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6858000" cy="9144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50" d="100"/>
          <a:sy n="50" d="100"/>
        </p:scale>
        <p:origin x="-2316" y="-9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انقر لتحرير نمط العنوان الثانوي الرئيسي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64B26-F7D6-446E-9473-77B75D6F3423}" type="datetimeFigureOut">
              <a:rPr lang="he-IL" smtClean="0"/>
              <a:t>ל'/אדר א/תשע"ט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44C22-81A5-469E-A3E9-0A51D5D1205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072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64B26-F7D6-446E-9473-77B75D6F3423}" type="datetimeFigureOut">
              <a:rPr lang="he-IL" smtClean="0"/>
              <a:t>ל'/אדר א/תשע"ט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44C22-81A5-469E-A3E9-0A51D5D1205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37139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64B26-F7D6-446E-9473-77B75D6F3423}" type="datetimeFigureOut">
              <a:rPr lang="he-IL" smtClean="0"/>
              <a:t>ל'/אדר א/תשע"ט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44C22-81A5-469E-A3E9-0A51D5D1205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71058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64B26-F7D6-446E-9473-77B75D6F3423}" type="datetimeFigureOut">
              <a:rPr lang="he-IL" smtClean="0"/>
              <a:t>ל'/אדר א/תשע"ט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44C22-81A5-469E-A3E9-0A51D5D1205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44600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64B26-F7D6-446E-9473-77B75D6F3423}" type="datetimeFigureOut">
              <a:rPr lang="he-IL" smtClean="0"/>
              <a:t>ל'/אדר א/תשע"ט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44C22-81A5-469E-A3E9-0A51D5D1205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16053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64B26-F7D6-446E-9473-77B75D6F3423}" type="datetimeFigureOut">
              <a:rPr lang="he-IL" smtClean="0"/>
              <a:t>ל'/אדר א/תשע"ט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44C22-81A5-469E-A3E9-0A51D5D1205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65273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64B26-F7D6-446E-9473-77B75D6F3423}" type="datetimeFigureOut">
              <a:rPr lang="he-IL" smtClean="0"/>
              <a:t>ל'/אדר א/תשע"ט</a:t>
            </a:fld>
            <a:endParaRPr lang="he-IL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44C22-81A5-469E-A3E9-0A51D5D1205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99175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64B26-F7D6-446E-9473-77B75D6F3423}" type="datetimeFigureOut">
              <a:rPr lang="he-IL" smtClean="0"/>
              <a:t>ל'/אדר א/תשע"ט</a:t>
            </a:fld>
            <a:endParaRPr lang="he-IL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44C22-81A5-469E-A3E9-0A51D5D1205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905340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64B26-F7D6-446E-9473-77B75D6F3423}" type="datetimeFigureOut">
              <a:rPr lang="he-IL" smtClean="0"/>
              <a:t>ל'/אדר א/תשע"ט</a:t>
            </a:fld>
            <a:endParaRPr lang="he-IL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44C22-81A5-469E-A3E9-0A51D5D1205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50212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64B26-F7D6-446E-9473-77B75D6F3423}" type="datetimeFigureOut">
              <a:rPr lang="he-IL" smtClean="0"/>
              <a:t>ל'/אדר א/תשע"ט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44C22-81A5-469E-A3E9-0A51D5D1205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17099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64B26-F7D6-446E-9473-77B75D6F3423}" type="datetimeFigureOut">
              <a:rPr lang="he-IL" smtClean="0"/>
              <a:t>ל'/אדר א/תשע"ט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44C22-81A5-469E-A3E9-0A51D5D1205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756609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364B26-F7D6-446E-9473-77B75D6F3423}" type="datetimeFigureOut">
              <a:rPr lang="he-IL" smtClean="0"/>
              <a:t>ל'/אדר א/תשע"ט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544C22-81A5-469E-A3E9-0A51D5D1205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90483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www.google.co.il/url?sa=i&amp;rct=j&amp;q=&amp;esrc=s&amp;source=images&amp;cd=&amp;cad=rja&amp;uact=8&amp;ved=0ahUKEwjPmOy9t8fRAhWBRhQKHbgWDIsQjRwIBw&amp;url=http://www.clipartguide.com/_pages/0511-1008-0522-4315.html&amp;bvm=bv.144224172,d.d24&amp;psig=AFQjCNHz1nxpHsnZfJyfvoivrMjVWThNYA&amp;ust=1484682437246614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-1285907" y="857224"/>
          <a:ext cx="7572489" cy="8060468"/>
        </p:xfrm>
        <a:graphic>
          <a:graphicData uri="http://schemas.openxmlformats.org/drawingml/2006/table">
            <a:tbl>
              <a:tblPr/>
              <a:tblGrid>
                <a:gridCol w="7572489"/>
              </a:tblGrid>
              <a:tr h="7920768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JO" sz="1900" b="1" dirty="0" smtClean="0">
                          <a:latin typeface="Times New Roman"/>
                          <a:ea typeface="Times New Roman"/>
                        </a:rPr>
                        <a:t>                 </a:t>
                      </a:r>
                      <a:r>
                        <a:rPr lang="he-IL" sz="1900" b="1" dirty="0" smtClean="0">
                          <a:latin typeface="Times New Roman"/>
                          <a:ea typeface="Times New Roman"/>
                        </a:rPr>
                        <a:t>      </a:t>
                      </a:r>
                      <a:r>
                        <a:rPr lang="ar-SA" sz="1900" b="1" dirty="0" smtClean="0">
                          <a:latin typeface="Times New Roman"/>
                          <a:ea typeface="Times New Roman"/>
                        </a:rPr>
                        <a:t>العصفور</a:t>
                      </a:r>
                      <a:r>
                        <a:rPr lang="ar-SA" sz="1900" b="1" dirty="0"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ar-SA" sz="1900" b="1" dirty="0" smtClean="0">
                          <a:latin typeface="Times New Roman"/>
                          <a:ea typeface="Times New Roman"/>
                        </a:rPr>
                        <a:t>وَالنَّار</a:t>
                      </a:r>
                      <a:endParaRPr lang="ar-JO" sz="1900" b="1" dirty="0" smtClean="0">
                        <a:latin typeface="Times New Roman"/>
                        <a:ea typeface="Times New Roman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endParaRPr lang="en-US" sz="1900" dirty="0">
                        <a:latin typeface="Times New Roman"/>
                        <a:ea typeface="Times New Roman"/>
                      </a:endParaRPr>
                    </a:p>
                    <a:p>
                      <a:pPr algn="r" rtl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6391275" algn="l"/>
                        </a:tabLst>
                      </a:pPr>
                      <a:r>
                        <a:rPr lang="ar-SA" sz="1900" dirty="0">
                          <a:latin typeface="Times New Roman"/>
                          <a:ea typeface="Times New Roman"/>
                          <a:cs typeface="+mj-cs"/>
                        </a:rPr>
                        <a:t>في غابَةٍ كَثيفَةِ الأَشْجارِ، بَديعَةُ الأَلْوانِ، مَليئَةٍ بِأَنْواعِ الطُّيورِ وَالْحَيَواناتِ،</a:t>
                      </a:r>
                      <a:r>
                        <a:rPr lang="he-IL" sz="1900" dirty="0">
                          <a:latin typeface="Times New Roman"/>
                          <a:ea typeface="Times New Roman"/>
                          <a:cs typeface="+mj-cs"/>
                        </a:rPr>
                        <a:t>	</a:t>
                      </a:r>
                      <a:endParaRPr lang="en-US" sz="1900" dirty="0">
                        <a:latin typeface="Times New Roman"/>
                        <a:ea typeface="Times New Roman"/>
                        <a:cs typeface="+mj-cs"/>
                      </a:endParaRPr>
                    </a:p>
                    <a:p>
                      <a:pPr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900" dirty="0">
                          <a:latin typeface="Times New Roman"/>
                          <a:ea typeface="Times New Roman"/>
                          <a:cs typeface="+mj-cs"/>
                        </a:rPr>
                        <a:t>كانَ يَعيشُ عُصْفورٌ لَطيفٌ جَميلٌ ، </a:t>
                      </a:r>
                      <a:r>
                        <a:rPr lang="ar-SA" sz="1900" dirty="0" err="1">
                          <a:latin typeface="Times New Roman"/>
                          <a:ea typeface="Times New Roman"/>
                          <a:cs typeface="+mj-cs"/>
                        </a:rPr>
                        <a:t>إعتادَ</a:t>
                      </a:r>
                      <a:r>
                        <a:rPr lang="ar-SA" sz="1900" dirty="0">
                          <a:latin typeface="Times New Roman"/>
                          <a:ea typeface="Times New Roman"/>
                          <a:cs typeface="+mj-cs"/>
                        </a:rPr>
                        <a:t> أَنْ يُغَرِّدَ فَوْقَ الأَغْصانِ بِصَوْتِهِ</a:t>
                      </a:r>
                      <a:endParaRPr lang="en-US" sz="1900" dirty="0">
                        <a:latin typeface="Times New Roman"/>
                        <a:ea typeface="Times New Roman"/>
                        <a:cs typeface="+mj-cs"/>
                      </a:endParaRPr>
                    </a:p>
                    <a:p>
                      <a:pPr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900" dirty="0">
                          <a:latin typeface="Times New Roman"/>
                          <a:ea typeface="Times New Roman"/>
                          <a:cs typeface="+mj-cs"/>
                        </a:rPr>
                        <a:t>الرَّنَّانِ.</a:t>
                      </a:r>
                      <a:endParaRPr lang="en-US" sz="1900" dirty="0">
                        <a:latin typeface="Times New Roman"/>
                        <a:ea typeface="Times New Roman"/>
                        <a:cs typeface="+mj-cs"/>
                      </a:endParaRPr>
                    </a:p>
                    <a:p>
                      <a:pPr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900" dirty="0">
                          <a:latin typeface="Times New Roman"/>
                          <a:ea typeface="Times New Roman"/>
                          <a:cs typeface="+mj-cs"/>
                        </a:rPr>
                        <a:t>وَفي ذاتِ يَوْمٍ شَديدِ الْحَرارَةِ، وَالشَّمْسُ مُحْرِقَةٌ، وَالْهَواءُ لافِحٌ، شَبَّ في الْغابَةِ</a:t>
                      </a:r>
                      <a:endParaRPr lang="en-US" sz="1900" dirty="0">
                        <a:latin typeface="Times New Roman"/>
                        <a:ea typeface="Times New Roman"/>
                        <a:cs typeface="+mj-cs"/>
                      </a:endParaRPr>
                    </a:p>
                    <a:p>
                      <a:pPr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900" dirty="0">
                          <a:latin typeface="Times New Roman"/>
                          <a:ea typeface="Times New Roman"/>
                          <a:cs typeface="+mj-cs"/>
                        </a:rPr>
                        <a:t>حَريقٌ هائِلٌ، فَانْدَلَعَتْ أَلْسِنَةُ النِّيرانِ، وَامْتَدَّتْ إِلى كُلِّ مَكانٍ. فَتَسابَقَتْ الذِّئابُ</a:t>
                      </a:r>
                      <a:endParaRPr lang="en-US" sz="1900" dirty="0">
                        <a:latin typeface="Times New Roman"/>
                        <a:ea typeface="Times New Roman"/>
                        <a:cs typeface="+mj-cs"/>
                      </a:endParaRPr>
                    </a:p>
                    <a:p>
                      <a:pPr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900" dirty="0">
                          <a:latin typeface="Times New Roman"/>
                          <a:ea typeface="Times New Roman"/>
                          <a:cs typeface="+mj-cs"/>
                        </a:rPr>
                        <a:t>وَالأُسودُ وَالْفِيَلَةُ وَالنُّمورُ إِلى الْهَرَبِ، تارِكَةً بُيوتَها في الْغابَةِ، حَتَّى تَنْجوَ</a:t>
                      </a:r>
                      <a:endParaRPr lang="en-US" sz="1900" dirty="0">
                        <a:latin typeface="Times New Roman"/>
                        <a:ea typeface="Times New Roman"/>
                        <a:cs typeface="+mj-cs"/>
                      </a:endParaRPr>
                    </a:p>
                    <a:p>
                      <a:pPr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900" dirty="0">
                          <a:latin typeface="Times New Roman"/>
                          <a:ea typeface="Times New Roman"/>
                          <a:cs typeface="+mj-cs"/>
                        </a:rPr>
                        <a:t>بِنَفْسِها.</a:t>
                      </a:r>
                      <a:endParaRPr lang="en-US" sz="1900" dirty="0">
                        <a:latin typeface="Times New Roman"/>
                        <a:ea typeface="Times New Roman"/>
                        <a:cs typeface="+mj-cs"/>
                      </a:endParaRPr>
                    </a:p>
                    <a:p>
                      <a:pPr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900" dirty="0">
                          <a:latin typeface="Times New Roman"/>
                          <a:ea typeface="Times New Roman"/>
                          <a:cs typeface="+mj-cs"/>
                        </a:rPr>
                        <a:t>أَمَّا ذلِكَ الْعُصْفورُ فَلَمْ يَهْرُبْ، وَلَمْ تُرْهِبْهُ النِّيرانُ الْمِنْدَلِعَة، وَلا سُحُبِ الدُّخانِ،</a:t>
                      </a:r>
                      <a:endParaRPr lang="en-US" sz="1900" dirty="0">
                        <a:latin typeface="Times New Roman"/>
                        <a:ea typeface="Times New Roman"/>
                        <a:cs typeface="+mj-cs"/>
                      </a:endParaRPr>
                    </a:p>
                    <a:p>
                      <a:pPr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900" dirty="0">
                          <a:latin typeface="Times New Roman"/>
                          <a:ea typeface="Times New Roman"/>
                          <a:cs typeface="+mj-cs"/>
                        </a:rPr>
                        <a:t>بَلْ </a:t>
                      </a:r>
                      <a:r>
                        <a:rPr lang="ar-SA" sz="1900" dirty="0" smtClean="0">
                          <a:latin typeface="Times New Roman"/>
                          <a:ea typeface="Times New Roman"/>
                          <a:cs typeface="+mj-cs"/>
                        </a:rPr>
                        <a:t>بَدَأَ</a:t>
                      </a:r>
                      <a:r>
                        <a:rPr lang="ar-JO" sz="1900" dirty="0" smtClean="0">
                          <a:latin typeface="Times New Roman"/>
                          <a:ea typeface="Times New Roman"/>
                          <a:cs typeface="+mj-cs"/>
                        </a:rPr>
                        <a:t> </a:t>
                      </a:r>
                      <a:r>
                        <a:rPr lang="ar-SA" sz="1900" dirty="0" smtClean="0">
                          <a:latin typeface="Times New Roman"/>
                          <a:ea typeface="Times New Roman"/>
                          <a:cs typeface="+mj-cs"/>
                        </a:rPr>
                        <a:t>عَلى</a:t>
                      </a:r>
                      <a:r>
                        <a:rPr lang="ar-SA" sz="1900" dirty="0">
                          <a:latin typeface="Times New Roman"/>
                          <a:ea typeface="Times New Roman"/>
                          <a:cs typeface="+mj-cs"/>
                        </a:rPr>
                        <a:t> الْفَوْرِ يَعْمَلُ بِإِخْلاصٍ وَصِدْقٍ. فَطارَ مُرَفْرِفًا إِلى الْبُحَيْرَةِ، وَأَخَذَ</a:t>
                      </a:r>
                      <a:endParaRPr lang="en-US" sz="1900" dirty="0">
                        <a:latin typeface="Times New Roman"/>
                        <a:ea typeface="Times New Roman"/>
                        <a:cs typeface="+mj-cs"/>
                      </a:endParaRPr>
                    </a:p>
                    <a:p>
                      <a:pPr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900" dirty="0">
                          <a:latin typeface="Times New Roman"/>
                          <a:ea typeface="Times New Roman"/>
                          <a:cs typeface="+mj-cs"/>
                        </a:rPr>
                        <a:t>بِمِنْقارِهِ </a:t>
                      </a:r>
                      <a:r>
                        <a:rPr lang="ar-SA" sz="1900" dirty="0" smtClean="0">
                          <a:latin typeface="Times New Roman"/>
                          <a:ea typeface="Times New Roman"/>
                          <a:cs typeface="+mj-cs"/>
                        </a:rPr>
                        <a:t>الصَّغيرِ</a:t>
                      </a:r>
                      <a:r>
                        <a:rPr lang="ar-JO" sz="1900" dirty="0" smtClean="0">
                          <a:latin typeface="Times New Roman"/>
                          <a:ea typeface="Times New Roman"/>
                          <a:cs typeface="+mj-cs"/>
                        </a:rPr>
                        <a:t> </a:t>
                      </a:r>
                      <a:r>
                        <a:rPr lang="ar-SA" sz="1900" dirty="0" smtClean="0">
                          <a:latin typeface="Times New Roman"/>
                          <a:ea typeface="Times New Roman"/>
                          <a:cs typeface="+mj-cs"/>
                        </a:rPr>
                        <a:t>قَطْرَةَ</a:t>
                      </a:r>
                      <a:r>
                        <a:rPr lang="ar-SA" sz="1900" dirty="0">
                          <a:latin typeface="Times New Roman"/>
                          <a:ea typeface="Times New Roman"/>
                          <a:cs typeface="+mj-cs"/>
                        </a:rPr>
                        <a:t> ماءٍ، وَعَلا في الْجَوِّ، ثُمَّ أَلْقى </a:t>
                      </a:r>
                      <a:r>
                        <a:rPr lang="ar-SA" sz="1900" dirty="0" err="1">
                          <a:latin typeface="Times New Roman"/>
                          <a:ea typeface="Times New Roman"/>
                          <a:cs typeface="+mj-cs"/>
                        </a:rPr>
                        <a:t>بِها</a:t>
                      </a:r>
                      <a:r>
                        <a:rPr lang="ar-SA" sz="1900" dirty="0">
                          <a:latin typeface="Times New Roman"/>
                          <a:ea typeface="Times New Roman"/>
                          <a:cs typeface="+mj-cs"/>
                        </a:rPr>
                        <a:t> عَلى الْحَريقِ، وَراحَ</a:t>
                      </a:r>
                      <a:endParaRPr lang="en-US" sz="1900" dirty="0">
                        <a:latin typeface="Times New Roman"/>
                        <a:ea typeface="Times New Roman"/>
                        <a:cs typeface="+mj-cs"/>
                      </a:endParaRPr>
                    </a:p>
                    <a:p>
                      <a:pPr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900" dirty="0">
                          <a:latin typeface="Times New Roman"/>
                          <a:ea typeface="Times New Roman"/>
                          <a:cs typeface="+mj-cs"/>
                        </a:rPr>
                        <a:t>يُكَرِّرُ هذا الْعَمَلَ مَرَّةً </a:t>
                      </a:r>
                      <a:r>
                        <a:rPr lang="ar-SA" sz="1900" dirty="0" smtClean="0">
                          <a:latin typeface="Times New Roman"/>
                          <a:ea typeface="Times New Roman"/>
                          <a:cs typeface="+mj-cs"/>
                        </a:rPr>
                        <a:t>بَعْدَ</a:t>
                      </a:r>
                      <a:r>
                        <a:rPr lang="ar-JO" sz="1900" dirty="0" smtClean="0">
                          <a:latin typeface="Times New Roman"/>
                          <a:ea typeface="Times New Roman"/>
                          <a:cs typeface="+mj-cs"/>
                        </a:rPr>
                        <a:t> </a:t>
                      </a:r>
                      <a:r>
                        <a:rPr lang="ar-SA" sz="1900" dirty="0" smtClean="0">
                          <a:latin typeface="Times New Roman"/>
                          <a:ea typeface="Times New Roman"/>
                          <a:cs typeface="+mj-cs"/>
                        </a:rPr>
                        <a:t>أُخْرى</a:t>
                      </a:r>
                      <a:r>
                        <a:rPr lang="ar-SA" sz="1900" dirty="0">
                          <a:latin typeface="Times New Roman"/>
                          <a:ea typeface="Times New Roman"/>
                          <a:cs typeface="+mj-cs"/>
                        </a:rPr>
                        <a:t>. بَيْنَما راحَتِ الْحَيَواناتُ الْهارِبَةُ تَسْخَرُ مِنَ</a:t>
                      </a:r>
                      <a:endParaRPr lang="en-US" sz="1900" dirty="0">
                        <a:latin typeface="Times New Roman"/>
                        <a:ea typeface="Times New Roman"/>
                        <a:cs typeface="+mj-cs"/>
                      </a:endParaRPr>
                    </a:p>
                    <a:p>
                      <a:pPr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900" dirty="0">
                          <a:latin typeface="Times New Roman"/>
                          <a:ea typeface="Times New Roman"/>
                          <a:cs typeface="+mj-cs"/>
                        </a:rPr>
                        <a:t>الْعُصْفورِ الصَّغيرِ وَهِيَ تَقولُ: أَتَظُنُّ أَيُّها الصَّغيرُ أَنَّكَ قادِرٌ عَلى إِطْفاءِ</a:t>
                      </a:r>
                      <a:endParaRPr lang="en-US" sz="1900" dirty="0">
                        <a:latin typeface="Times New Roman"/>
                        <a:ea typeface="Times New Roman"/>
                        <a:cs typeface="+mj-cs"/>
                      </a:endParaRPr>
                    </a:p>
                    <a:p>
                      <a:pPr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900" dirty="0">
                          <a:latin typeface="Times New Roman"/>
                          <a:ea typeface="Times New Roman"/>
                          <a:cs typeface="+mj-cs"/>
                        </a:rPr>
                        <a:t>الْحَريقِ بِهذِهِ </a:t>
                      </a:r>
                      <a:r>
                        <a:rPr lang="ar-SA" sz="1900" dirty="0" smtClean="0">
                          <a:latin typeface="Times New Roman"/>
                          <a:ea typeface="Times New Roman"/>
                          <a:cs typeface="+mj-cs"/>
                        </a:rPr>
                        <a:t>الْمُح</a:t>
                      </a:r>
                      <a:r>
                        <a:rPr lang="ar-JO" sz="1900" dirty="0" err="1" smtClean="0">
                          <a:latin typeface="Times New Roman"/>
                          <a:ea typeface="Times New Roman"/>
                          <a:cs typeface="+mj-cs"/>
                        </a:rPr>
                        <a:t>او</a:t>
                      </a:r>
                      <a:r>
                        <a:rPr lang="ar-SA" sz="1900" dirty="0" smtClean="0">
                          <a:latin typeface="Times New Roman"/>
                          <a:ea typeface="Times New Roman"/>
                          <a:cs typeface="+mj-cs"/>
                        </a:rPr>
                        <a:t>َلاتِ</a:t>
                      </a:r>
                      <a:r>
                        <a:rPr lang="ar-SA" sz="1900" dirty="0">
                          <a:latin typeface="Times New Roman"/>
                          <a:ea typeface="Times New Roman"/>
                          <a:cs typeface="+mj-cs"/>
                        </a:rPr>
                        <a:t> الْيائِسَةِ؟</a:t>
                      </a:r>
                      <a:endParaRPr lang="en-US" sz="1900" dirty="0">
                        <a:latin typeface="Times New Roman"/>
                        <a:ea typeface="Times New Roman"/>
                        <a:cs typeface="+mj-cs"/>
                      </a:endParaRPr>
                    </a:p>
                    <a:p>
                      <a:pPr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900" dirty="0">
                          <a:latin typeface="Times New Roman"/>
                          <a:ea typeface="Times New Roman"/>
                          <a:cs typeface="+mj-cs"/>
                        </a:rPr>
                        <a:t>قالَ الْعُصْفورُ الصَّغيرُ: أَعْلَمُ أَنِّي لَنْ أَسْتَطيعَ إِطْفاءَ الْحَريقِ، وَلكِنِّي أَقومُ</a:t>
                      </a:r>
                      <a:endParaRPr lang="en-US" sz="1900" dirty="0">
                        <a:latin typeface="Times New Roman"/>
                        <a:ea typeface="Times New Roman"/>
                        <a:cs typeface="+mj-cs"/>
                      </a:endParaRPr>
                    </a:p>
                    <a:p>
                      <a:pPr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900" dirty="0">
                          <a:latin typeface="Times New Roman"/>
                          <a:ea typeface="Times New Roman"/>
                          <a:cs typeface="+mj-cs"/>
                        </a:rPr>
                        <a:t>بِواجِبي فَقَطْ.سَمِعَتِ الْفِيَلَةُ ما قالَهُ الْعُصْفورُ، فَبَدَأَتْ بِنَقْلِ الْمِياهِ بِخَراطيمِها،</a:t>
                      </a:r>
                      <a:endParaRPr lang="en-US" sz="1900" dirty="0">
                        <a:latin typeface="Times New Roman"/>
                        <a:ea typeface="Times New Roman"/>
                        <a:cs typeface="+mj-cs"/>
                      </a:endParaRPr>
                    </a:p>
                    <a:p>
                      <a:pPr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900" dirty="0">
                          <a:latin typeface="Times New Roman"/>
                          <a:ea typeface="Times New Roman"/>
                          <a:cs typeface="+mj-cs"/>
                        </a:rPr>
                        <a:t>لِتُطْفِئَ النَّارَ الْمُشْتَعِلَة.خَجِلَتْ باقي الْحَيَواناتِ مِنْ</a:t>
                      </a:r>
                      <a:r>
                        <a:rPr lang="ar-SA" sz="1900" u="sng" dirty="0">
                          <a:solidFill>
                            <a:srgbClr val="8DA1AD"/>
                          </a:solidFill>
                          <a:latin typeface="Times New Roman"/>
                          <a:ea typeface="Times New Roman"/>
                          <a:cs typeface="+mj-cs"/>
                        </a:rPr>
                        <a:t> </a:t>
                      </a:r>
                      <a:r>
                        <a:rPr lang="ar-SA" sz="1900" dirty="0">
                          <a:latin typeface="Times New Roman"/>
                          <a:ea typeface="Times New Roman"/>
                          <a:cs typeface="+mj-cs"/>
                        </a:rPr>
                        <a:t>نَفْسِها، فَبَدَأَتْ تُساعِدُ</a:t>
                      </a:r>
                      <a:endParaRPr lang="en-US" sz="1900" dirty="0">
                        <a:latin typeface="Times New Roman"/>
                        <a:ea typeface="Times New Roman"/>
                        <a:cs typeface="+mj-cs"/>
                      </a:endParaRPr>
                    </a:p>
                    <a:p>
                      <a:pPr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900" dirty="0">
                          <a:latin typeface="Times New Roman"/>
                          <a:ea typeface="Times New Roman"/>
                          <a:cs typeface="+mj-cs"/>
                        </a:rPr>
                        <a:t>الْعُصْفورَ وَالْفِيَلَة عَلى إِطْفاءِ الْحَريق.</a:t>
                      </a:r>
                      <a:endParaRPr lang="en-US" sz="1900" dirty="0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48784" marR="48784" marT="48784" marB="48784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6673270" y="43933"/>
            <a:ext cx="18473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11325" algn="l"/>
              </a:tabLst>
            </a:pPr>
            <a:endParaRPr kumimoji="0" lang="ar-JO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286521" y="1500167"/>
            <a:ext cx="28575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1</a:t>
            </a:r>
            <a:endParaRPr lang="ar-JO" dirty="0"/>
          </a:p>
        </p:txBody>
      </p:sp>
      <p:sp>
        <p:nvSpPr>
          <p:cNvPr id="5" name="TextBox 4"/>
          <p:cNvSpPr txBox="1"/>
          <p:nvPr/>
        </p:nvSpPr>
        <p:spPr>
          <a:xfrm>
            <a:off x="6286521" y="1857356"/>
            <a:ext cx="28575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2</a:t>
            </a:r>
            <a:endParaRPr lang="ar-JO" dirty="0"/>
          </a:p>
        </p:txBody>
      </p:sp>
      <p:sp>
        <p:nvSpPr>
          <p:cNvPr id="6" name="TextBox 5"/>
          <p:cNvSpPr txBox="1"/>
          <p:nvPr/>
        </p:nvSpPr>
        <p:spPr>
          <a:xfrm>
            <a:off x="6286521" y="2214547"/>
            <a:ext cx="28575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3</a:t>
            </a:r>
            <a:endParaRPr lang="ar-JO" dirty="0"/>
          </a:p>
        </p:txBody>
      </p:sp>
      <p:sp>
        <p:nvSpPr>
          <p:cNvPr id="7" name="TextBox 6"/>
          <p:cNvSpPr txBox="1"/>
          <p:nvPr/>
        </p:nvSpPr>
        <p:spPr>
          <a:xfrm>
            <a:off x="6286521" y="2714612"/>
            <a:ext cx="28575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4</a:t>
            </a:r>
            <a:endParaRPr lang="ar-JO" dirty="0"/>
          </a:p>
        </p:txBody>
      </p:sp>
      <p:sp>
        <p:nvSpPr>
          <p:cNvPr id="8" name="TextBox 7"/>
          <p:cNvSpPr txBox="1"/>
          <p:nvPr/>
        </p:nvSpPr>
        <p:spPr>
          <a:xfrm>
            <a:off x="6286521" y="3143240"/>
            <a:ext cx="28575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5</a:t>
            </a:r>
            <a:endParaRPr lang="ar-JO" dirty="0"/>
          </a:p>
        </p:txBody>
      </p:sp>
      <p:sp>
        <p:nvSpPr>
          <p:cNvPr id="9" name="TextBox 8"/>
          <p:cNvSpPr txBox="1"/>
          <p:nvPr/>
        </p:nvSpPr>
        <p:spPr>
          <a:xfrm>
            <a:off x="6072231" y="5214943"/>
            <a:ext cx="57148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10</a:t>
            </a:r>
            <a:endParaRPr lang="ar-JO" dirty="0"/>
          </a:p>
        </p:txBody>
      </p:sp>
      <p:sp>
        <p:nvSpPr>
          <p:cNvPr id="10" name="TextBox 9"/>
          <p:cNvSpPr txBox="1"/>
          <p:nvPr/>
        </p:nvSpPr>
        <p:spPr>
          <a:xfrm>
            <a:off x="6286521" y="3571868"/>
            <a:ext cx="28575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6</a:t>
            </a:r>
            <a:endParaRPr lang="ar-JO" dirty="0"/>
          </a:p>
        </p:txBody>
      </p:sp>
      <p:sp>
        <p:nvSpPr>
          <p:cNvPr id="11" name="TextBox 10"/>
          <p:cNvSpPr txBox="1"/>
          <p:nvPr/>
        </p:nvSpPr>
        <p:spPr>
          <a:xfrm>
            <a:off x="6286521" y="4000496"/>
            <a:ext cx="28575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7</a:t>
            </a:r>
            <a:endParaRPr lang="ar-JO" dirty="0"/>
          </a:p>
        </p:txBody>
      </p:sp>
      <p:sp>
        <p:nvSpPr>
          <p:cNvPr id="12" name="TextBox 11"/>
          <p:cNvSpPr txBox="1"/>
          <p:nvPr/>
        </p:nvSpPr>
        <p:spPr>
          <a:xfrm>
            <a:off x="6286521" y="4357687"/>
            <a:ext cx="28575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8</a:t>
            </a:r>
            <a:endParaRPr lang="ar-JO" dirty="0"/>
          </a:p>
        </p:txBody>
      </p:sp>
      <p:sp>
        <p:nvSpPr>
          <p:cNvPr id="13" name="TextBox 12"/>
          <p:cNvSpPr txBox="1"/>
          <p:nvPr/>
        </p:nvSpPr>
        <p:spPr>
          <a:xfrm>
            <a:off x="6286521" y="4786315"/>
            <a:ext cx="28575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9</a:t>
            </a:r>
            <a:endParaRPr lang="ar-JO" dirty="0"/>
          </a:p>
        </p:txBody>
      </p:sp>
      <p:sp>
        <p:nvSpPr>
          <p:cNvPr id="14" name="TextBox 13"/>
          <p:cNvSpPr txBox="1"/>
          <p:nvPr/>
        </p:nvSpPr>
        <p:spPr>
          <a:xfrm>
            <a:off x="6072231" y="5572132"/>
            <a:ext cx="57148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11</a:t>
            </a:r>
            <a:endParaRPr lang="ar-JO" dirty="0"/>
          </a:p>
        </p:txBody>
      </p:sp>
      <p:sp>
        <p:nvSpPr>
          <p:cNvPr id="15" name="TextBox 14"/>
          <p:cNvSpPr txBox="1"/>
          <p:nvPr/>
        </p:nvSpPr>
        <p:spPr>
          <a:xfrm>
            <a:off x="6072231" y="6000760"/>
            <a:ext cx="57148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12</a:t>
            </a:r>
            <a:endParaRPr lang="ar-JO" dirty="0"/>
          </a:p>
        </p:txBody>
      </p:sp>
      <p:sp>
        <p:nvSpPr>
          <p:cNvPr id="16" name="TextBox 15"/>
          <p:cNvSpPr txBox="1"/>
          <p:nvPr/>
        </p:nvSpPr>
        <p:spPr>
          <a:xfrm>
            <a:off x="6072231" y="6429388"/>
            <a:ext cx="57148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13</a:t>
            </a:r>
            <a:endParaRPr lang="ar-JO" dirty="0"/>
          </a:p>
        </p:txBody>
      </p:sp>
      <p:sp>
        <p:nvSpPr>
          <p:cNvPr id="17" name="TextBox 16"/>
          <p:cNvSpPr txBox="1"/>
          <p:nvPr/>
        </p:nvSpPr>
        <p:spPr>
          <a:xfrm>
            <a:off x="6072231" y="6858016"/>
            <a:ext cx="57148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14</a:t>
            </a:r>
            <a:endParaRPr lang="ar-JO" dirty="0"/>
          </a:p>
        </p:txBody>
      </p:sp>
      <p:sp>
        <p:nvSpPr>
          <p:cNvPr id="18" name="TextBox 17"/>
          <p:cNvSpPr txBox="1"/>
          <p:nvPr/>
        </p:nvSpPr>
        <p:spPr>
          <a:xfrm>
            <a:off x="6143644" y="7286644"/>
            <a:ext cx="50004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15</a:t>
            </a:r>
            <a:endParaRPr lang="ar-JO" dirty="0"/>
          </a:p>
        </p:txBody>
      </p:sp>
      <p:sp>
        <p:nvSpPr>
          <p:cNvPr id="24" name="TextBox 23"/>
          <p:cNvSpPr txBox="1"/>
          <p:nvPr/>
        </p:nvSpPr>
        <p:spPr>
          <a:xfrm>
            <a:off x="6143668" y="7703131"/>
            <a:ext cx="50004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16</a:t>
            </a:r>
            <a:endParaRPr lang="ar-JO" dirty="0"/>
          </a:p>
        </p:txBody>
      </p:sp>
      <p:sp>
        <p:nvSpPr>
          <p:cNvPr id="25" name="TextBox 24"/>
          <p:cNvSpPr txBox="1"/>
          <p:nvPr/>
        </p:nvSpPr>
        <p:spPr>
          <a:xfrm>
            <a:off x="6143644" y="8001024"/>
            <a:ext cx="50004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17</a:t>
            </a:r>
            <a:endParaRPr lang="ar-JO" dirty="0"/>
          </a:p>
        </p:txBody>
      </p:sp>
      <p:sp>
        <p:nvSpPr>
          <p:cNvPr id="26" name="TextBox 25"/>
          <p:cNvSpPr txBox="1"/>
          <p:nvPr/>
        </p:nvSpPr>
        <p:spPr>
          <a:xfrm>
            <a:off x="428605" y="285720"/>
            <a:ext cx="607220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JO" b="1" dirty="0" smtClean="0"/>
              <a:t>اقرأ النص واجب عن الأسئلة التي تليه :</a:t>
            </a:r>
            <a:endParaRPr lang="ar-JO" b="1" dirty="0"/>
          </a:p>
        </p:txBody>
      </p:sp>
    </p:spTree>
    <p:extLst>
      <p:ext uri="{BB962C8B-B14F-4D97-AF65-F5344CB8AC3E}">
        <p14:creationId xmlns:p14="http://schemas.microsoft.com/office/powerpoint/2010/main" val="1306298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332656" y="1115616"/>
            <a:ext cx="6048672" cy="7109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400" b="1" dirty="0" smtClean="0"/>
              <a:t>1.ماذا </a:t>
            </a:r>
            <a:r>
              <a:rPr lang="ar-SA" sz="2400" b="1" dirty="0"/>
              <a:t>شاهَدَ طارٍقٌ في الحَديقَةِ؟         </a:t>
            </a:r>
            <a:endParaRPr lang="en-US" sz="2400" b="1" dirty="0"/>
          </a:p>
          <a:p>
            <a:r>
              <a:rPr lang="ar-SA" sz="2400" b="1" dirty="0" smtClean="0"/>
              <a:t>__________________________________</a:t>
            </a:r>
          </a:p>
          <a:p>
            <a:endParaRPr lang="en-US" sz="2400" b="1" dirty="0"/>
          </a:p>
          <a:p>
            <a:r>
              <a:rPr lang="ar-SA" sz="2400" b="1" dirty="0" smtClean="0"/>
              <a:t>2. </a:t>
            </a:r>
            <a:r>
              <a:rPr lang="ar-SA" sz="2400" b="1" dirty="0"/>
              <a:t>ما هيَ العِناية التي قَدَّمَها طارقٌ للعُصْفور ؟       </a:t>
            </a:r>
            <a:endParaRPr lang="en-US" sz="2400" b="1" dirty="0"/>
          </a:p>
          <a:p>
            <a:r>
              <a:rPr lang="ar-SA" sz="2400" b="1" dirty="0" smtClean="0"/>
              <a:t>__________________________________</a:t>
            </a:r>
          </a:p>
          <a:p>
            <a:endParaRPr lang="ar-SA" sz="2400" b="1" dirty="0" smtClean="0"/>
          </a:p>
          <a:p>
            <a:endParaRPr lang="en-US" sz="2400" b="1" dirty="0"/>
          </a:p>
          <a:p>
            <a:r>
              <a:rPr lang="ar-SA" sz="2400" b="1" dirty="0" smtClean="0"/>
              <a:t>3. لماذا </a:t>
            </a:r>
            <a:r>
              <a:rPr lang="ar-SA" sz="2400" b="1" dirty="0"/>
              <a:t>أطَلقَ طارقٌ العُصْفورَ في الجَوِّ ؟             </a:t>
            </a:r>
            <a:endParaRPr lang="en-US" sz="2400" b="1" dirty="0"/>
          </a:p>
          <a:p>
            <a:r>
              <a:rPr lang="ar-SA" sz="2400" b="1" dirty="0" smtClean="0"/>
              <a:t>__________________________________</a:t>
            </a:r>
          </a:p>
          <a:p>
            <a:endParaRPr lang="ar-SA" sz="2400" b="1" dirty="0" smtClean="0"/>
          </a:p>
          <a:p>
            <a:endParaRPr lang="en-US" sz="2400" b="1" dirty="0"/>
          </a:p>
          <a:p>
            <a:r>
              <a:rPr lang="ar-SA" sz="2400" b="1" dirty="0" smtClean="0"/>
              <a:t>4. اكتب </a:t>
            </a:r>
            <a:r>
              <a:rPr lang="ar-SA" sz="2400" b="1" dirty="0"/>
              <a:t>الجملَة َ التي تبين أنَّ طارقَ والعصفور أصبَحا صديقيْن ِ.            </a:t>
            </a:r>
            <a:endParaRPr lang="en-US" sz="2400" b="1" dirty="0"/>
          </a:p>
          <a:p>
            <a:r>
              <a:rPr lang="ar-SA" sz="2400" b="1" dirty="0" smtClean="0"/>
              <a:t>________________________________</a:t>
            </a:r>
          </a:p>
          <a:p>
            <a:endParaRPr lang="ar-SA" sz="2400" b="1" dirty="0"/>
          </a:p>
          <a:p>
            <a:r>
              <a:rPr lang="ar-SA" sz="2400" b="1" dirty="0" smtClean="0"/>
              <a:t>5. ما هي الجملة التي تدل بأن العصفور أراد مساعدة طارق بالعودة الى البيت . </a:t>
            </a:r>
          </a:p>
          <a:p>
            <a:r>
              <a:rPr lang="ar-SA" sz="2400" b="1" dirty="0" smtClean="0"/>
              <a:t>_________________________________</a:t>
            </a:r>
          </a:p>
          <a:p>
            <a:endParaRPr lang="he-IL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204864" y="385188"/>
            <a:ext cx="352839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dirty="0" smtClean="0"/>
              <a:t>أجب عن الاسئلة التالية </a:t>
            </a:r>
            <a:endParaRPr lang="he-IL" sz="2800" dirty="0"/>
          </a:p>
        </p:txBody>
      </p:sp>
    </p:spTree>
    <p:extLst>
      <p:ext uri="{BB962C8B-B14F-4D97-AF65-F5344CB8AC3E}">
        <p14:creationId xmlns:p14="http://schemas.microsoft.com/office/powerpoint/2010/main" val="1552586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284262" y="81196"/>
            <a:ext cx="6264696" cy="72327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800" b="1" dirty="0"/>
              <a:t>أحط بدائرة حرف الإجابة الصحيحة</a:t>
            </a:r>
            <a:r>
              <a:rPr lang="ar-SA" sz="2800" b="1" dirty="0" smtClean="0"/>
              <a:t>:</a:t>
            </a:r>
            <a:endParaRPr lang="en-US" sz="2800" dirty="0"/>
          </a:p>
          <a:p>
            <a:r>
              <a:rPr lang="ar-SA" sz="2400" b="1" dirty="0" smtClean="0"/>
              <a:t>5 </a:t>
            </a:r>
            <a:r>
              <a:rPr lang="ar-SA" sz="2400" b="1" dirty="0"/>
              <a:t>– إلى ايْنَ تَبِعَ طارِقٌ العُصْفورَ في النِّهايَةِ ؟               </a:t>
            </a:r>
            <a:endParaRPr lang="en-US" sz="2400" dirty="0"/>
          </a:p>
          <a:p>
            <a:r>
              <a:rPr lang="ar-SA" sz="2400" b="1" dirty="0"/>
              <a:t> </a:t>
            </a:r>
            <a:r>
              <a:rPr lang="ar-SA" sz="2400" b="1" dirty="0" smtClean="0"/>
              <a:t>1. إلى </a:t>
            </a:r>
            <a:r>
              <a:rPr lang="ar-SA" sz="2400" b="1" dirty="0"/>
              <a:t>المدرسة       </a:t>
            </a:r>
            <a:endParaRPr lang="ar-SA" sz="2400" b="1" dirty="0" smtClean="0"/>
          </a:p>
          <a:p>
            <a:r>
              <a:rPr lang="ar-SA" sz="2400" b="1" dirty="0" smtClean="0"/>
              <a:t>2. إلى </a:t>
            </a:r>
            <a:r>
              <a:rPr lang="ar-SA" sz="2400" b="1" dirty="0"/>
              <a:t>بيت صديقِهِ</a:t>
            </a:r>
            <a:endParaRPr lang="en-US" sz="2400" dirty="0"/>
          </a:p>
          <a:p>
            <a:r>
              <a:rPr lang="ar-SA" sz="2400" b="1" dirty="0" smtClean="0"/>
              <a:t>3. إلى </a:t>
            </a:r>
            <a:r>
              <a:rPr lang="ar-SA" sz="2400" b="1" dirty="0"/>
              <a:t>بيْتِهِ                 </a:t>
            </a:r>
            <a:endParaRPr lang="ar-SA" sz="2400" b="1" dirty="0" smtClean="0"/>
          </a:p>
          <a:p>
            <a:r>
              <a:rPr lang="ar-SA" sz="2400" b="1" dirty="0" smtClean="0"/>
              <a:t> 4. إلى </a:t>
            </a:r>
            <a:r>
              <a:rPr lang="ar-SA" sz="2400" b="1" dirty="0"/>
              <a:t>الدكان</a:t>
            </a:r>
            <a:endParaRPr lang="en-US" sz="2400" dirty="0"/>
          </a:p>
          <a:p>
            <a:r>
              <a:rPr lang="ar-SA" sz="2400" dirty="0"/>
              <a:t> </a:t>
            </a:r>
            <a:endParaRPr lang="en-US" sz="2400" dirty="0"/>
          </a:p>
          <a:p>
            <a:r>
              <a:rPr lang="ar-SA" sz="2400" b="1" dirty="0" smtClean="0"/>
              <a:t>6– </a:t>
            </a:r>
            <a:r>
              <a:rPr lang="ar-SA" sz="2400" b="1" dirty="0"/>
              <a:t>لماذا طارَ العصفورُ سعيدًا ؟                                 </a:t>
            </a:r>
            <a:endParaRPr lang="en-US" sz="2400" dirty="0"/>
          </a:p>
          <a:p>
            <a:r>
              <a:rPr lang="ar-SA" sz="2400" b="1" dirty="0" smtClean="0"/>
              <a:t>1. لأنهُ </a:t>
            </a:r>
            <a:r>
              <a:rPr lang="ar-SA" sz="2400" b="1" dirty="0"/>
              <a:t>أصبَحَ حُرًا            </a:t>
            </a:r>
            <a:endParaRPr lang="ar-SA" sz="2400" b="1" dirty="0" smtClean="0"/>
          </a:p>
          <a:p>
            <a:r>
              <a:rPr lang="ar-SA" sz="2400" b="1" dirty="0" smtClean="0"/>
              <a:t> 2. لأِنهُ </a:t>
            </a:r>
            <a:r>
              <a:rPr lang="ar-SA" sz="2400" b="1" dirty="0"/>
              <a:t>أَصْبَحَ كَبيرًا</a:t>
            </a:r>
            <a:endParaRPr lang="en-US" sz="2400" dirty="0"/>
          </a:p>
          <a:p>
            <a:r>
              <a:rPr lang="ar-SA" sz="2400" b="1" dirty="0" smtClean="0"/>
              <a:t>3. لأنهُ </a:t>
            </a:r>
            <a:r>
              <a:rPr lang="ar-SA" sz="2400" b="1" dirty="0"/>
              <a:t>وَجَدَ طَعامًا        </a:t>
            </a:r>
            <a:endParaRPr lang="ar-SA" sz="2400" b="1" dirty="0" smtClean="0"/>
          </a:p>
          <a:p>
            <a:r>
              <a:rPr lang="ar-SA" sz="2400" b="1" dirty="0" smtClean="0"/>
              <a:t> 4. لأنهُ </a:t>
            </a:r>
            <a:r>
              <a:rPr lang="ar-SA" sz="2400" b="1" dirty="0"/>
              <a:t>نامَ كَثيرًا</a:t>
            </a:r>
            <a:endParaRPr lang="en-US" sz="2400" dirty="0"/>
          </a:p>
          <a:p>
            <a:r>
              <a:rPr lang="ar-SA" sz="2400" b="1" dirty="0"/>
              <a:t> </a:t>
            </a:r>
            <a:endParaRPr lang="ar-SA" sz="2400" b="1" dirty="0" smtClean="0"/>
          </a:p>
          <a:p>
            <a:r>
              <a:rPr lang="ar-SA" sz="2400" b="1" dirty="0" smtClean="0"/>
              <a:t>7 </a:t>
            </a:r>
            <a:r>
              <a:rPr lang="ar-SA" sz="2400" b="1" dirty="0"/>
              <a:t>–  طارَ العصفورُ حينًا وتوقَّفَ حينًا :                             </a:t>
            </a:r>
            <a:endParaRPr lang="en-US" sz="2400" dirty="0"/>
          </a:p>
          <a:p>
            <a:r>
              <a:rPr lang="ar-SA" sz="2400" b="1" dirty="0" smtClean="0"/>
              <a:t>1.  </a:t>
            </a:r>
            <a:r>
              <a:rPr lang="ar-SA" sz="2400" b="1" dirty="0"/>
              <a:t>لأنه تعب َ كثيرا         </a:t>
            </a:r>
            <a:endParaRPr lang="ar-SA" sz="2400" b="1" dirty="0" smtClean="0"/>
          </a:p>
          <a:p>
            <a:r>
              <a:rPr lang="ar-SA" sz="2400" b="1" dirty="0" smtClean="0"/>
              <a:t>2.  </a:t>
            </a:r>
            <a:r>
              <a:rPr lang="ar-SA" sz="2400" b="1" dirty="0"/>
              <a:t>لأنه لا يعرف الطَّريق </a:t>
            </a:r>
            <a:endParaRPr lang="en-US" sz="2400" dirty="0"/>
          </a:p>
          <a:p>
            <a:r>
              <a:rPr lang="ar-SA" sz="2400" b="1" dirty="0" smtClean="0"/>
              <a:t>3. لأنه </a:t>
            </a:r>
            <a:r>
              <a:rPr lang="ar-SA" sz="2400" b="1" dirty="0"/>
              <a:t>أراد أن يتبعه طارق         </a:t>
            </a:r>
            <a:endParaRPr lang="ar-SA" sz="2400" b="1" dirty="0" smtClean="0"/>
          </a:p>
          <a:p>
            <a:r>
              <a:rPr lang="ar-SA" sz="2400" b="1" dirty="0" smtClean="0"/>
              <a:t>4. </a:t>
            </a:r>
            <a:r>
              <a:rPr lang="ar-SA" sz="2400" b="1" dirty="0"/>
              <a:t>لأنه أراد أن يأكل   </a:t>
            </a:r>
            <a:endParaRPr lang="en-US" sz="2400" dirty="0"/>
          </a:p>
          <a:p>
            <a:endParaRPr lang="en-US" sz="2800" dirty="0"/>
          </a:p>
        </p:txBody>
      </p:sp>
      <p:sp>
        <p:nvSpPr>
          <p:cNvPr id="3" name="מלבן 2"/>
          <p:cNvSpPr/>
          <p:nvPr/>
        </p:nvSpPr>
        <p:spPr>
          <a:xfrm>
            <a:off x="2037234" y="7312327"/>
            <a:ext cx="453417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400" b="1" dirty="0" smtClean="0"/>
              <a:t>8-يُمْكِن </a:t>
            </a:r>
            <a:r>
              <a:rPr lang="ar-SA" sz="2400" b="1" dirty="0"/>
              <a:t>أنْ نَقولَ أنَّ الصفة الملائمة  لشَخْصِية "طارق"  هيَ أنَّهُ:</a:t>
            </a:r>
            <a:endParaRPr lang="en-US" sz="2400" dirty="0"/>
          </a:p>
          <a:p>
            <a:r>
              <a:rPr lang="ar-SA" sz="2400" b="1" dirty="0"/>
              <a:t>1)رحيم               2)قاسٍ                3)عَنيفٌ               4)مُدَلّلٌ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03480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04664" y="251520"/>
            <a:ext cx="5976664" cy="258532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9</a:t>
            </a:r>
            <a:r>
              <a:rPr lang="ar-SA" sz="2400" b="1" dirty="0" smtClean="0"/>
              <a:t>. بعد قصة طارق مع العصفور , شاهد طارق  الولد الذي في الرسمة الموجودة </a:t>
            </a:r>
            <a:r>
              <a:rPr lang="ar-SA" sz="2400" b="1" dirty="0" err="1" smtClean="0"/>
              <a:t>بالاسفل</a:t>
            </a:r>
            <a:r>
              <a:rPr lang="ar-SA" sz="2400" b="1" dirty="0" smtClean="0"/>
              <a:t> . </a:t>
            </a:r>
          </a:p>
          <a:p>
            <a:r>
              <a:rPr lang="ar-SA" sz="2400" b="1" dirty="0" smtClean="0"/>
              <a:t>ماذا قال طارق للولد بحسب رأيك؟ </a:t>
            </a:r>
          </a:p>
          <a:p>
            <a:r>
              <a:rPr lang="ar-SA" sz="2400" b="1" dirty="0" smtClean="0"/>
              <a:t>____________________________________________________________________ </a:t>
            </a:r>
          </a:p>
          <a:p>
            <a:endParaRPr lang="ar-SA" sz="2400" b="1" dirty="0"/>
          </a:p>
          <a:p>
            <a:endParaRPr lang="he-IL" dirty="0"/>
          </a:p>
        </p:txBody>
      </p:sp>
      <p:pic>
        <p:nvPicPr>
          <p:cNvPr id="1026" name="Picture 2" descr="نتيجة بحث الصور عن ‪clipart boy run‬‏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728" y="3491880"/>
            <a:ext cx="5400600" cy="4536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9806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-500090" y="0"/>
            <a:ext cx="7143776" cy="761747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JO" dirty="0" smtClean="0"/>
          </a:p>
          <a:p>
            <a:r>
              <a:rPr lang="ar-JO" sz="2400" b="1" dirty="0" smtClean="0"/>
              <a:t>الأسئلة :</a:t>
            </a:r>
          </a:p>
          <a:p>
            <a:endParaRPr lang="ar-JO" sz="2400" b="1" dirty="0"/>
          </a:p>
          <a:p>
            <a:pPr marL="342900" indent="-342900">
              <a:buAutoNum type="arabicPeriod"/>
            </a:pPr>
            <a:r>
              <a:rPr lang="ar-JO" b="1" dirty="0" smtClean="0"/>
              <a:t>أين حدثت القصة ؟ </a:t>
            </a:r>
          </a:p>
          <a:p>
            <a:pPr marL="342900" indent="-342900">
              <a:buAutoNum type="arabicPeriod"/>
            </a:pPr>
            <a:endParaRPr lang="ar-JO" b="1" dirty="0" smtClean="0"/>
          </a:p>
          <a:p>
            <a:pPr marL="342900" indent="-342900"/>
            <a:r>
              <a:rPr lang="ar-JO" b="1" dirty="0" smtClean="0"/>
              <a:t>___________________________________________</a:t>
            </a:r>
          </a:p>
          <a:p>
            <a:pPr marL="342900" indent="-342900"/>
            <a:endParaRPr lang="ar-JO" b="1" dirty="0" smtClean="0"/>
          </a:p>
          <a:p>
            <a:pPr marL="342900" indent="-342900"/>
            <a:r>
              <a:rPr lang="ar-JO" b="1" dirty="0" smtClean="0"/>
              <a:t>2. ماذا اعتاد أن يفعل العصفور ؟ </a:t>
            </a:r>
          </a:p>
          <a:p>
            <a:pPr marL="342900" indent="-342900"/>
            <a:endParaRPr lang="ar-JO" b="1" dirty="0"/>
          </a:p>
          <a:p>
            <a:pPr marL="342900" indent="-342900"/>
            <a:r>
              <a:rPr lang="ar-JO" b="1" dirty="0" smtClean="0"/>
              <a:t>____________________________________________</a:t>
            </a:r>
          </a:p>
          <a:p>
            <a:pPr marL="342900" indent="-342900"/>
            <a:endParaRPr lang="ar-JO" b="1" dirty="0"/>
          </a:p>
          <a:p>
            <a:pPr marL="342900" indent="-342900"/>
            <a:r>
              <a:rPr lang="ar-JO" b="1" dirty="0" smtClean="0"/>
              <a:t>3. ماذا حصل في الغابة ؟ املا الفراغ بحسب السطرين 4-5 .</a:t>
            </a:r>
          </a:p>
          <a:p>
            <a:pPr marL="342900" indent="-342900"/>
            <a:endParaRPr lang="ar-JO" b="1" dirty="0"/>
          </a:p>
          <a:p>
            <a:pPr marL="342900" indent="-342900"/>
            <a:r>
              <a:rPr lang="ar-JO" b="1" dirty="0" smtClean="0"/>
              <a:t>شب في الغابة ______هائل فاندلعت _______ النيران   وامتدت إلى كل ______</a:t>
            </a:r>
          </a:p>
          <a:p>
            <a:pPr marL="342900" indent="-342900"/>
            <a:endParaRPr lang="ar-JO" b="1" dirty="0"/>
          </a:p>
          <a:p>
            <a:pPr marL="342900" indent="-342900"/>
            <a:endParaRPr lang="ar-JO" b="1" dirty="0" smtClean="0"/>
          </a:p>
          <a:p>
            <a:pPr marL="342900" indent="-342900"/>
            <a:r>
              <a:rPr lang="ar-JO" b="1" dirty="0" smtClean="0"/>
              <a:t>4. حوط الإجابة الصحيحة .</a:t>
            </a:r>
          </a:p>
          <a:p>
            <a:pPr marL="342900" indent="-342900"/>
            <a:endParaRPr lang="ar-JO" b="1" dirty="0"/>
          </a:p>
          <a:p>
            <a:pPr marL="342900" indent="-342900"/>
            <a:r>
              <a:rPr lang="ar-JO" b="1" dirty="0" smtClean="0"/>
              <a:t>لماذا تسابقت الحيوانات إلى الهرب ؟</a:t>
            </a:r>
          </a:p>
          <a:p>
            <a:pPr marL="342900" indent="-342900">
              <a:lnSpc>
                <a:spcPct val="150000"/>
              </a:lnSpc>
            </a:pPr>
            <a:endParaRPr lang="ar-JO" b="1" dirty="0"/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ar-JO" b="1" dirty="0" smtClean="0"/>
              <a:t>لكي تتناول الطعام 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ar-JO" b="1" dirty="0" smtClean="0"/>
              <a:t>لكي تنجو بنفسها من الحريق 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ar-JO" b="1" dirty="0" smtClean="0"/>
              <a:t>لكي تربح السباق 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ar-JO" b="1" dirty="0" smtClean="0"/>
              <a:t>لأنها خافت من الأمطار والرياح </a:t>
            </a:r>
            <a:endParaRPr lang="ar-JO" b="1" dirty="0"/>
          </a:p>
        </p:txBody>
      </p:sp>
      <p:sp>
        <p:nvSpPr>
          <p:cNvPr id="4" name="Rectangle 3"/>
          <p:cNvSpPr/>
          <p:nvPr/>
        </p:nvSpPr>
        <p:spPr>
          <a:xfrm>
            <a:off x="642918" y="8128337"/>
            <a:ext cx="592933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r>
              <a:rPr lang="ar-JO" sz="2000" b="1" dirty="0" smtClean="0"/>
              <a:t>5</a:t>
            </a:r>
            <a:r>
              <a:rPr lang="ar-JO" sz="2400" b="1" dirty="0" smtClean="0"/>
              <a:t>. </a:t>
            </a:r>
            <a:r>
              <a:rPr lang="ar-JO" b="1" dirty="0" smtClean="0"/>
              <a:t>هل هربت جميع الحيوانات ؟ </a:t>
            </a:r>
          </a:p>
          <a:p>
            <a:pPr marL="342900" indent="-342900">
              <a:buAutoNum type="arabicPeriod"/>
            </a:pPr>
            <a:endParaRPr lang="ar-JO" b="1" dirty="0" smtClean="0"/>
          </a:p>
          <a:p>
            <a:pPr marL="342900" indent="-342900"/>
            <a:r>
              <a:rPr lang="ar-JO" b="1" dirty="0" smtClean="0"/>
              <a:t>___________________________________________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30896734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-500090" y="0"/>
            <a:ext cx="7143776" cy="812530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JO" dirty="0" smtClean="0"/>
          </a:p>
          <a:p>
            <a:r>
              <a:rPr lang="ar-JO" b="1" dirty="0" smtClean="0"/>
              <a:t>7</a:t>
            </a:r>
            <a:r>
              <a:rPr lang="ar-JO" sz="2400" b="1" dirty="0" smtClean="0"/>
              <a:t>. </a:t>
            </a:r>
            <a:r>
              <a:rPr lang="ar-JO" b="1" dirty="0" smtClean="0"/>
              <a:t>كيف حاول العصفور أن يطفئ الحريق ؟</a:t>
            </a:r>
          </a:p>
          <a:p>
            <a:endParaRPr lang="ar-JO" b="1" dirty="0"/>
          </a:p>
          <a:p>
            <a:r>
              <a:rPr lang="ar-JO" b="1" dirty="0" smtClean="0"/>
              <a:t>__________________________________</a:t>
            </a:r>
          </a:p>
          <a:p>
            <a:endParaRPr lang="ar-JO" b="1" dirty="0"/>
          </a:p>
          <a:p>
            <a:r>
              <a:rPr lang="ar-JO" b="1" dirty="0" smtClean="0"/>
              <a:t>8. لماذا خجلت الحيوانات  من </a:t>
            </a:r>
            <a:r>
              <a:rPr lang="ar-JO" b="1" dirty="0"/>
              <a:t> </a:t>
            </a:r>
            <a:r>
              <a:rPr lang="ar-JO" b="1" dirty="0" smtClean="0"/>
              <a:t>نفسها ؟</a:t>
            </a:r>
          </a:p>
          <a:p>
            <a:endParaRPr lang="ar-JO" b="1" dirty="0"/>
          </a:p>
          <a:p>
            <a:r>
              <a:rPr lang="ar-JO" b="1" dirty="0" smtClean="0"/>
              <a:t>____________________________________</a:t>
            </a:r>
          </a:p>
          <a:p>
            <a:endParaRPr lang="ar-JO" b="1" dirty="0" smtClean="0"/>
          </a:p>
          <a:p>
            <a:endParaRPr lang="ar-JO" b="1" dirty="0"/>
          </a:p>
          <a:p>
            <a:r>
              <a:rPr lang="ar-JO" b="1" dirty="0" smtClean="0"/>
              <a:t>9.حوط الإجابة الصحيحة :</a:t>
            </a:r>
          </a:p>
          <a:p>
            <a:endParaRPr lang="ar-JO" b="1" dirty="0" smtClean="0"/>
          </a:p>
          <a:p>
            <a:r>
              <a:rPr lang="ar-JO" b="1" dirty="0" smtClean="0"/>
              <a:t> نستنتج من تصرفات العصفور في القصة أن العصفور : </a:t>
            </a:r>
          </a:p>
          <a:p>
            <a:endParaRPr lang="ar-JO" b="1" dirty="0"/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ar-JO" b="1" dirty="0" smtClean="0"/>
              <a:t>عنيد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ar-JO" b="1" dirty="0" smtClean="0"/>
              <a:t>شجاع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ar-JO" b="1" dirty="0" smtClean="0"/>
              <a:t>خائف 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ar-JO" b="1" dirty="0" smtClean="0"/>
              <a:t>صغير 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endParaRPr lang="ar-JO" b="1" dirty="0"/>
          </a:p>
          <a:p>
            <a:pPr marL="457200" indent="-457200">
              <a:lnSpc>
                <a:spcPct val="150000"/>
              </a:lnSpc>
            </a:pPr>
            <a:r>
              <a:rPr lang="ar-JO" b="1" dirty="0" smtClean="0"/>
              <a:t>10 . لو كنت مكان العصفور ، هل كنت تقوم بنفس العمل ؟ </a:t>
            </a:r>
          </a:p>
          <a:p>
            <a:pPr marL="457200" indent="-457200">
              <a:lnSpc>
                <a:spcPct val="150000"/>
              </a:lnSpc>
            </a:pPr>
            <a:r>
              <a:rPr lang="ar-JO" b="1" dirty="0" smtClean="0"/>
              <a:t>______________________________________________</a:t>
            </a:r>
          </a:p>
          <a:p>
            <a:pPr marL="457200" indent="-457200">
              <a:lnSpc>
                <a:spcPct val="150000"/>
              </a:lnSpc>
            </a:pPr>
            <a:endParaRPr lang="ar-JO" b="1" dirty="0" smtClean="0"/>
          </a:p>
          <a:p>
            <a:endParaRPr lang="ar-JO" sz="2400" b="1" dirty="0"/>
          </a:p>
          <a:p>
            <a:endParaRPr lang="ar-JO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13850039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675" y="395536"/>
            <a:ext cx="5962650" cy="808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53021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513" y="211013"/>
            <a:ext cx="5768975" cy="8753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1855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513" y="371475"/>
            <a:ext cx="5768975" cy="8399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04330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513" y="141288"/>
            <a:ext cx="5768975" cy="8861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50402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175" y="971600"/>
            <a:ext cx="5581650" cy="212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19050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1488" y="836018"/>
            <a:ext cx="666936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sz="2400" b="1" dirty="0"/>
              <a:t>صَديقُ طارق </a:t>
            </a:r>
            <a:endParaRPr lang="ar-SA" sz="2400" b="1" dirty="0" smtClean="0"/>
          </a:p>
          <a:p>
            <a:pPr algn="ctr"/>
            <a:endParaRPr lang="ar-SA" sz="2400" b="1" dirty="0" smtClean="0"/>
          </a:p>
          <a:p>
            <a:r>
              <a:rPr lang="ar-SA" sz="2400" b="1" dirty="0" smtClean="0"/>
              <a:t> </a:t>
            </a:r>
            <a:r>
              <a:rPr lang="ar-SA" sz="2400" b="1" dirty="0"/>
              <a:t>شاهَدَ طارقٌ ذاتَ يَوْم ٍ عُصْفورًا في الحَديقَةِ ، فالتَقطهُ بِلطفٍ</a:t>
            </a:r>
            <a:r>
              <a:rPr lang="ar-SA" sz="2400" b="1" dirty="0" smtClean="0"/>
              <a:t>، </a:t>
            </a:r>
            <a:r>
              <a:rPr lang="ar-SA" sz="2400" b="1" dirty="0"/>
              <a:t>فإذا </a:t>
            </a:r>
            <a:endParaRPr lang="en-US" sz="2400" b="1" dirty="0"/>
          </a:p>
          <a:p>
            <a:r>
              <a:rPr lang="ar-SA" sz="2400" b="1" dirty="0"/>
              <a:t>هو جَريحٌ . </a:t>
            </a:r>
            <a:endParaRPr lang="en-US" sz="2400" b="1" dirty="0"/>
          </a:p>
          <a:p>
            <a:r>
              <a:rPr lang="ar-SA" sz="2400" b="1" dirty="0"/>
              <a:t> </a:t>
            </a:r>
            <a:r>
              <a:rPr lang="ar-SA" sz="2400" b="1" dirty="0" smtClean="0"/>
              <a:t>تَألَّمَ </a:t>
            </a:r>
            <a:r>
              <a:rPr lang="ar-SA" sz="2400" b="1" dirty="0"/>
              <a:t>طارقٌ لِحالِهِ وَسارَعَ بِمُداواتِهِ وَإطعامِهِ. استَمَرَّ طارقٌ في </a:t>
            </a:r>
            <a:endParaRPr lang="en-US" sz="2400" b="1" dirty="0"/>
          </a:p>
          <a:p>
            <a:r>
              <a:rPr lang="ar-SA" sz="2400" b="1" dirty="0"/>
              <a:t>العِنايَة بالعُصْفور إلى أن شُفِيَ ، فَأَطْلَقَهُ في الجَوِّ لِيَعيشَ مَعَ الطُّيور    </a:t>
            </a:r>
            <a:endParaRPr lang="en-US" sz="2400" b="1" dirty="0"/>
          </a:p>
          <a:p>
            <a:r>
              <a:rPr lang="ar-SA" sz="2400" b="1" dirty="0"/>
              <a:t>حُرًّا طَليقا . بَقِيَ العُصْفورُ يُرَفْرفُ كأنَّهُ لا يُريدُ فِراقَهُ ، ثُمَّ  طارَ  </a:t>
            </a:r>
            <a:endParaRPr lang="en-US" sz="2400" b="1" dirty="0"/>
          </a:p>
          <a:p>
            <a:r>
              <a:rPr lang="ar-SA" sz="2400" b="1" dirty="0"/>
              <a:t>مُزَقْزقًا سعيدًا. </a:t>
            </a:r>
            <a:endParaRPr lang="ar-SA" sz="2400" b="1" dirty="0" smtClean="0"/>
          </a:p>
          <a:p>
            <a:r>
              <a:rPr lang="ar-SA" sz="2400" b="1" dirty="0" smtClean="0"/>
              <a:t> </a:t>
            </a:r>
            <a:r>
              <a:rPr lang="ar-SA" sz="2400" b="1" dirty="0"/>
              <a:t>أصْبَحَ العُصْفورُ مُنذُ ذلك اليوْم ِ يَتَرَدَّدُ على الحَديقةِ لِيَرى صَديقهُ </a:t>
            </a:r>
            <a:endParaRPr lang="en-US" sz="2400" b="1" dirty="0"/>
          </a:p>
          <a:p>
            <a:r>
              <a:rPr lang="ar-SA" sz="2400" b="1" dirty="0"/>
              <a:t>الصَّغيرَ ، وَيَتَناوَلَ مِنْ يَدَيْهِ بَعْضَ الحَبِّ وَفُتاتَ الخُبْز. </a:t>
            </a:r>
            <a:endParaRPr lang="en-US" sz="2400" b="1" dirty="0"/>
          </a:p>
          <a:p>
            <a:r>
              <a:rPr lang="ar-SA" sz="2400" b="1" dirty="0" smtClean="0"/>
              <a:t>ذاتَ </a:t>
            </a:r>
            <a:r>
              <a:rPr lang="ar-SA" sz="2400" b="1" dirty="0"/>
              <a:t>يَوْم ٍ خَرَجَ طارقٌ يَلْعَبُ . ابتعَدَ عَنِ الدّار كَثيرًا فتاهَ ، وَلمْ </a:t>
            </a:r>
            <a:endParaRPr lang="en-US" sz="2400" b="1" dirty="0"/>
          </a:p>
          <a:p>
            <a:r>
              <a:rPr lang="ar-SA" sz="2400" b="1" dirty="0"/>
              <a:t>يَعْرفْ طَريقَ العَوْدَةِ ... </a:t>
            </a:r>
            <a:endParaRPr lang="ar-SA" sz="2400" b="1" dirty="0" smtClean="0"/>
          </a:p>
          <a:p>
            <a:r>
              <a:rPr lang="ar-SA" sz="2400" b="1" dirty="0" smtClean="0"/>
              <a:t> </a:t>
            </a:r>
            <a:r>
              <a:rPr lang="ar-SA" sz="2400" b="1" dirty="0"/>
              <a:t>تَعِبَ طارقٌ وَخافَ ، فَجَلَسَ تَحْتَ شَجَرَةٍ لا يَدْري ماذا يَفعَلُ . </a:t>
            </a:r>
            <a:endParaRPr lang="en-US" sz="2400" b="1" dirty="0"/>
          </a:p>
          <a:p>
            <a:r>
              <a:rPr lang="ar-SA" sz="2400" b="1" dirty="0"/>
              <a:t>وَفَجْأة ً ، سَمِعَ </a:t>
            </a:r>
            <a:r>
              <a:rPr lang="ar-SA" sz="2400" b="1" dirty="0" err="1"/>
              <a:t>زَقْزَقاتٍ</a:t>
            </a:r>
            <a:r>
              <a:rPr lang="ar-SA" sz="2400" b="1" dirty="0"/>
              <a:t> حادَّة ً بالقُرْبِ مِنْهُ وَرَأى عُصْفورًا يَحومُ 	</a:t>
            </a:r>
            <a:endParaRPr lang="en-US" sz="2400" b="1" dirty="0"/>
          </a:p>
          <a:p>
            <a:r>
              <a:rPr lang="ar-SA" sz="2400" b="1" dirty="0"/>
              <a:t> حَوْلَهُ وَيُصَفِّقُ بِجَناحَيْهِ الصَّغيرين ِ </a:t>
            </a:r>
            <a:r>
              <a:rPr lang="ar-SA" sz="2400" b="1" dirty="0" smtClean="0"/>
              <a:t>فَرَحًا </a:t>
            </a:r>
            <a:r>
              <a:rPr lang="ar-SA" sz="2400" b="1" dirty="0"/>
              <a:t>بِلِقائِهِ . قامَ طارقٌ مِنْ </a:t>
            </a:r>
            <a:endParaRPr lang="en-US" sz="2400" b="1" dirty="0"/>
          </a:p>
          <a:p>
            <a:r>
              <a:rPr lang="ar-SA" sz="2400" b="1" dirty="0"/>
              <a:t>مَكانهِ ، وَجَرى وَراءَ العُصْفور ، وَلَمّا دَنا مِنْهُ طارَ. </a:t>
            </a:r>
            <a:endParaRPr lang="en-US" sz="2400" b="1" dirty="0"/>
          </a:p>
          <a:p>
            <a:pPr lvl="0"/>
            <a:r>
              <a:rPr lang="ar-SA" sz="2400" b="1" dirty="0"/>
              <a:t>صارَ العُصْفورُ يَطيرُ كُلَّما اقتَرَبَ مِنْهُ صاحِبُهُ مُزَقزقا كَأنَّهُ </a:t>
            </a:r>
            <a:endParaRPr lang="en-US" sz="2400" b="1" dirty="0"/>
          </a:p>
          <a:p>
            <a:r>
              <a:rPr lang="ar-SA" sz="2400" b="1" dirty="0"/>
              <a:t>يَقولُ لَهُ : " اتبعْني وَلا تَخَفْ "  إلى أن وَصَلَ بِهِ إلى المَنْزل ِ. 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622012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419</Words>
  <Application>Microsoft Office PowerPoint</Application>
  <PresentationFormat>عرض على الشاشة (3:4)‏</PresentationFormat>
  <Paragraphs>144</Paragraphs>
  <Slides>12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12</vt:i4>
      </vt:variant>
    </vt:vector>
  </HeadingPairs>
  <TitlesOfParts>
    <vt:vector size="13" baseType="lpstr">
      <vt:lpstr>ערכת נושא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Arabic</dc:creator>
  <cp:lastModifiedBy>Arabic</cp:lastModifiedBy>
  <cp:revision>3</cp:revision>
  <dcterms:created xsi:type="dcterms:W3CDTF">2019-03-07T19:48:16Z</dcterms:created>
  <dcterms:modified xsi:type="dcterms:W3CDTF">2019-03-07T19:55:14Z</dcterms:modified>
</cp:coreProperties>
</file>