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7" r:id="rId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63" autoAdjust="0"/>
    <p:restoredTop sz="94660"/>
  </p:normalViewPr>
  <p:slideViewPr>
    <p:cSldViewPr snapToGrid="0">
      <p:cViewPr varScale="1">
        <p:scale>
          <a:sx n="76" d="100"/>
          <a:sy n="76" d="100"/>
        </p:scale>
        <p:origin x="13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F6C64CA0-D956-4F4F-8801-1176D82C3337}" type="datetimeFigureOut">
              <a:rPr lang="he-IL" smtClean="0"/>
              <a:t>א'/אייר/תש"פ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061119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418616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3425251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6C64CA0-D956-4F4F-8801-1176D82C3337}" type="datetimeFigureOut">
              <a:rPr lang="he-IL" smtClean="0"/>
              <a:t>א'/אייר/תש"פ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989599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4287890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3607099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228168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40717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10429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213690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6C64CA0-D956-4F4F-8801-1176D82C3337}" type="datetimeFigureOut">
              <a:rPr lang="he-IL" smtClean="0"/>
              <a:t>ב'/אייר/תש"פ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A477FCA-F3B0-43B6-A629-E56973303F74}" type="slidenum">
              <a:rPr lang="he-IL" smtClean="0"/>
              <a:t>‹#›</a:t>
            </a:fld>
            <a:endParaRPr lang="he-IL"/>
          </a:p>
        </p:txBody>
      </p:sp>
    </p:spTree>
    <p:extLst>
      <p:ext uri="{BB962C8B-B14F-4D97-AF65-F5344CB8AC3E}">
        <p14:creationId xmlns:p14="http://schemas.microsoft.com/office/powerpoint/2010/main" val="842259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6C64CA0-D956-4F4F-8801-1176D82C3337}" type="datetimeFigureOut">
              <a:rPr lang="he-IL" smtClean="0"/>
              <a:t>א'/אייר/תש"פ</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A477FCA-F3B0-43B6-A629-E56973303F74}" type="slidenum">
              <a:rPr lang="he-IL" smtClean="0"/>
              <a:t>‹#›</a:t>
            </a:fld>
            <a:endParaRPr lang="he-IL"/>
          </a:p>
        </p:txBody>
      </p:sp>
    </p:spTree>
    <p:extLst>
      <p:ext uri="{BB962C8B-B14F-4D97-AF65-F5344CB8AC3E}">
        <p14:creationId xmlns:p14="http://schemas.microsoft.com/office/powerpoint/2010/main" val="73036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574800" y="984106"/>
            <a:ext cx="8915400" cy="5262979"/>
          </a:xfrm>
          <a:prstGeom prst="rect">
            <a:avLst/>
          </a:prstGeom>
        </p:spPr>
        <p:txBody>
          <a:bodyPr wrap="square">
            <a:spAutoFit/>
          </a:bodyPr>
          <a:lstStyle/>
          <a:p>
            <a:pPr algn="ctr"/>
            <a:r>
              <a:rPr lang="ar-SA" sz="2400" b="1" i="0" dirty="0" smtClean="0">
                <a:solidFill>
                  <a:srgbClr val="333333"/>
                </a:solidFill>
                <a:effectLst/>
                <a:latin typeface="DroidArabicKufi-Regular"/>
              </a:rPr>
              <a:t>شهر رمضان</a:t>
            </a:r>
          </a:p>
          <a:p>
            <a:pPr algn="ctr"/>
            <a:endParaRPr lang="ar-SA" sz="2400" b="1" i="0" dirty="0" smtClean="0">
              <a:solidFill>
                <a:srgbClr val="333333"/>
              </a:solidFill>
              <a:effectLst/>
              <a:latin typeface="DroidArabicKufi-Regular"/>
            </a:endParaRPr>
          </a:p>
          <a:p>
            <a:r>
              <a:rPr lang="ar-SA" sz="2400" b="1" i="0" dirty="0" smtClean="0">
                <a:solidFill>
                  <a:srgbClr val="333333"/>
                </a:solidFill>
                <a:effectLst/>
                <a:latin typeface="DroidArabicKufi-Regular"/>
              </a:rPr>
              <a:t>شهر رمضان شهر رمضان هو الشهر التاسع في السنة القمرية، وسُمي بالشهر؛ لشهرته من بين الشُهور، وسمي رمضان نسبة للرمض؛ وهي شدّة العطش ،وقد فضلّه الله -تعالى- على باقي أشهر السنة؛ لأنّه أحد أركان الإسلام، كما أنَّ صيامه فرض على كلّ مسلم، قال النبي -صلى الله عليه وسلم-: (بُنِيَ الإسْلامُ علَى خَمْسٍ، شَهادَةِ أنْ لا إلَهَ إلَّا اللَّهُ، وأنَّ مُحَمَّدًا عَبْدُهُ ورَسولُهُ، وإقامِ الصَّلاةِ، وإيتاءِ الزَّكاةِ، وحَجِّ البَيْتِ، وصَوْمِ رَمَضان) وقد جُعل قيام ليله من السُنن التي حثَّ الإسلام عليها، ورتّب على ذلك مغفرة ما تقدّم من الذُنوب، ومن النعم التي يمكن أن ينعم الله -تعالى- بها على المُسلم بأن يُبلّغه شهر رمضان؛ فيستقبله بالفرح، وشكر الله -تعالى-، وعقد النية على التوبة، والاستعداد التام لصيامه وقيامه؛ لينال الأجر والثواب.</a:t>
            </a:r>
          </a:p>
          <a:p>
            <a:r>
              <a:rPr lang="ar-SA" sz="2400" b="1" dirty="0" smtClean="0"/>
              <a:t/>
            </a:r>
            <a:br>
              <a:rPr lang="ar-SA" sz="2400" b="1" dirty="0" smtClean="0"/>
            </a:br>
            <a:r>
              <a:rPr lang="ar-SA" sz="2400" b="1" dirty="0" smtClean="0"/>
              <a:t/>
            </a:r>
            <a:br>
              <a:rPr lang="ar-SA" sz="2400" b="1" dirty="0" smtClean="0"/>
            </a:br>
            <a:endParaRPr lang="he-IL" sz="2400" b="1" dirty="0"/>
          </a:p>
        </p:txBody>
      </p:sp>
    </p:spTree>
    <p:extLst>
      <p:ext uri="{BB962C8B-B14F-4D97-AF65-F5344CB8AC3E}">
        <p14:creationId xmlns:p14="http://schemas.microsoft.com/office/powerpoint/2010/main" val="269444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1981200" y="628640"/>
            <a:ext cx="8178800" cy="5632311"/>
          </a:xfrm>
          <a:prstGeom prst="rect">
            <a:avLst/>
          </a:prstGeom>
        </p:spPr>
        <p:txBody>
          <a:bodyPr wrap="square">
            <a:spAutoFit/>
          </a:bodyPr>
          <a:lstStyle/>
          <a:p>
            <a:r>
              <a:rPr lang="ar-SA" sz="2400" b="1" i="0" dirty="0" smtClean="0">
                <a:solidFill>
                  <a:srgbClr val="333333"/>
                </a:solidFill>
                <a:effectLst/>
                <a:latin typeface="DroidArabicKufi-Regular"/>
              </a:rPr>
              <a:t>سبب تسمية رمضان بهذا الاسم </a:t>
            </a:r>
          </a:p>
          <a:p>
            <a:endParaRPr lang="ar-SA" sz="2400" b="1" i="0" dirty="0" smtClean="0">
              <a:solidFill>
                <a:srgbClr val="333333"/>
              </a:solidFill>
              <a:effectLst/>
              <a:latin typeface="DroidArabicKufi-Regular"/>
            </a:endParaRPr>
          </a:p>
          <a:p>
            <a:r>
              <a:rPr lang="ar-SA" sz="2400" b="1" i="0" dirty="0" smtClean="0">
                <a:solidFill>
                  <a:srgbClr val="333333"/>
                </a:solidFill>
                <a:effectLst/>
                <a:latin typeface="DroidArabicKufi-Regular"/>
              </a:rPr>
              <a:t>اختلف العُلماء في سبب تسمية رمضان بهذا </a:t>
            </a:r>
            <a:r>
              <a:rPr lang="ar-SA" sz="2400" b="1" i="0" dirty="0" err="1" smtClean="0">
                <a:solidFill>
                  <a:srgbClr val="333333"/>
                </a:solidFill>
                <a:effectLst/>
                <a:latin typeface="DroidArabicKufi-Regular"/>
              </a:rPr>
              <a:t>الإسم</a:t>
            </a:r>
            <a:r>
              <a:rPr lang="ar-SA" sz="2400" b="1" i="0" dirty="0" smtClean="0">
                <a:solidFill>
                  <a:srgbClr val="333333"/>
                </a:solidFill>
                <a:effectLst/>
                <a:latin typeface="DroidArabicKufi-Regular"/>
              </a:rPr>
              <a:t> على عدة أقوال، وهذه الأقوال فيما يأتي: رمضان من الرمض، وهو شدة الحر؛ لأنّه غالباً ما كان يأتي الصيام وقت الحر في جزيرة العرب؛ فقد كانت العرب تُسمي الشهر بالزمن الذي يقع فيه، فرمضان كان يأتي في زمن الرمضاء وهو الحر الشديد.</a:t>
            </a:r>
          </a:p>
          <a:p>
            <a:r>
              <a:rPr lang="ar-SA" sz="2400" b="1" i="0" dirty="0" smtClean="0">
                <a:solidFill>
                  <a:srgbClr val="333333"/>
                </a:solidFill>
                <a:effectLst/>
                <a:latin typeface="DroidArabicKufi-Regular"/>
              </a:rPr>
              <a:t> رمضان بسبب رمضه للإنسان الصائم، ومن ذلك شدة الجوع. </a:t>
            </a:r>
          </a:p>
          <a:p>
            <a:r>
              <a:rPr lang="ar-SA" sz="2400" b="1" i="0" dirty="0" smtClean="0">
                <a:solidFill>
                  <a:srgbClr val="333333"/>
                </a:solidFill>
                <a:effectLst/>
                <a:latin typeface="DroidArabicKufi-Regular"/>
              </a:rPr>
              <a:t>رمضان بسبب كثرة تفكر القلب في أُمور الآخرة، تشبيهاً للرمل والحجارة التي تأخذ الحر من شدة الشمس. </a:t>
            </a:r>
          </a:p>
          <a:p>
            <a:r>
              <a:rPr lang="ar-SA" sz="2400" b="1" i="0" dirty="0" smtClean="0">
                <a:solidFill>
                  <a:srgbClr val="333333"/>
                </a:solidFill>
                <a:effectLst/>
                <a:latin typeface="DroidArabicKufi-Regular"/>
              </a:rPr>
              <a:t>رمضان مأخوذ من المصدر رمض؛ أي بمعنى احترق، فرمضان يحرق الذنوب؛ لما يفعله المُسلم فيه من الأعمال الصالحة. </a:t>
            </a:r>
          </a:p>
          <a:p>
            <a:r>
              <a:rPr lang="ar-SA" sz="2400" b="1" i="0" dirty="0" smtClean="0">
                <a:solidFill>
                  <a:srgbClr val="333333"/>
                </a:solidFill>
                <a:effectLst/>
                <a:latin typeface="DroidArabicKufi-Regular"/>
              </a:rPr>
              <a:t>رمضان مأخوذ من الرميض؛ أي الغسيل، وهو المطر الذي يكون في آخر الصيف وبداية الخريف؛ لأنه يدفع حر الشمس، وكذلك رمضان فهو يدفع ويغسل الذنوب بالأعمال الصالحة. رمضان بسبب رمض الأسلحة؛ أي تجهيزها؛ فقد كانت العرب تتجهز للحرب بعد شهر رمضان</a:t>
            </a:r>
            <a:endParaRPr lang="he-IL" sz="2400" dirty="0"/>
          </a:p>
        </p:txBody>
      </p:sp>
    </p:spTree>
    <p:extLst>
      <p:ext uri="{BB962C8B-B14F-4D97-AF65-F5344CB8AC3E}">
        <p14:creationId xmlns:p14="http://schemas.microsoft.com/office/powerpoint/2010/main" val="2721930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1800" y="12700"/>
            <a:ext cx="11353800" cy="6863417"/>
          </a:xfrm>
          <a:prstGeom prst="rect">
            <a:avLst/>
          </a:prstGeom>
          <a:noFill/>
        </p:spPr>
        <p:txBody>
          <a:bodyPr wrap="square" rtlCol="1">
            <a:spAutoFit/>
          </a:bodyPr>
          <a:lstStyle/>
          <a:p>
            <a:r>
              <a:rPr lang="ar-SA" sz="2000" dirty="0" smtClean="0"/>
              <a:t>عزيزي الطالب بعد ان قمت </a:t>
            </a:r>
            <a:r>
              <a:rPr lang="ar-SA" sz="2000" smtClean="0"/>
              <a:t>بقراءة الفقرات </a:t>
            </a:r>
            <a:r>
              <a:rPr lang="ar-SA" sz="2000" dirty="0" smtClean="0"/>
              <a:t>السابقة قم </a:t>
            </a:r>
            <a:r>
              <a:rPr lang="ar-SA" sz="2000" dirty="0" err="1" smtClean="0"/>
              <a:t>بالاجابة</a:t>
            </a:r>
            <a:r>
              <a:rPr lang="ar-SA" sz="2000" dirty="0" smtClean="0"/>
              <a:t> عن الأسئلة التالية في دفترك الخاص</a:t>
            </a:r>
          </a:p>
          <a:p>
            <a:r>
              <a:rPr lang="ar-SA" sz="2000" dirty="0" smtClean="0"/>
              <a:t>(من المهم كتابة اسم الطالب الثلاثي ثم قم بتصوير الحل ثم ارسله لمربية الصف كي ترسله لي)</a:t>
            </a:r>
          </a:p>
          <a:p>
            <a:endParaRPr lang="ar-SA" sz="2000" dirty="0"/>
          </a:p>
          <a:p>
            <a:pPr marL="342900" indent="-342900">
              <a:buAutoNum type="arabicParenR"/>
            </a:pPr>
            <a:r>
              <a:rPr lang="ar-SA" sz="2000" dirty="0" smtClean="0"/>
              <a:t>أكتب صح أم خطأ بجانب كل جملة </a:t>
            </a:r>
            <a:r>
              <a:rPr lang="ar-SA" sz="2000" u="sng" dirty="0" smtClean="0">
                <a:solidFill>
                  <a:srgbClr val="FF0000"/>
                </a:solidFill>
              </a:rPr>
              <a:t>ثم قمت بتصحيح الجمل الخاطئة</a:t>
            </a:r>
            <a:r>
              <a:rPr lang="ar-SA" sz="2000" dirty="0" smtClean="0"/>
              <a:t>:</a:t>
            </a:r>
          </a:p>
          <a:p>
            <a:endParaRPr lang="ar-SA" sz="2000" dirty="0"/>
          </a:p>
          <a:p>
            <a:pPr marL="285750" indent="-285750">
              <a:buFont typeface="Arial" panose="020B0604020202020204" pitchFamily="34" charset="0"/>
              <a:buChar char="•"/>
            </a:pPr>
            <a:r>
              <a:rPr lang="ar-SA" sz="2000" dirty="0" smtClean="0"/>
              <a:t>سمي شهر رمضان نسبة للرمض ______</a:t>
            </a:r>
          </a:p>
          <a:p>
            <a:pPr marL="285750" indent="-285750">
              <a:buFont typeface="Arial" panose="020B0604020202020204" pitchFamily="34" charset="0"/>
              <a:buChar char="•"/>
            </a:pPr>
            <a:r>
              <a:rPr lang="ar-SA" sz="2000" dirty="0" smtClean="0"/>
              <a:t>ترتيب شهر رمضان في الأشهر القمرية (الهجرية) هو الثامن ______</a:t>
            </a:r>
          </a:p>
          <a:p>
            <a:pPr marL="285750" indent="-285750">
              <a:buFont typeface="Arial" panose="020B0604020202020204" pitchFamily="34" charset="0"/>
              <a:buChar char="•"/>
            </a:pPr>
            <a:r>
              <a:rPr lang="ar-SA" sz="2000" dirty="0" smtClean="0"/>
              <a:t>معنى الرمض هو البرد الشديد _______</a:t>
            </a:r>
          </a:p>
          <a:p>
            <a:pPr marL="285750" indent="-285750">
              <a:buFont typeface="Arial" panose="020B0604020202020204" pitchFamily="34" charset="0"/>
              <a:buChar char="•"/>
            </a:pPr>
            <a:r>
              <a:rPr lang="ar-SA" sz="2000" dirty="0" smtClean="0"/>
              <a:t>كانت العرب تسمي الشهر في الزمن الذي يقع به ______</a:t>
            </a:r>
          </a:p>
          <a:p>
            <a:pPr marL="285750" indent="-285750">
              <a:buFont typeface="Arial" panose="020B0604020202020204" pitchFamily="34" charset="0"/>
              <a:buChar char="•"/>
            </a:pPr>
            <a:r>
              <a:rPr lang="ar-SA" sz="2000" dirty="0" smtClean="0"/>
              <a:t>صيام شهر رمضان ليس فرضا على كل مسلم ______</a:t>
            </a:r>
          </a:p>
          <a:p>
            <a:endParaRPr lang="ar-SA" sz="2000" dirty="0" smtClean="0"/>
          </a:p>
          <a:p>
            <a:r>
              <a:rPr lang="ar-SA" sz="2000" dirty="0" smtClean="0"/>
              <a:t>2) ما هي العلاقة بين تسمية شهر رمضان بحرق الذنوب؟</a:t>
            </a:r>
          </a:p>
          <a:p>
            <a:r>
              <a:rPr lang="ar-SA" sz="2000" dirty="0" smtClean="0"/>
              <a:t>______________________________________________________________</a:t>
            </a:r>
          </a:p>
          <a:p>
            <a:endParaRPr lang="ar-SA" sz="2000" dirty="0"/>
          </a:p>
          <a:p>
            <a:r>
              <a:rPr lang="ar-SA" sz="2000" dirty="0" smtClean="0"/>
              <a:t>3) اذكر حديثا نبويا يبين ان الصوم احد اركان الإسلام </a:t>
            </a:r>
          </a:p>
          <a:p>
            <a:r>
              <a:rPr lang="ar-SA" sz="2000" dirty="0" smtClean="0"/>
              <a:t>______________________________________________________________</a:t>
            </a:r>
          </a:p>
          <a:p>
            <a:endParaRPr lang="ar-SA" sz="2000" dirty="0" smtClean="0"/>
          </a:p>
          <a:p>
            <a:r>
              <a:rPr lang="ar-SA" sz="2000" dirty="0" smtClean="0"/>
              <a:t>4) ما هي النعم التي ينعم الله بها على المسلم ليبلغه الشهر ؟</a:t>
            </a:r>
          </a:p>
          <a:p>
            <a:r>
              <a:rPr lang="ar-SA" sz="2000" dirty="0" smtClean="0"/>
              <a:t>______________________________________________________________</a:t>
            </a:r>
          </a:p>
          <a:p>
            <a:endParaRPr lang="ar-SA" sz="2000" dirty="0" smtClean="0"/>
          </a:p>
          <a:p>
            <a:r>
              <a:rPr lang="ar-SA" sz="2000" dirty="0" smtClean="0"/>
              <a:t>5) </a:t>
            </a:r>
            <a:r>
              <a:rPr lang="ar-SA" sz="2000" dirty="0" err="1" smtClean="0"/>
              <a:t>لاي</a:t>
            </a:r>
            <a:r>
              <a:rPr lang="ar-SA" sz="2000" dirty="0" smtClean="0"/>
              <a:t> سبب من أسباب تسمية شهر رمضان تميل أكثر ؟ اشرح</a:t>
            </a:r>
          </a:p>
          <a:p>
            <a:r>
              <a:rPr lang="ar-SA" sz="2000" dirty="0" smtClean="0"/>
              <a:t>______________________________________________________________</a:t>
            </a:r>
            <a:endParaRPr lang="ar-SA" sz="2000" dirty="0"/>
          </a:p>
        </p:txBody>
      </p:sp>
    </p:spTree>
    <p:extLst>
      <p:ext uri="{BB962C8B-B14F-4D97-AF65-F5344CB8AC3E}">
        <p14:creationId xmlns:p14="http://schemas.microsoft.com/office/powerpoint/2010/main" val="2330531879"/>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458</Words>
  <Application>Microsoft Office PowerPoint</Application>
  <PresentationFormat>מסך רחב</PresentationFormat>
  <Paragraphs>33</Paragraphs>
  <Slides>3</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3</vt:i4>
      </vt:variant>
    </vt:vector>
  </HeadingPairs>
  <TitlesOfParts>
    <vt:vector size="9" baseType="lpstr">
      <vt:lpstr>Arial</vt:lpstr>
      <vt:lpstr>Calibri</vt:lpstr>
      <vt:lpstr>Calibri Light</vt:lpstr>
      <vt:lpstr>DroidArabicKufi-Regular</vt:lpstr>
      <vt:lpstr>Times New Roman</vt:lpstr>
      <vt:lpstr>ערכת נושא Office</vt:lpstr>
      <vt:lpstr>מצגת של PowerPoint</vt:lpstr>
      <vt:lpstr>מצגת של PowerPoint</vt:lpstr>
      <vt:lpstr>מצגת של PowerPoint</vt:lpstr>
    </vt:vector>
  </TitlesOfParts>
  <Company>Amal1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user</cp:lastModifiedBy>
  <cp:revision>7</cp:revision>
  <dcterms:created xsi:type="dcterms:W3CDTF">2020-04-25T20:53:38Z</dcterms:created>
  <dcterms:modified xsi:type="dcterms:W3CDTF">2020-04-25T21:25:37Z</dcterms:modified>
</cp:coreProperties>
</file>