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2450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530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496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946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01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152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0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761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092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633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76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591AC-8382-4935-9B07-ACF7A6709EC1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1A5AB-22C7-4148-9340-CC9C4336DF2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619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084440" y="260648"/>
            <a:ext cx="3888432" cy="2952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3"/>
          <p:cNvSpPr/>
          <p:nvPr/>
        </p:nvSpPr>
        <p:spPr>
          <a:xfrm>
            <a:off x="683568" y="260648"/>
            <a:ext cx="3888432" cy="2952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5084440" y="3645024"/>
            <a:ext cx="3888432" cy="2952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251520" y="3645024"/>
            <a:ext cx="4320480" cy="2952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5580112" y="404664"/>
            <a:ext cx="3240360" cy="261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اسم العدد </a:t>
            </a:r>
            <a:r>
              <a:rPr lang="ar-SA" dirty="0" smtClean="0"/>
              <a:t>:</a:t>
            </a:r>
          </a:p>
          <a:p>
            <a:r>
              <a:rPr lang="ar-SA" sz="2800" dirty="0" smtClean="0"/>
              <a:t>93:----------------</a:t>
            </a:r>
          </a:p>
          <a:p>
            <a:r>
              <a:rPr lang="ar-SA" sz="2800" dirty="0" smtClean="0"/>
              <a:t>156:--------------</a:t>
            </a:r>
          </a:p>
          <a:p>
            <a:r>
              <a:rPr lang="ar-SA" sz="2800" dirty="0" smtClean="0"/>
              <a:t>838:--------------</a:t>
            </a:r>
          </a:p>
          <a:p>
            <a:r>
              <a:rPr lang="ar-SA" sz="2800" dirty="0" smtClean="0"/>
              <a:t>23:----------------</a:t>
            </a:r>
          </a:p>
          <a:p>
            <a:r>
              <a:rPr lang="ar-SA" sz="2800" dirty="0" smtClean="0"/>
              <a:t>957:--------------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568" y="404664"/>
            <a:ext cx="3888432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العدد </a:t>
            </a:r>
            <a:r>
              <a:rPr lang="ar-SA" sz="2400" b="1" dirty="0" err="1" smtClean="0"/>
              <a:t>بالارقام</a:t>
            </a:r>
            <a:r>
              <a:rPr lang="ar-SA" sz="2400" b="1" dirty="0" smtClean="0"/>
              <a:t>: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مئتان وستة عشر:------------</a:t>
            </a:r>
          </a:p>
          <a:p>
            <a:r>
              <a:rPr lang="ar-SA" sz="2400" b="1" dirty="0" smtClean="0"/>
              <a:t>سبع مئة واثنان واربعون :----------</a:t>
            </a:r>
          </a:p>
          <a:p>
            <a:r>
              <a:rPr lang="ar-SA" sz="2400" b="1" dirty="0" smtClean="0"/>
              <a:t>ثلاث مئة وتسعة وستون: -----------</a:t>
            </a:r>
          </a:p>
          <a:p>
            <a:r>
              <a:rPr lang="ar-SA" sz="2400" b="1" dirty="0" smtClean="0"/>
              <a:t>مئة وعشرة:----------------------</a:t>
            </a:r>
          </a:p>
          <a:p>
            <a:r>
              <a:rPr lang="ar-SA" sz="2400" b="1" dirty="0" smtClean="0"/>
              <a:t>تسع مئة وتسعة وتسعون:----------</a:t>
            </a:r>
            <a:endParaRPr lang="he-IL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84440" y="3789040"/>
            <a:ext cx="3736032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قيمة الرقم الذي تحته خط: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5</a:t>
            </a:r>
            <a:r>
              <a:rPr lang="ar-SA" sz="2400" b="1" u="sng" dirty="0" smtClean="0"/>
              <a:t>6</a:t>
            </a:r>
            <a:r>
              <a:rPr lang="ar-SA" sz="2400" b="1" dirty="0" smtClean="0"/>
              <a:t>:</a:t>
            </a:r>
          </a:p>
          <a:p>
            <a:r>
              <a:rPr lang="ar-SA" sz="2400" b="1" dirty="0" smtClean="0"/>
              <a:t>6</a:t>
            </a:r>
            <a:r>
              <a:rPr lang="ar-SA" sz="2400" b="1" u="sng" dirty="0" smtClean="0"/>
              <a:t>8</a:t>
            </a:r>
            <a:r>
              <a:rPr lang="ar-SA" sz="2400" b="1" dirty="0" smtClean="0"/>
              <a:t>9:</a:t>
            </a:r>
          </a:p>
          <a:p>
            <a:r>
              <a:rPr lang="ar-SA" sz="2400" b="1" u="sng" dirty="0" smtClean="0"/>
              <a:t>9</a:t>
            </a:r>
            <a:r>
              <a:rPr lang="ar-SA" sz="2400" b="1" dirty="0" smtClean="0"/>
              <a:t>0:</a:t>
            </a:r>
          </a:p>
          <a:p>
            <a:r>
              <a:rPr lang="ar-SA" sz="2400" b="1" u="sng" dirty="0" smtClean="0"/>
              <a:t>2</a:t>
            </a:r>
            <a:r>
              <a:rPr lang="ar-SA" sz="2400" b="1" dirty="0" smtClean="0"/>
              <a:t>35:</a:t>
            </a:r>
          </a:p>
          <a:p>
            <a:r>
              <a:rPr lang="ar-SA" sz="2400" b="1" u="sng" dirty="0" smtClean="0"/>
              <a:t>3</a:t>
            </a:r>
            <a:r>
              <a:rPr lang="ar-SA" sz="2400" b="1" dirty="0" smtClean="0"/>
              <a:t>67: </a:t>
            </a:r>
            <a:endParaRPr lang="ar-SA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3789040"/>
            <a:ext cx="4320480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/>
            </a:pPr>
            <a:r>
              <a:rPr lang="ar-SA" sz="2000" b="1" dirty="0">
                <a:latin typeface="Traditional Arabic" pitchFamily="18" charset="-78"/>
              </a:rPr>
              <a:t>ما قيمة رقم منزلة العشرات بالعدد </a:t>
            </a:r>
            <a:r>
              <a:rPr lang="ar-SA" sz="2000" b="1" dirty="0" smtClean="0">
                <a:latin typeface="Traditional Arabic" pitchFamily="18" charset="-78"/>
              </a:rPr>
              <a:t>74 </a:t>
            </a:r>
            <a:r>
              <a:rPr lang="ar-SA" sz="2000" b="1" dirty="0">
                <a:latin typeface="Traditional Arabic" pitchFamily="18" charset="-78"/>
              </a:rPr>
              <a:t>: _____</a:t>
            </a:r>
          </a:p>
          <a:p>
            <a:endParaRPr lang="ar-SA" sz="2000" b="1" dirty="0">
              <a:latin typeface="Traditional Arabic" pitchFamily="18" charset="-78"/>
            </a:endParaRPr>
          </a:p>
          <a:p>
            <a:r>
              <a:rPr lang="ar-SA" sz="2000" b="1" dirty="0">
                <a:latin typeface="Traditional Arabic" pitchFamily="18" charset="-78"/>
              </a:rPr>
              <a:t>2. ما قيمة رقم منزلة الاحاد بالعدد </a:t>
            </a:r>
            <a:r>
              <a:rPr lang="ar-SA" sz="2000" b="1" dirty="0" smtClean="0">
                <a:latin typeface="Traditional Arabic" pitchFamily="18" charset="-78"/>
              </a:rPr>
              <a:t>219 </a:t>
            </a:r>
            <a:r>
              <a:rPr lang="ar-SA" sz="2000" b="1" dirty="0">
                <a:latin typeface="Traditional Arabic" pitchFamily="18" charset="-78"/>
              </a:rPr>
              <a:t>:  ______ </a:t>
            </a:r>
          </a:p>
          <a:p>
            <a:endParaRPr lang="ar-SA" sz="2000" b="1" dirty="0">
              <a:latin typeface="Traditional Arabic" pitchFamily="18" charset="-78"/>
            </a:endParaRPr>
          </a:p>
          <a:p>
            <a:r>
              <a:rPr lang="ar-SA" sz="2000" b="1" dirty="0">
                <a:latin typeface="Traditional Arabic" pitchFamily="18" charset="-78"/>
              </a:rPr>
              <a:t>3. ما قيمة رقم منزلة </a:t>
            </a:r>
            <a:r>
              <a:rPr lang="ar-SA" sz="2000" b="1" dirty="0" smtClean="0">
                <a:latin typeface="Traditional Arabic" pitchFamily="18" charset="-78"/>
              </a:rPr>
              <a:t>المئات </a:t>
            </a:r>
            <a:r>
              <a:rPr lang="ar-SA" sz="2000" b="1" dirty="0">
                <a:latin typeface="Traditional Arabic" pitchFamily="18" charset="-78"/>
              </a:rPr>
              <a:t>بالعدد </a:t>
            </a:r>
            <a:r>
              <a:rPr lang="ar-SA" sz="2000" b="1" dirty="0" smtClean="0">
                <a:latin typeface="Traditional Arabic" pitchFamily="18" charset="-78"/>
              </a:rPr>
              <a:t>820 </a:t>
            </a:r>
            <a:r>
              <a:rPr lang="ar-SA" sz="2000" b="1" dirty="0">
                <a:latin typeface="Traditional Arabic" pitchFamily="18" charset="-78"/>
              </a:rPr>
              <a:t>: _____</a:t>
            </a:r>
          </a:p>
          <a:p>
            <a:endParaRPr lang="ar-SA" sz="2400" b="1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26064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123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700" dirty="0" smtClean="0"/>
              <a:t>بطاقة عمل -الاسم المبسط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2800" dirty="0" smtClean="0"/>
              <a:t>حول الاعداد من الاسم الموسع للاسم المبسط</a:t>
            </a:r>
            <a:endParaRPr lang="he-IL" sz="2800" dirty="0"/>
          </a:p>
        </p:txBody>
      </p:sp>
      <p:sp>
        <p:nvSpPr>
          <p:cNvPr id="5" name="عنصر نائب للمحتوى 4"/>
          <p:cNvSpPr txBox="1">
            <a:spLocks noGrp="1"/>
          </p:cNvSpPr>
          <p:nvPr>
            <p:ph sz="half" idx="1"/>
          </p:nvPr>
        </p:nvSpPr>
        <p:spPr>
          <a:xfrm>
            <a:off x="107504" y="2374560"/>
            <a:ext cx="353873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indent="0" algn="l">
              <a:buNone/>
            </a:pPr>
            <a:r>
              <a:rPr lang="en-US" sz="3600" b="1" dirty="0" smtClean="0"/>
              <a:t>300+50+4=</a:t>
            </a:r>
          </a:p>
          <a:p>
            <a:pPr marL="0" indent="0" algn="l">
              <a:buNone/>
            </a:pPr>
            <a:r>
              <a:rPr lang="en-US" sz="3600" b="1" dirty="0" smtClean="0"/>
              <a:t>70+600+7=</a:t>
            </a:r>
          </a:p>
          <a:p>
            <a:pPr marL="0" indent="0" algn="l">
              <a:buNone/>
            </a:pPr>
            <a:r>
              <a:rPr lang="en-US" sz="3600" b="1" dirty="0" smtClean="0"/>
              <a:t>90+5=</a:t>
            </a:r>
          </a:p>
          <a:p>
            <a:pPr marL="0" indent="0" algn="l">
              <a:buNone/>
            </a:pPr>
            <a:r>
              <a:rPr lang="en-US" sz="3600" b="1" dirty="0" smtClean="0"/>
              <a:t>400+9+20=</a:t>
            </a:r>
          </a:p>
          <a:p>
            <a:pPr marL="0" indent="0" algn="l">
              <a:buNone/>
            </a:pPr>
            <a:r>
              <a:rPr lang="en-US" sz="3600" b="1" dirty="0" smtClean="0"/>
              <a:t>60+1+400=</a:t>
            </a:r>
          </a:p>
          <a:p>
            <a:pPr marL="0" indent="0" algn="l">
              <a:buNone/>
            </a:pPr>
            <a:r>
              <a:rPr lang="en-US" sz="3600" b="1" dirty="0" smtClean="0"/>
              <a:t>300+10+4=</a:t>
            </a:r>
          </a:p>
        </p:txBody>
      </p:sp>
      <p:sp>
        <p:nvSpPr>
          <p:cNvPr id="6" name="عنصر نائب للمحتوى 5"/>
          <p:cNvSpPr txBox="1">
            <a:spLocks noGrp="1"/>
          </p:cNvSpPr>
          <p:nvPr>
            <p:ph sz="half" idx="2"/>
          </p:nvPr>
        </p:nvSpPr>
        <p:spPr>
          <a:xfrm>
            <a:off x="4716016" y="2492896"/>
            <a:ext cx="4317207" cy="4179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/>
              <a:t>4</a:t>
            </a:r>
            <a:r>
              <a:rPr lang="ar-AE" sz="3200" b="1" dirty="0" smtClean="0"/>
              <a:t>مئات+</a:t>
            </a:r>
            <a:r>
              <a:rPr lang="en-US" sz="3200" b="1" dirty="0" smtClean="0"/>
              <a:t>8</a:t>
            </a:r>
            <a:r>
              <a:rPr lang="ar-AE" sz="3200" b="1" dirty="0" smtClean="0"/>
              <a:t>عشرات+</a:t>
            </a:r>
            <a:r>
              <a:rPr lang="en-US" sz="3200" b="1" dirty="0" smtClean="0"/>
              <a:t>5</a:t>
            </a:r>
            <a:r>
              <a:rPr lang="ar-AE" sz="3200" b="1" dirty="0" smtClean="0"/>
              <a:t>احاد=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/>
              <a:t>7</a:t>
            </a:r>
            <a:r>
              <a:rPr lang="ar-AE" sz="3200" b="1" dirty="0" smtClean="0"/>
              <a:t>مئات+</a:t>
            </a:r>
            <a:r>
              <a:rPr lang="en-US" sz="3200" b="1" dirty="0" smtClean="0"/>
              <a:t>3</a:t>
            </a:r>
            <a:r>
              <a:rPr lang="ar-AE" sz="3200" b="1" dirty="0" smtClean="0"/>
              <a:t>عشرات</a:t>
            </a:r>
            <a:r>
              <a:rPr lang="en-US" sz="3200" b="1" dirty="0" smtClean="0"/>
              <a:t>2 + </a:t>
            </a:r>
            <a:r>
              <a:rPr lang="ar-AE" sz="3200" b="1" dirty="0" smtClean="0"/>
              <a:t>احاد=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/>
              <a:t>9</a:t>
            </a:r>
            <a:r>
              <a:rPr lang="ar-AE" sz="3200" b="1" dirty="0" smtClean="0"/>
              <a:t>مئات+</a:t>
            </a:r>
            <a:r>
              <a:rPr lang="en-US" sz="3200" b="1" dirty="0" smtClean="0"/>
              <a:t>1</a:t>
            </a:r>
            <a:r>
              <a:rPr lang="ar-AE" sz="3200" b="1" dirty="0" smtClean="0"/>
              <a:t>عشرات+</a:t>
            </a:r>
            <a:r>
              <a:rPr lang="en-US" sz="3200" b="1" dirty="0" smtClean="0"/>
              <a:t>3</a:t>
            </a:r>
            <a:r>
              <a:rPr lang="ar-AE" sz="3200" b="1" dirty="0" smtClean="0"/>
              <a:t>احاد=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/>
              <a:t>4</a:t>
            </a:r>
            <a:r>
              <a:rPr lang="ar-AE" sz="3200" b="1" dirty="0" smtClean="0"/>
              <a:t>مئات+</a:t>
            </a:r>
            <a:r>
              <a:rPr lang="en-US" sz="3200" b="1" dirty="0" smtClean="0"/>
              <a:t>9</a:t>
            </a:r>
            <a:r>
              <a:rPr lang="ar-AE" sz="3200" b="1" dirty="0" smtClean="0"/>
              <a:t>عشرات+</a:t>
            </a:r>
            <a:r>
              <a:rPr lang="en-US" sz="3200" b="1" dirty="0" smtClean="0"/>
              <a:t>6</a:t>
            </a:r>
            <a:r>
              <a:rPr lang="ar-AE" sz="3200" b="1" dirty="0" smtClean="0"/>
              <a:t>احاد=</a:t>
            </a:r>
            <a:endParaRPr lang="en-US" sz="3200" b="1" dirty="0" smtClean="0"/>
          </a:p>
          <a:p>
            <a:pPr>
              <a:lnSpc>
                <a:spcPct val="150000"/>
              </a:lnSpc>
            </a:pPr>
            <a:r>
              <a:rPr lang="en-US" sz="3200" b="1" dirty="0" smtClean="0"/>
              <a:t>5</a:t>
            </a:r>
            <a:r>
              <a:rPr lang="ar-AE" sz="3200" b="1" dirty="0" smtClean="0"/>
              <a:t>مئات+7احاد=</a:t>
            </a:r>
            <a:endParaRPr lang="en-US" sz="3200" b="1" dirty="0" smtClean="0"/>
          </a:p>
        </p:txBody>
      </p:sp>
      <p:cxnSp>
        <p:nvCxnSpPr>
          <p:cNvPr id="8" name="מחבר ישר 7"/>
          <p:cNvCxnSpPr/>
          <p:nvPr/>
        </p:nvCxnSpPr>
        <p:spPr>
          <a:xfrm>
            <a:off x="3872069" y="1196752"/>
            <a:ext cx="0" cy="5661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460432" y="116632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499992" y="1564456"/>
            <a:ext cx="43924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مثال: </a:t>
            </a:r>
          </a:p>
          <a:p>
            <a:r>
              <a:rPr lang="ar-SA" sz="2400" dirty="0" smtClean="0"/>
              <a:t>7 مئات + 4 احاد + 2 عشرات = 724</a:t>
            </a:r>
            <a:endParaRPr lang="he-IL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412776"/>
            <a:ext cx="266429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مثال : </a:t>
            </a:r>
          </a:p>
          <a:p>
            <a:pPr algn="l"/>
            <a:r>
              <a:rPr lang="ar-SA" sz="2400" dirty="0" smtClean="0"/>
              <a:t>462=60+400+2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53982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0"/>
            <a:ext cx="338437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 smtClean="0"/>
              <a:t>بطاقة عمل</a:t>
            </a:r>
          </a:p>
          <a:p>
            <a:pPr algn="ctr"/>
            <a:r>
              <a:rPr lang="ar-SA" sz="3200" dirty="0" smtClean="0"/>
              <a:t>نفذ التعليمات التالية  </a:t>
            </a:r>
            <a:endParaRPr lang="he-IL" sz="3200" dirty="0"/>
          </a:p>
        </p:txBody>
      </p:sp>
      <p:sp>
        <p:nvSpPr>
          <p:cNvPr id="3" name="אליפסה 2"/>
          <p:cNvSpPr/>
          <p:nvPr/>
        </p:nvSpPr>
        <p:spPr>
          <a:xfrm>
            <a:off x="4355976" y="1268760"/>
            <a:ext cx="4032448" cy="374441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4258590" y="1713928"/>
            <a:ext cx="38164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1.كون اعداد ثنائية  المنزلة , ثم وسعها بحسب القيمة والمنزلة </a:t>
            </a:r>
            <a:endParaRPr lang="he-IL" sz="4000" dirty="0"/>
          </a:p>
        </p:txBody>
      </p:sp>
      <p:sp>
        <p:nvSpPr>
          <p:cNvPr id="5" name="אליפסה 4"/>
          <p:cNvSpPr/>
          <p:nvPr/>
        </p:nvSpPr>
        <p:spPr>
          <a:xfrm>
            <a:off x="539552" y="3284984"/>
            <a:ext cx="4356484" cy="357301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539552" y="3792200"/>
            <a:ext cx="38164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2.كون اعداد ثلاثية  المنزلة , ثم وسعها بحسب القيمة  والمنزلة</a:t>
            </a:r>
            <a:endParaRPr lang="he-IL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8388424" y="29238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090919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عرض على الشاشة (3:4)‏</PresentationFormat>
  <Paragraphs>50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ערכת נושא Office</vt:lpstr>
      <vt:lpstr>عرض تقديمي في PowerPoint</vt:lpstr>
      <vt:lpstr>بطاقة عمل -الاسم المبسط حول الاعداد من الاسم الموسع للاسم المبسط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2019-11-13T09:34:29Z</dcterms:created>
  <dcterms:modified xsi:type="dcterms:W3CDTF">2019-11-13T09:36:04Z</dcterms:modified>
</cp:coreProperties>
</file>