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1.wmf"/><Relationship Id="rId1" Type="http://schemas.openxmlformats.org/officeDocument/2006/relationships/image" Target="../media/image8.wmf"/><Relationship Id="rId4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8.wmf"/><Relationship Id="rId4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24578CE-63D7-48D7-89E2-C5F51D0CD9EA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43942DF-853B-47CF-8E97-1782BD4379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1814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942DF-853B-47CF-8E97-1782BD4379D2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362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942DF-853B-47CF-8E97-1782BD4379D2}" type="slidenum">
              <a:rPr lang="ar-SA" smtClean="0"/>
              <a:t>15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3198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752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817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34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721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45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055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707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6230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710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22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578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A734C-71D9-492E-A687-B1E8B9B1F94C}" type="datetimeFigureOut">
              <a:rPr lang="ar-SA" smtClean="0"/>
              <a:t>17/03/1442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503DC8E-4185-450C-932E-E5FE88242A8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741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6858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6858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6858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6858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6858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39.bin"/><Relationship Id="rId18" Type="http://schemas.openxmlformats.org/officeDocument/2006/relationships/oleObject" Target="../embeddings/oleObject42.bin"/><Relationship Id="rId3" Type="http://schemas.openxmlformats.org/officeDocument/2006/relationships/oleObject" Target="../embeddings/oleObject33.bin"/><Relationship Id="rId21" Type="http://schemas.openxmlformats.org/officeDocument/2006/relationships/image" Target="../media/image27.wmf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23.wmf"/><Relationship Id="rId1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1.bin"/><Relationship Id="rId20" Type="http://schemas.openxmlformats.org/officeDocument/2006/relationships/oleObject" Target="../embeddings/oleObject43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40.bin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3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40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5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62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4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oleObject" Target="../embeddings/oleObject12.bin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3.bin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image" Target="../media/image12.wmf"/><Relationship Id="rId5" Type="http://schemas.openxmlformats.org/officeDocument/2006/relationships/oleObject" Target="../embeddings/oleObject17.bin"/><Relationship Id="rId10" Type="http://schemas.openxmlformats.org/officeDocument/2006/relationships/oleObject" Target="../embeddings/oleObject20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16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اسماء مختلفة لنفس الكسر</a:t>
            </a:r>
            <a:br>
              <a:rPr lang="ar-SA" dirty="0"/>
            </a:br>
            <a:r>
              <a:rPr lang="ar-SA" dirty="0"/>
              <a:t>توسيع الكسر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/>
              <a:t>اعداد</a:t>
            </a:r>
          </a:p>
          <a:p>
            <a:r>
              <a:rPr lang="ar-SA" dirty="0"/>
              <a:t>ماريا شناوي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58395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ar-SA" dirty="0"/>
              <a:t>هيا نأخذ كسرا اخر ونوسعه بطريقة الرسم وبطريقة حسابية.</a:t>
            </a:r>
          </a:p>
          <a:p>
            <a:r>
              <a:rPr lang="ar-SA" dirty="0"/>
              <a:t>مثلا نريد أن نوسع الكسر        بالعامل 4.</a:t>
            </a:r>
          </a:p>
          <a:p>
            <a:endParaRPr lang="ar-SA" dirty="0"/>
          </a:p>
          <a:p>
            <a:r>
              <a:rPr lang="ar-SA" dirty="0" err="1"/>
              <a:t>نبدا</a:t>
            </a:r>
            <a:r>
              <a:rPr lang="ar-SA" dirty="0"/>
              <a:t> التوسيع بطريقة الرسم:</a:t>
            </a:r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519353"/>
              </p:ext>
            </p:extLst>
          </p:nvPr>
        </p:nvGraphicFramePr>
        <p:xfrm>
          <a:off x="3923928" y="1169180"/>
          <a:ext cx="42773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1" name="משוואה" r:id="rId3" imgW="139680" imgH="393480" progId="Equation.3">
                  <p:embed/>
                </p:oleObj>
              </mc:Choice>
              <mc:Fallback>
                <p:oleObj name="משוואה" r:id="rId3" imgW="1396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23928" y="1169180"/>
                        <a:ext cx="427732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766153"/>
              </p:ext>
            </p:extLst>
          </p:nvPr>
        </p:nvGraphicFramePr>
        <p:xfrm>
          <a:off x="1524000" y="2660692"/>
          <a:ext cx="6096000" cy="21602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6024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كائن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995815"/>
              </p:ext>
            </p:extLst>
          </p:nvPr>
        </p:nvGraphicFramePr>
        <p:xfrm>
          <a:off x="4572000" y="5085184"/>
          <a:ext cx="288032" cy="609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2" name="משוואה" r:id="rId5" imgW="139680" imgH="393480" progId="Equation.3">
                  <p:embed/>
                </p:oleObj>
              </mc:Choice>
              <mc:Fallback>
                <p:oleObj name="משוואה" r:id="rId5" imgW="1396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2000" y="5085184"/>
                        <a:ext cx="288032" cy="6097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696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ar-SA" dirty="0"/>
              <a:t>نقسم كل جزء الى 4 أقسام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ما هو الكسر الناتج؟     </a:t>
            </a: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787554"/>
              </p:ext>
            </p:extLst>
          </p:nvPr>
        </p:nvGraphicFramePr>
        <p:xfrm>
          <a:off x="1691680" y="2132856"/>
          <a:ext cx="6096000" cy="21602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006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35622"/>
              </p:ext>
            </p:extLst>
          </p:nvPr>
        </p:nvGraphicFramePr>
        <p:xfrm>
          <a:off x="4613275" y="4724400"/>
          <a:ext cx="56673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משוואה" r:id="rId3" imgW="228600" imgH="393480" progId="Equation.3">
                  <p:embed/>
                </p:oleObj>
              </mc:Choice>
              <mc:Fallback>
                <p:oleObj name="משוואה" r:id="rId3" imgW="2286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13275" y="4724400"/>
                        <a:ext cx="566738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4831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/>
          <a:lstStyle/>
          <a:p>
            <a:r>
              <a:rPr lang="ar-SA" dirty="0"/>
              <a:t>هيا نوسع الكسر         بالعامل 4 بطريقة حسابية:</a:t>
            </a:r>
          </a:p>
          <a:p>
            <a:endParaRPr lang="ar-SA" dirty="0"/>
          </a:p>
          <a:p>
            <a:pPr marL="0" indent="0">
              <a:buNone/>
            </a:pPr>
            <a:r>
              <a:rPr lang="ar-SA" dirty="0"/>
              <a:t>      </a:t>
            </a:r>
          </a:p>
          <a:p>
            <a:endParaRPr lang="ar-SA" dirty="0"/>
          </a:p>
          <a:p>
            <a:r>
              <a:rPr lang="ar-SA" dirty="0"/>
              <a:t>بهذه الطريقة يمكن أن نوسع الكسر بأي عامل ونحصل على كسور كثيرة. </a:t>
            </a:r>
          </a:p>
          <a:p>
            <a:r>
              <a:rPr lang="ar-SA" dirty="0"/>
              <a:t>مثلا نريد ان نوسع الكسر       بالعامل 6.</a:t>
            </a:r>
          </a:p>
          <a:p>
            <a:pPr marL="0" indent="0">
              <a:buNone/>
            </a:pPr>
            <a:r>
              <a:rPr lang="ar-SA" dirty="0"/>
              <a:t>                  </a:t>
            </a:r>
          </a:p>
          <a:p>
            <a:r>
              <a:rPr lang="ar-SA" dirty="0"/>
              <a:t>أي كسور متساوية حسب التوسيعات أعلاه؟</a:t>
            </a:r>
            <a:r>
              <a:rPr lang="ar-SA" sz="2800" dirty="0"/>
              <a:t>                                    </a:t>
            </a: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549254"/>
              </p:ext>
            </p:extLst>
          </p:nvPr>
        </p:nvGraphicFramePr>
        <p:xfrm>
          <a:off x="5508104" y="836712"/>
          <a:ext cx="42703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8" name="משוואה" r:id="rId3" imgW="139680" imgH="393480" progId="Equation.3">
                  <p:embed/>
                </p:oleObj>
              </mc:Choice>
              <mc:Fallback>
                <p:oleObj name="משוואה" r:id="rId3" imgW="139680" imgH="393480" progId="Equation.3">
                  <p:embed/>
                  <p:pic>
                    <p:nvPicPr>
                      <p:cNvPr id="0" name="كائن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836712"/>
                        <a:ext cx="427037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855361"/>
              </p:ext>
            </p:extLst>
          </p:nvPr>
        </p:nvGraphicFramePr>
        <p:xfrm>
          <a:off x="7348538" y="1989138"/>
          <a:ext cx="568325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89" name="משוואה" r:id="rId5" imgW="228600" imgH="393480" progId="Equation.3">
                  <p:embed/>
                </p:oleObj>
              </mc:Choice>
              <mc:Fallback>
                <p:oleObj name="משוואה" r:id="rId5" imgW="228600" imgH="393480" progId="Equation.3">
                  <p:embed/>
                  <p:pic>
                    <p:nvPicPr>
                      <p:cNvPr id="0" name="كائن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8538" y="1989138"/>
                        <a:ext cx="568325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5655390"/>
              </p:ext>
            </p:extLst>
          </p:nvPr>
        </p:nvGraphicFramePr>
        <p:xfrm>
          <a:off x="6300192" y="1988840"/>
          <a:ext cx="576064" cy="637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0" name="משוואה" r:id="rId7" imgW="355320" imgH="393480" progId="Equation.3">
                  <p:embed/>
                </p:oleObj>
              </mc:Choice>
              <mc:Fallback>
                <p:oleObj name="משוואה" r:id="rId7" imgW="3553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00192" y="1988840"/>
                        <a:ext cx="576064" cy="6377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498935"/>
              </p:ext>
            </p:extLst>
          </p:nvPr>
        </p:nvGraphicFramePr>
        <p:xfrm>
          <a:off x="5292080" y="2060848"/>
          <a:ext cx="4270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1" name="משוואה" r:id="rId9" imgW="139639" imgH="393529" progId="Equation.3">
                  <p:embed/>
                </p:oleObj>
              </mc:Choice>
              <mc:Fallback>
                <p:oleObj name="משוואה" r:id="rId9" imgW="139639" imgH="393529" progId="Equation.3">
                  <p:embed/>
                  <p:pic>
                    <p:nvPicPr>
                      <p:cNvPr id="0" name="كائن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060848"/>
                        <a:ext cx="427038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804974"/>
              </p:ext>
            </p:extLst>
          </p:nvPr>
        </p:nvGraphicFramePr>
        <p:xfrm>
          <a:off x="4427984" y="4293096"/>
          <a:ext cx="4270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2" name="משוואה" r:id="rId10" imgW="139639" imgH="393529" progId="Equation.3">
                  <p:embed/>
                </p:oleObj>
              </mc:Choice>
              <mc:Fallback>
                <p:oleObj name="משוואה" r:id="rId10" imgW="139639" imgH="393529" progId="Equation.3">
                  <p:embed/>
                  <p:pic>
                    <p:nvPicPr>
                      <p:cNvPr id="0" name="كائن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293096"/>
                        <a:ext cx="427038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8035882"/>
              </p:ext>
            </p:extLst>
          </p:nvPr>
        </p:nvGraphicFramePr>
        <p:xfrm>
          <a:off x="6732240" y="4725144"/>
          <a:ext cx="432048" cy="787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3" name="משוואה" r:id="rId11" imgW="215640" imgH="393480" progId="Equation.3">
                  <p:embed/>
                </p:oleObj>
              </mc:Choice>
              <mc:Fallback>
                <p:oleObj name="משוואה" r:id="rId11" imgW="2156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732240" y="4725144"/>
                        <a:ext cx="432048" cy="7878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كائن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793118"/>
              </p:ext>
            </p:extLst>
          </p:nvPr>
        </p:nvGraphicFramePr>
        <p:xfrm>
          <a:off x="5580112" y="4869159"/>
          <a:ext cx="576064" cy="637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4" name="משוואה" r:id="rId13" imgW="355320" imgH="393480" progId="Equation.3">
                  <p:embed/>
                </p:oleObj>
              </mc:Choice>
              <mc:Fallback>
                <p:oleObj name="משוואה" r:id="rId13" imgW="3553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580112" y="4869159"/>
                        <a:ext cx="576064" cy="6377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كائن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1434987"/>
              </p:ext>
            </p:extLst>
          </p:nvPr>
        </p:nvGraphicFramePr>
        <p:xfrm>
          <a:off x="4644008" y="4869160"/>
          <a:ext cx="427038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5" name="משוואה" r:id="rId15" imgW="139639" imgH="393529" progId="Equation.3">
                  <p:embed/>
                </p:oleObj>
              </mc:Choice>
              <mc:Fallback>
                <p:oleObj name="משוואה" r:id="rId15" imgW="139639" imgH="393529" progId="Equation.3">
                  <p:embed/>
                  <p:pic>
                    <p:nvPicPr>
                      <p:cNvPr id="0" name="كائن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4869160"/>
                        <a:ext cx="427038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كائن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871242"/>
              </p:ext>
            </p:extLst>
          </p:nvPr>
        </p:nvGraphicFramePr>
        <p:xfrm>
          <a:off x="7092280" y="6021288"/>
          <a:ext cx="963428" cy="609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6" name="משוואה" r:id="rId16" imgW="482400" imgH="393480" progId="Equation.3">
                  <p:embed/>
                </p:oleObj>
              </mc:Choice>
              <mc:Fallback>
                <p:oleObj name="משוואה" r:id="rId16" imgW="482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092280" y="6021288"/>
                        <a:ext cx="963428" cy="6097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كائن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934700"/>
              </p:ext>
            </p:extLst>
          </p:nvPr>
        </p:nvGraphicFramePr>
        <p:xfrm>
          <a:off x="5292080" y="5949280"/>
          <a:ext cx="792088" cy="63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7" name="משוואה" r:id="rId18" imgW="482400" imgH="393480" progId="Equation.3">
                  <p:embed/>
                </p:oleObj>
              </mc:Choice>
              <mc:Fallback>
                <p:oleObj name="משוואה" r:id="rId18" imgW="4824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292080" y="5949280"/>
                        <a:ext cx="792088" cy="637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كائن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059333"/>
              </p:ext>
            </p:extLst>
          </p:nvPr>
        </p:nvGraphicFramePr>
        <p:xfrm>
          <a:off x="2483768" y="5877272"/>
          <a:ext cx="864096" cy="60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98" name="משוואה" r:id="rId20" imgW="558720" imgH="393480" progId="Equation.3">
                  <p:embed/>
                </p:oleObj>
              </mc:Choice>
              <mc:Fallback>
                <p:oleObj name="משוואה" r:id="rId20" imgW="5587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483768" y="5877272"/>
                        <a:ext cx="864096" cy="6087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مربع نص 1"/>
          <p:cNvSpPr txBox="1"/>
          <p:nvPr/>
        </p:nvSpPr>
        <p:spPr>
          <a:xfrm>
            <a:off x="5654239" y="2156910"/>
            <a:ext cx="4320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  <p:sp>
        <p:nvSpPr>
          <p:cNvPr id="15" name="مربع نص 14"/>
          <p:cNvSpPr txBox="1"/>
          <p:nvPr/>
        </p:nvSpPr>
        <p:spPr>
          <a:xfrm>
            <a:off x="6914593" y="2148046"/>
            <a:ext cx="4320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  <p:sp>
        <p:nvSpPr>
          <p:cNvPr id="16" name="مربع نص 15"/>
          <p:cNvSpPr txBox="1"/>
          <p:nvPr/>
        </p:nvSpPr>
        <p:spPr>
          <a:xfrm>
            <a:off x="4999541" y="4931838"/>
            <a:ext cx="5040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  <p:sp>
        <p:nvSpPr>
          <p:cNvPr id="17" name="مربع نص 16"/>
          <p:cNvSpPr txBox="1"/>
          <p:nvPr/>
        </p:nvSpPr>
        <p:spPr>
          <a:xfrm flipH="1">
            <a:off x="6228183" y="4931838"/>
            <a:ext cx="4320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828525" y="5934955"/>
            <a:ext cx="6480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وايضا</a:t>
            </a:r>
          </a:p>
        </p:txBody>
      </p:sp>
    </p:spTree>
    <p:extLst>
      <p:ext uri="{BB962C8B-B14F-4D97-AF65-F5344CB8AC3E}">
        <p14:creationId xmlns:p14="http://schemas.microsoft.com/office/powerpoint/2010/main" val="2851557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/>
          <a:lstStyle/>
          <a:p>
            <a:r>
              <a:rPr lang="ar-SA" dirty="0"/>
              <a:t>هيا نطبق ما تعلمناه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3433936"/>
          </a:xfrm>
        </p:spPr>
        <p:txBody>
          <a:bodyPr/>
          <a:lstStyle/>
          <a:p>
            <a:pPr algn="r"/>
            <a:r>
              <a:rPr lang="ar-SA" dirty="0">
                <a:solidFill>
                  <a:schemeClr val="tx1"/>
                </a:solidFill>
              </a:rPr>
              <a:t>عندما نوسع الكسر          بالعامل 3 فعلى أي كسر سنحصل؟</a:t>
            </a:r>
          </a:p>
          <a:p>
            <a:pPr algn="r"/>
            <a:r>
              <a:rPr lang="ar-SA" dirty="0">
                <a:solidFill>
                  <a:schemeClr val="tx1"/>
                </a:solidFill>
              </a:rPr>
              <a:t>الكسر الذي سنحصل عليه هو        لأن</a:t>
            </a:r>
          </a:p>
          <a:p>
            <a:pPr algn="r"/>
            <a:r>
              <a:rPr lang="ar-SA" dirty="0">
                <a:solidFill>
                  <a:schemeClr val="tx1"/>
                </a:solidFill>
              </a:rPr>
              <a:t> </a:t>
            </a:r>
          </a:p>
          <a:p>
            <a:pPr algn="r"/>
            <a:endParaRPr lang="ar-SA" dirty="0">
              <a:solidFill>
                <a:schemeClr val="tx1"/>
              </a:solidFill>
            </a:endParaRP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747380"/>
              </p:ext>
            </p:extLst>
          </p:nvPr>
        </p:nvGraphicFramePr>
        <p:xfrm>
          <a:off x="4384441" y="2628032"/>
          <a:ext cx="576064" cy="622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4" name="משוואה" r:id="rId3" imgW="152280" imgH="393480" progId="Equation.3">
                  <p:embed/>
                </p:oleObj>
              </mc:Choice>
              <mc:Fallback>
                <p:oleObj name="משוואה" r:id="rId3" imgW="152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384441" y="2628032"/>
                        <a:ext cx="576064" cy="6226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741904"/>
              </p:ext>
            </p:extLst>
          </p:nvPr>
        </p:nvGraphicFramePr>
        <p:xfrm>
          <a:off x="2993379" y="2670510"/>
          <a:ext cx="419224" cy="5377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5" name="משוואה" r:id="rId5" imgW="203040" imgH="393480" progId="Equation.3">
                  <p:embed/>
                </p:oleObj>
              </mc:Choice>
              <mc:Fallback>
                <p:oleObj name="משוואה" r:id="rId5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93379" y="2670510"/>
                        <a:ext cx="419224" cy="5377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629152"/>
              </p:ext>
            </p:extLst>
          </p:nvPr>
        </p:nvGraphicFramePr>
        <p:xfrm>
          <a:off x="2411760" y="4509120"/>
          <a:ext cx="80017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6" name="משוואה" r:id="rId7" imgW="152280" imgH="393480" progId="Equation.3">
                  <p:embed/>
                </p:oleObj>
              </mc:Choice>
              <mc:Fallback>
                <p:oleObj name="משוואה" r:id="rId7" imgW="152280" imgH="393480" progId="Equation.3">
                  <p:embed/>
                  <p:pic>
                    <p:nvPicPr>
                      <p:cNvPr id="0" name="كائن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509120"/>
                        <a:ext cx="800170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31008"/>
              </p:ext>
            </p:extLst>
          </p:nvPr>
        </p:nvGraphicFramePr>
        <p:xfrm>
          <a:off x="3563888" y="4581128"/>
          <a:ext cx="720080" cy="826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7" name="משוואה" r:id="rId9" imgW="342720" imgH="393480" progId="Equation.3">
                  <p:embed/>
                </p:oleObj>
              </mc:Choice>
              <mc:Fallback>
                <p:oleObj name="משוואה" r:id="rId9" imgW="3427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563888" y="4581128"/>
                        <a:ext cx="720080" cy="8267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22726"/>
              </p:ext>
            </p:extLst>
          </p:nvPr>
        </p:nvGraphicFramePr>
        <p:xfrm>
          <a:off x="4788024" y="4653136"/>
          <a:ext cx="576064" cy="739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8" name="משוואה" r:id="rId11" imgW="203040" imgH="393480" progId="Equation.3">
                  <p:embed/>
                </p:oleObj>
              </mc:Choice>
              <mc:Fallback>
                <p:oleObj name="משוואה" r:id="rId11" imgW="203040" imgH="393480" progId="Equation.3">
                  <p:embed/>
                  <p:pic>
                    <p:nvPicPr>
                      <p:cNvPr id="0" name="كائن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4653136"/>
                        <a:ext cx="576064" cy="7397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مربع نص 8"/>
          <p:cNvSpPr txBox="1"/>
          <p:nvPr/>
        </p:nvSpPr>
        <p:spPr>
          <a:xfrm>
            <a:off x="2986967" y="4725144"/>
            <a:ext cx="4320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4384441" y="4725579"/>
            <a:ext cx="3600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399757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أكمل الناقص</a:t>
            </a:r>
          </a:p>
        </p:txBody>
      </p:sp>
      <p:graphicFrame>
        <p:nvGraphicFramePr>
          <p:cNvPr id="4" name="عنصر نائب للمحتوى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4983744"/>
              </p:ext>
            </p:extLst>
          </p:nvPr>
        </p:nvGraphicFramePr>
        <p:xfrm>
          <a:off x="3563938" y="1503363"/>
          <a:ext cx="395287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0" name="משוואה" r:id="rId3" imgW="152280" imgH="393480" progId="Equation.3">
                  <p:embed/>
                </p:oleObj>
              </mc:Choice>
              <mc:Fallback>
                <p:oleObj name="משוואה" r:id="rId3" imgW="152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938" y="1503363"/>
                        <a:ext cx="395287" cy="102235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رابط مستقيم 7"/>
          <p:cNvCxnSpPr/>
          <p:nvPr/>
        </p:nvCxnSpPr>
        <p:spPr>
          <a:xfrm>
            <a:off x="4572000" y="2132856"/>
            <a:ext cx="64807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مربع نص 11"/>
          <p:cNvSpPr txBox="1"/>
          <p:nvPr/>
        </p:nvSpPr>
        <p:spPr>
          <a:xfrm>
            <a:off x="4626006" y="2273874"/>
            <a:ext cx="5400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/>
              <a:t>9</a:t>
            </a:r>
          </a:p>
        </p:txBody>
      </p:sp>
      <p:sp>
        <p:nvSpPr>
          <p:cNvPr id="13" name="مربع نص 12"/>
          <p:cNvSpPr txBox="1"/>
          <p:nvPr/>
        </p:nvSpPr>
        <p:spPr>
          <a:xfrm>
            <a:off x="4671011" y="1616359"/>
            <a:ext cx="450050" cy="36933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1">
            <a:spAutoFit/>
          </a:bodyPr>
          <a:lstStyle/>
          <a:p>
            <a:r>
              <a:rPr lang="ar-SA" dirty="0"/>
              <a:t>6</a:t>
            </a:r>
          </a:p>
        </p:txBody>
      </p:sp>
      <p:sp>
        <p:nvSpPr>
          <p:cNvPr id="14" name="مربع نص 13"/>
          <p:cNvSpPr txBox="1"/>
          <p:nvPr/>
        </p:nvSpPr>
        <p:spPr>
          <a:xfrm>
            <a:off x="4156720" y="1829310"/>
            <a:ext cx="3600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  <p:graphicFrame>
        <p:nvGraphicFramePr>
          <p:cNvPr id="17" name="كائن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545286"/>
              </p:ext>
            </p:extLst>
          </p:nvPr>
        </p:nvGraphicFramePr>
        <p:xfrm>
          <a:off x="3351675" y="3068960"/>
          <a:ext cx="805045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1" name="משוואה" r:id="rId5" imgW="152280" imgH="393480" progId="Equation.3">
                  <p:embed/>
                </p:oleObj>
              </mc:Choice>
              <mc:Fallback>
                <p:oleObj name="משוואה" r:id="rId5" imgW="152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51675" y="3068960"/>
                        <a:ext cx="805045" cy="864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رابط مستقيم 18"/>
          <p:cNvCxnSpPr/>
          <p:nvPr/>
        </p:nvCxnSpPr>
        <p:spPr>
          <a:xfrm>
            <a:off x="4626006" y="3429000"/>
            <a:ext cx="59406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مربع نص 19"/>
          <p:cNvSpPr txBox="1"/>
          <p:nvPr/>
        </p:nvSpPr>
        <p:spPr>
          <a:xfrm>
            <a:off x="4663807" y="2852936"/>
            <a:ext cx="5490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/>
              <a:t>12</a:t>
            </a:r>
          </a:p>
        </p:txBody>
      </p:sp>
      <p:sp>
        <p:nvSpPr>
          <p:cNvPr id="21" name="مربع نص 20"/>
          <p:cNvSpPr txBox="1"/>
          <p:nvPr/>
        </p:nvSpPr>
        <p:spPr>
          <a:xfrm>
            <a:off x="4156720" y="3222268"/>
            <a:ext cx="3600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4671011" y="3622378"/>
            <a:ext cx="541857" cy="382686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dirty="0"/>
              <a:t>16</a:t>
            </a:r>
          </a:p>
        </p:txBody>
      </p:sp>
      <p:sp>
        <p:nvSpPr>
          <p:cNvPr id="23" name="مربع نص 22"/>
          <p:cNvSpPr txBox="1"/>
          <p:nvPr/>
        </p:nvSpPr>
        <p:spPr>
          <a:xfrm>
            <a:off x="7092280" y="1801025"/>
            <a:ext cx="5040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/>
              <a:t>أ)</a:t>
            </a:r>
          </a:p>
        </p:txBody>
      </p:sp>
      <p:sp>
        <p:nvSpPr>
          <p:cNvPr id="24" name="مربع نص 23"/>
          <p:cNvSpPr txBox="1"/>
          <p:nvPr/>
        </p:nvSpPr>
        <p:spPr>
          <a:xfrm>
            <a:off x="7092280" y="3222268"/>
            <a:ext cx="5040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ب)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7344308" y="4725144"/>
            <a:ext cx="4680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ج)</a:t>
            </a:r>
          </a:p>
        </p:txBody>
      </p:sp>
      <p:graphicFrame>
        <p:nvGraphicFramePr>
          <p:cNvPr id="26" name="كائن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341761"/>
              </p:ext>
            </p:extLst>
          </p:nvPr>
        </p:nvGraphicFramePr>
        <p:xfrm>
          <a:off x="3419871" y="4797932"/>
          <a:ext cx="710341" cy="647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2" name="משוואה" r:id="rId7" imgW="152280" imgH="393480" progId="Equation.3">
                  <p:embed/>
                </p:oleObj>
              </mc:Choice>
              <mc:Fallback>
                <p:oleObj name="משוואה" r:id="rId7" imgW="152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19871" y="4797932"/>
                        <a:ext cx="710341" cy="6472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مربع نص 26"/>
          <p:cNvSpPr txBox="1"/>
          <p:nvPr/>
        </p:nvSpPr>
        <p:spPr>
          <a:xfrm>
            <a:off x="4156720" y="4925199"/>
            <a:ext cx="469286" cy="400110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  <p:cxnSp>
        <p:nvCxnSpPr>
          <p:cNvPr id="29" name="رابط مستقيم 28"/>
          <p:cNvCxnSpPr/>
          <p:nvPr/>
        </p:nvCxnSpPr>
        <p:spPr>
          <a:xfrm>
            <a:off x="4896036" y="5125254"/>
            <a:ext cx="46805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مربع نص 29"/>
          <p:cNvSpPr txBox="1"/>
          <p:nvPr/>
        </p:nvSpPr>
        <p:spPr>
          <a:xfrm>
            <a:off x="4896036" y="4688963"/>
            <a:ext cx="4680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/>
              <a:t>21</a:t>
            </a:r>
          </a:p>
        </p:txBody>
      </p:sp>
      <p:sp>
        <p:nvSpPr>
          <p:cNvPr id="31" name="مربع نص 30"/>
          <p:cNvSpPr txBox="1"/>
          <p:nvPr/>
        </p:nvSpPr>
        <p:spPr>
          <a:xfrm>
            <a:off x="4872064" y="5293413"/>
            <a:ext cx="4680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32195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4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30" grpId="0"/>
      <p:bldP spid="3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99592" y="260649"/>
            <a:ext cx="7772400" cy="1224135"/>
          </a:xfrm>
        </p:spPr>
        <p:txBody>
          <a:bodyPr>
            <a:normAutofit/>
          </a:bodyPr>
          <a:lstStyle/>
          <a:p>
            <a:pPr algn="r"/>
            <a:r>
              <a:rPr lang="ar-SA" sz="3600" dirty="0"/>
              <a:t>هل يساوي كل كسر من الكسور ادناه الكسر     ؟</a:t>
            </a:r>
            <a:br>
              <a:rPr lang="ar-SA" sz="3600" dirty="0"/>
            </a:br>
            <a:r>
              <a:rPr lang="ar-SA" sz="2000" dirty="0"/>
              <a:t>اضغط على المربع الموجود بجانب الكسر لترى الاجابة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6400800" cy="4082008"/>
          </a:xfrm>
        </p:spPr>
        <p:txBody>
          <a:bodyPr>
            <a:normAutofit/>
          </a:bodyPr>
          <a:lstStyle/>
          <a:p>
            <a:pPr algn="r"/>
            <a:r>
              <a:rPr lang="ar-SA" dirty="0"/>
              <a:t>أ) </a:t>
            </a:r>
          </a:p>
          <a:p>
            <a:pPr algn="r"/>
            <a:endParaRPr lang="ar-SA" dirty="0"/>
          </a:p>
          <a:p>
            <a:pPr algn="r"/>
            <a:r>
              <a:rPr lang="ar-SA" dirty="0"/>
              <a:t>ب)</a:t>
            </a:r>
          </a:p>
          <a:p>
            <a:pPr algn="r"/>
            <a:endParaRPr lang="ar-SA" dirty="0"/>
          </a:p>
          <a:p>
            <a:pPr algn="r"/>
            <a:r>
              <a:rPr lang="ar-SA" dirty="0"/>
              <a:t>ج) </a:t>
            </a:r>
          </a:p>
          <a:p>
            <a:pPr algn="r"/>
            <a:endParaRPr lang="ar-SA" dirty="0"/>
          </a:p>
          <a:p>
            <a:pPr algn="r"/>
            <a:r>
              <a:rPr lang="ar-SA" dirty="0"/>
              <a:t>د)     </a:t>
            </a: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645474"/>
              </p:ext>
            </p:extLst>
          </p:nvPr>
        </p:nvGraphicFramePr>
        <p:xfrm>
          <a:off x="1979712" y="404663"/>
          <a:ext cx="504056" cy="81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2" name="משוואה" r:id="rId4" imgW="139680" imgH="393480" progId="Equation.3">
                  <p:embed/>
                </p:oleObj>
              </mc:Choice>
              <mc:Fallback>
                <p:oleObj name="משוואה" r:id="rId4" imgW="1396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79712" y="404663"/>
                        <a:ext cx="504056" cy="81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717981"/>
              </p:ext>
            </p:extLst>
          </p:nvPr>
        </p:nvGraphicFramePr>
        <p:xfrm>
          <a:off x="6516216" y="1484784"/>
          <a:ext cx="432048" cy="837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3" name="משוואה" r:id="rId6" imgW="203040" imgH="393480" progId="Equation.3">
                  <p:embed/>
                </p:oleObj>
              </mc:Choice>
              <mc:Fallback>
                <p:oleObj name="משוואה" r:id="rId6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516216" y="1484784"/>
                        <a:ext cx="432048" cy="8370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779185"/>
              </p:ext>
            </p:extLst>
          </p:nvPr>
        </p:nvGraphicFramePr>
        <p:xfrm>
          <a:off x="6588224" y="2708920"/>
          <a:ext cx="360040" cy="620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4" name="משוואה" r:id="rId8" imgW="228600" imgH="393480" progId="Equation.3">
                  <p:embed/>
                </p:oleObj>
              </mc:Choice>
              <mc:Fallback>
                <p:oleObj name="משוואה" r:id="rId8" imgW="2286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88224" y="2708920"/>
                        <a:ext cx="360040" cy="6200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881070"/>
              </p:ext>
            </p:extLst>
          </p:nvPr>
        </p:nvGraphicFramePr>
        <p:xfrm>
          <a:off x="6588224" y="3919612"/>
          <a:ext cx="432048" cy="744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5" name="משוואה" r:id="rId10" imgW="228600" imgH="393480" progId="Equation.3">
                  <p:embed/>
                </p:oleObj>
              </mc:Choice>
              <mc:Fallback>
                <p:oleObj name="משוואה" r:id="rId10" imgW="2286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588224" y="3919612"/>
                        <a:ext cx="432048" cy="7440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602526"/>
              </p:ext>
            </p:extLst>
          </p:nvPr>
        </p:nvGraphicFramePr>
        <p:xfrm>
          <a:off x="6660232" y="4941167"/>
          <a:ext cx="432048" cy="744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6" name="משוואה" r:id="rId12" imgW="228600" imgH="393480" progId="Equation.3">
                  <p:embed/>
                </p:oleObj>
              </mc:Choice>
              <mc:Fallback>
                <p:oleObj name="משוואה" r:id="rId12" imgW="2286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660232" y="4941167"/>
                        <a:ext cx="432048" cy="7440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مستطيل 8"/>
          <p:cNvSpPr/>
          <p:nvPr/>
        </p:nvSpPr>
        <p:spPr>
          <a:xfrm>
            <a:off x="4860032" y="1700808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/>
          <p:cNvSpPr/>
          <p:nvPr/>
        </p:nvSpPr>
        <p:spPr>
          <a:xfrm>
            <a:off x="4860032" y="2816471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4913876" y="4075630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4888989" y="5013176"/>
            <a:ext cx="50405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شكل بيضاوي 12"/>
          <p:cNvSpPr/>
          <p:nvPr/>
        </p:nvSpPr>
        <p:spPr>
          <a:xfrm>
            <a:off x="4925017" y="1700808"/>
            <a:ext cx="432000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/>
          <p:cNvSpPr/>
          <p:nvPr/>
        </p:nvSpPr>
        <p:spPr>
          <a:xfrm>
            <a:off x="4896060" y="2816471"/>
            <a:ext cx="432000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شكل بيضاوي 14"/>
          <p:cNvSpPr/>
          <p:nvPr/>
        </p:nvSpPr>
        <p:spPr>
          <a:xfrm>
            <a:off x="4940135" y="4075630"/>
            <a:ext cx="432000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/>
          <p:cNvSpPr/>
          <p:nvPr/>
        </p:nvSpPr>
        <p:spPr>
          <a:xfrm>
            <a:off x="4937366" y="5013176"/>
            <a:ext cx="432000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ربع نص 16"/>
          <p:cNvSpPr txBox="1"/>
          <p:nvPr/>
        </p:nvSpPr>
        <p:spPr>
          <a:xfrm>
            <a:off x="3419872" y="1700808"/>
            <a:ext cx="6480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/>
              <a:t>نعم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3611911" y="2816471"/>
            <a:ext cx="54006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/>
              <a:t>لا</a:t>
            </a:r>
          </a:p>
        </p:txBody>
      </p:sp>
      <p:sp>
        <p:nvSpPr>
          <p:cNvPr id="19" name="مربع نص 18"/>
          <p:cNvSpPr txBox="1"/>
          <p:nvPr/>
        </p:nvSpPr>
        <p:spPr>
          <a:xfrm>
            <a:off x="3737939" y="4037948"/>
            <a:ext cx="4860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/>
              <a:t>لا</a:t>
            </a:r>
          </a:p>
        </p:txBody>
      </p:sp>
      <p:sp>
        <p:nvSpPr>
          <p:cNvPr id="20" name="مربع نص 19"/>
          <p:cNvSpPr txBox="1"/>
          <p:nvPr/>
        </p:nvSpPr>
        <p:spPr>
          <a:xfrm>
            <a:off x="3611911" y="4941845"/>
            <a:ext cx="6480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/>
              <a:t>نعم</a:t>
            </a:r>
          </a:p>
        </p:txBody>
      </p:sp>
    </p:spTree>
    <p:extLst>
      <p:ext uri="{BB962C8B-B14F-4D97-AF65-F5344CB8AC3E}">
        <p14:creationId xmlns:p14="http://schemas.microsoft.com/office/powerpoint/2010/main" val="327655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جد عامل التوسيع إن وجد.</a:t>
            </a:r>
            <a:br>
              <a:rPr lang="ar-SA" dirty="0"/>
            </a:br>
            <a:r>
              <a:rPr lang="ar-SA" sz="3100" dirty="0"/>
              <a:t>اضغط على المربع في كل بند لترى الاجابة</a:t>
            </a:r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6967394"/>
              </p:ext>
            </p:extLst>
          </p:nvPr>
        </p:nvGraphicFramePr>
        <p:xfrm>
          <a:off x="5429335" y="1656102"/>
          <a:ext cx="360040" cy="890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9" name="משוואה" r:id="rId3" imgW="139680" imgH="393480" progId="Equation.3">
                  <p:embed/>
                </p:oleObj>
              </mc:Choice>
              <mc:Fallback>
                <p:oleObj name="משוואה" r:id="rId3" imgW="1396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29335" y="1656102"/>
                        <a:ext cx="360040" cy="890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574539"/>
              </p:ext>
            </p:extLst>
          </p:nvPr>
        </p:nvGraphicFramePr>
        <p:xfrm>
          <a:off x="6372200" y="1680701"/>
          <a:ext cx="434371" cy="841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0" name="משוואה" r:id="rId5" imgW="203040" imgH="393480" progId="Equation.3">
                  <p:embed/>
                </p:oleObj>
              </mc:Choice>
              <mc:Fallback>
                <p:oleObj name="משוואה" r:id="rId5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72200" y="1680701"/>
                        <a:ext cx="434371" cy="8415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مربع نص 6"/>
          <p:cNvSpPr txBox="1"/>
          <p:nvPr/>
        </p:nvSpPr>
        <p:spPr>
          <a:xfrm>
            <a:off x="5796136" y="1916832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=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7311495" y="1772635"/>
            <a:ext cx="5040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/>
              <a:t>أ)</a:t>
            </a:r>
          </a:p>
        </p:txBody>
      </p:sp>
      <p:sp>
        <p:nvSpPr>
          <p:cNvPr id="10" name="مربع نص 9"/>
          <p:cNvSpPr txBox="1"/>
          <p:nvPr/>
        </p:nvSpPr>
        <p:spPr>
          <a:xfrm>
            <a:off x="7452320" y="3068960"/>
            <a:ext cx="36323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ب</a:t>
            </a:r>
          </a:p>
        </p:txBody>
      </p:sp>
      <p:graphicFrame>
        <p:nvGraphicFramePr>
          <p:cNvPr id="11" name="كائن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288896"/>
              </p:ext>
            </p:extLst>
          </p:nvPr>
        </p:nvGraphicFramePr>
        <p:xfrm>
          <a:off x="6516216" y="2799616"/>
          <a:ext cx="322200" cy="908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1" name="משוואה" r:id="rId7" imgW="139680" imgH="393480" progId="Equation.3">
                  <p:embed/>
                </p:oleObj>
              </mc:Choice>
              <mc:Fallback>
                <p:oleObj name="משוואה" r:id="rId7" imgW="1396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516216" y="2799616"/>
                        <a:ext cx="322200" cy="9080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مربع نص 11"/>
          <p:cNvSpPr txBox="1"/>
          <p:nvPr/>
        </p:nvSpPr>
        <p:spPr>
          <a:xfrm>
            <a:off x="5940152" y="306896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=</a:t>
            </a:r>
          </a:p>
        </p:txBody>
      </p:sp>
      <p:graphicFrame>
        <p:nvGraphicFramePr>
          <p:cNvPr id="13" name="كائن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178299"/>
              </p:ext>
            </p:extLst>
          </p:nvPr>
        </p:nvGraphicFramePr>
        <p:xfrm>
          <a:off x="5292080" y="2857992"/>
          <a:ext cx="468830" cy="80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2" name="משוואה" r:id="rId9" imgW="228600" imgH="393480" progId="Equation.3">
                  <p:embed/>
                </p:oleObj>
              </mc:Choice>
              <mc:Fallback>
                <p:oleObj name="משוואה" r:id="rId9" imgW="2286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92080" y="2857992"/>
                        <a:ext cx="468830" cy="8074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مربع نص 13"/>
          <p:cNvSpPr txBox="1"/>
          <p:nvPr/>
        </p:nvSpPr>
        <p:spPr>
          <a:xfrm>
            <a:off x="7563523" y="4149080"/>
            <a:ext cx="3928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ج</a:t>
            </a:r>
          </a:p>
        </p:txBody>
      </p:sp>
      <p:graphicFrame>
        <p:nvGraphicFramePr>
          <p:cNvPr id="15" name="كائن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349437"/>
              </p:ext>
            </p:extLst>
          </p:nvPr>
        </p:nvGraphicFramePr>
        <p:xfrm>
          <a:off x="6516216" y="3961704"/>
          <a:ext cx="360040" cy="744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3" name="משוואה" r:id="rId11" imgW="190440" imgH="393480" progId="Equation.3">
                  <p:embed/>
                </p:oleObj>
              </mc:Choice>
              <mc:Fallback>
                <p:oleObj name="משוואה" r:id="rId11" imgW="1904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516216" y="3961704"/>
                        <a:ext cx="360040" cy="7440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مربع نص 15"/>
          <p:cNvSpPr txBox="1"/>
          <p:nvPr/>
        </p:nvSpPr>
        <p:spPr>
          <a:xfrm>
            <a:off x="5796136" y="414908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=</a:t>
            </a:r>
          </a:p>
        </p:txBody>
      </p:sp>
      <p:graphicFrame>
        <p:nvGraphicFramePr>
          <p:cNvPr id="17" name="كائن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58406"/>
              </p:ext>
            </p:extLst>
          </p:nvPr>
        </p:nvGraphicFramePr>
        <p:xfrm>
          <a:off x="5292080" y="4005474"/>
          <a:ext cx="360040" cy="656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4" name="משוואה" r:id="rId13" imgW="215640" imgH="393480" progId="Equation.3">
                  <p:embed/>
                </p:oleObj>
              </mc:Choice>
              <mc:Fallback>
                <p:oleObj name="משוואה" r:id="rId13" imgW="2156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92080" y="4005474"/>
                        <a:ext cx="360040" cy="6565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مربع نص 17"/>
          <p:cNvSpPr txBox="1"/>
          <p:nvPr/>
        </p:nvSpPr>
        <p:spPr>
          <a:xfrm>
            <a:off x="7633935" y="5373216"/>
            <a:ext cx="32244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د</a:t>
            </a:r>
          </a:p>
        </p:txBody>
      </p:sp>
      <p:graphicFrame>
        <p:nvGraphicFramePr>
          <p:cNvPr id="19" name="كائن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248404"/>
              </p:ext>
            </p:extLst>
          </p:nvPr>
        </p:nvGraphicFramePr>
        <p:xfrm>
          <a:off x="6660231" y="5165518"/>
          <a:ext cx="514815" cy="711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5" name="משוואה" r:id="rId15" imgW="152280" imgH="393480" progId="Equation.3">
                  <p:embed/>
                </p:oleObj>
              </mc:Choice>
              <mc:Fallback>
                <p:oleObj name="משוואה" r:id="rId15" imgW="152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660231" y="5165518"/>
                        <a:ext cx="514815" cy="7117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كائن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558762"/>
              </p:ext>
            </p:extLst>
          </p:nvPr>
        </p:nvGraphicFramePr>
        <p:xfrm>
          <a:off x="5539805" y="5192859"/>
          <a:ext cx="400347" cy="730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6" name="משוואה" r:id="rId17" imgW="215640" imgH="393480" progId="Equation.3">
                  <p:embed/>
                </p:oleObj>
              </mc:Choice>
              <mc:Fallback>
                <p:oleObj name="משוואה" r:id="rId17" imgW="2156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539805" y="5192859"/>
                        <a:ext cx="400347" cy="7300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مربع نص 20"/>
          <p:cNvSpPr txBox="1"/>
          <p:nvPr/>
        </p:nvSpPr>
        <p:spPr>
          <a:xfrm>
            <a:off x="6279694" y="5260595"/>
            <a:ext cx="3600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2</a:t>
            </a:r>
          </a:p>
        </p:txBody>
      </p:sp>
      <p:sp>
        <p:nvSpPr>
          <p:cNvPr id="22" name="مربع نص 21"/>
          <p:cNvSpPr txBox="1"/>
          <p:nvPr/>
        </p:nvSpPr>
        <p:spPr>
          <a:xfrm>
            <a:off x="5796136" y="5260595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=</a:t>
            </a:r>
          </a:p>
        </p:txBody>
      </p:sp>
      <p:sp>
        <p:nvSpPr>
          <p:cNvPr id="23" name="مربع نص 22"/>
          <p:cNvSpPr txBox="1"/>
          <p:nvPr/>
        </p:nvSpPr>
        <p:spPr>
          <a:xfrm>
            <a:off x="5087190" y="5292554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2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4067944" y="1916832"/>
            <a:ext cx="468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4151717" y="3019626"/>
            <a:ext cx="468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/>
          <p:cNvSpPr/>
          <p:nvPr/>
        </p:nvSpPr>
        <p:spPr>
          <a:xfrm>
            <a:off x="4182517" y="4099746"/>
            <a:ext cx="468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4138744" y="5211261"/>
            <a:ext cx="468000" cy="46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2555776" y="1974934"/>
            <a:ext cx="5760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3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2879812" y="3068960"/>
            <a:ext cx="2520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9</a:t>
            </a:r>
          </a:p>
        </p:txBody>
      </p:sp>
      <p:sp>
        <p:nvSpPr>
          <p:cNvPr id="27" name="مربع نص 26"/>
          <p:cNvSpPr txBox="1"/>
          <p:nvPr/>
        </p:nvSpPr>
        <p:spPr>
          <a:xfrm>
            <a:off x="2523850" y="4099746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لا يوجد</a:t>
            </a:r>
          </a:p>
        </p:txBody>
      </p:sp>
      <p:sp>
        <p:nvSpPr>
          <p:cNvPr id="28" name="مربع نص 27"/>
          <p:cNvSpPr txBox="1"/>
          <p:nvPr/>
        </p:nvSpPr>
        <p:spPr>
          <a:xfrm>
            <a:off x="2627784" y="5188550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55112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محتوى 5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ar-SA" dirty="0"/>
              <a:t>تأمل الشكل الاتي واكتب أي جزء ملون منه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الكسر هو  </a:t>
            </a:r>
          </a:p>
          <a:p>
            <a:r>
              <a:rPr lang="ar-SA" dirty="0"/>
              <a:t>لكن من الممكن كتابة      كسور أخرى كثيرة للجزء الملون. </a:t>
            </a:r>
          </a:p>
          <a:p>
            <a:r>
              <a:rPr lang="ar-SA" dirty="0"/>
              <a:t>كيف؟</a:t>
            </a:r>
          </a:p>
          <a:p>
            <a:r>
              <a:rPr lang="ar-SA" dirty="0"/>
              <a:t>هيا نرى.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8" name="جدول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546341"/>
              </p:ext>
            </p:extLst>
          </p:nvPr>
        </p:nvGraphicFramePr>
        <p:xfrm>
          <a:off x="1188344" y="1988840"/>
          <a:ext cx="6480000" cy="10801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926583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" name="משוואה" r:id="rId3" imgW="114120" imgH="215640" progId="Equation.3">
                  <p:embed/>
                </p:oleObj>
              </mc:Choice>
              <mc:Fallback>
                <p:oleObj name="משוואה" r:id="rId3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كائن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837462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" name="משוואה" r:id="rId5" imgW="114120" imgH="215640" progId="Equation.3">
                  <p:embed/>
                </p:oleObj>
              </mc:Choice>
              <mc:Fallback>
                <p:oleObj name="משוואה" r:id="rId5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كائن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58079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7" name="משוואה" r:id="rId6" imgW="114120" imgH="215640" progId="Equation.3">
                  <p:embed/>
                </p:oleObj>
              </mc:Choice>
              <mc:Fallback>
                <p:oleObj name="משוואה" r:id="rId6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كائن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713418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8" name="משוואה" r:id="rId7" imgW="114120" imgH="215640" progId="Equation.3">
                  <p:embed/>
                </p:oleObj>
              </mc:Choice>
              <mc:Fallback>
                <p:oleObj name="משוואה" r:id="rId7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كائن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780711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9" name="משוואה" r:id="rId8" imgW="114120" imgH="215640" progId="Equation.3">
                  <p:embed/>
                </p:oleObj>
              </mc:Choice>
              <mc:Fallback>
                <p:oleObj name="משוואה" r:id="rId8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كائن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785420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0" name="משוואה" r:id="rId9" imgW="114120" imgH="215640" progId="Equation.3">
                  <p:embed/>
                </p:oleObj>
              </mc:Choice>
              <mc:Fallback>
                <p:oleObj name="משוואה" r:id="rId9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كائن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185469"/>
              </p:ext>
            </p:extLst>
          </p:nvPr>
        </p:nvGraphicFramePr>
        <p:xfrm>
          <a:off x="4514850" y="3213100"/>
          <a:ext cx="114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1" name="משוואה" r:id="rId10" imgW="114120" imgH="431640" progId="Equation.3">
                  <p:embed/>
                </p:oleObj>
              </mc:Choice>
              <mc:Fallback>
                <p:oleObj name="משוואה" r:id="rId10" imgW="11412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14850" y="3213100"/>
                        <a:ext cx="1143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كائن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371254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2" name="משוואה" r:id="rId12" imgW="114120" imgH="215640" progId="Equation.3">
                  <p:embed/>
                </p:oleObj>
              </mc:Choice>
              <mc:Fallback>
                <p:oleObj name="משוואה" r:id="rId12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كائن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144411"/>
              </p:ext>
            </p:extLst>
          </p:nvPr>
        </p:nvGraphicFramePr>
        <p:xfrm>
          <a:off x="6451841" y="3398306"/>
          <a:ext cx="36842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3" name="Equation" r:id="rId13" imgW="152280" imgH="393480" progId="Equation.DSMT4">
                  <p:embed/>
                </p:oleObj>
              </mc:Choice>
              <mc:Fallback>
                <p:oleObj name="Equation" r:id="rId13" imgW="1522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451841" y="3398306"/>
                        <a:ext cx="368424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8622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ar-SA" sz="3600" dirty="0"/>
              <a:t>يمكن كتابة كسور اخرى لنفس القسم الملون وذلك </a:t>
            </a:r>
          </a:p>
          <a:p>
            <a:endParaRPr lang="ar-SA" sz="3600" dirty="0"/>
          </a:p>
          <a:p>
            <a:r>
              <a:rPr lang="ar-SA" sz="3600" dirty="0"/>
              <a:t>بإضافة خطوط تقسيم أخرى للشكل, بشرط:</a:t>
            </a:r>
          </a:p>
          <a:p>
            <a:pPr>
              <a:buFont typeface="Wingdings" pitchFamily="2" charset="2"/>
              <a:buChar char="q"/>
            </a:pPr>
            <a:r>
              <a:rPr lang="ar-SA" sz="3600" dirty="0"/>
              <a:t>المحافظة على المساحة الملونة.</a:t>
            </a:r>
          </a:p>
          <a:p>
            <a:pPr>
              <a:buFont typeface="Wingdings" pitchFamily="2" charset="2"/>
              <a:buChar char="q"/>
            </a:pPr>
            <a:r>
              <a:rPr lang="ar-SA" sz="3600" dirty="0"/>
              <a:t>أن يكون الشكل مقسم الى أقسام متساوية.</a:t>
            </a:r>
          </a:p>
        </p:txBody>
      </p:sp>
    </p:spTree>
    <p:extLst>
      <p:ext uri="{BB962C8B-B14F-4D97-AF65-F5344CB8AC3E}">
        <p14:creationId xmlns:p14="http://schemas.microsoft.com/office/powerpoint/2010/main" val="166724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ar-SA" dirty="0"/>
              <a:t>القسم الملون هو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/>
              <a:t>أضفنا خطوط تقسيم للشكل وهي الخطوط الحمراء بحيث حافظنا على القسم الملون ونتجت أقسام متساوية.</a:t>
            </a:r>
          </a:p>
          <a:p>
            <a:pPr marL="0" indent="0">
              <a:buNone/>
            </a:pPr>
            <a:r>
              <a:rPr lang="ar-SA" dirty="0"/>
              <a:t>ما هو الكسر الناتج؟</a:t>
            </a:r>
          </a:p>
          <a:p>
            <a:pPr marL="0" indent="0">
              <a:buNone/>
            </a:pPr>
            <a:r>
              <a:rPr lang="ar-SA" dirty="0"/>
              <a:t>            </a:t>
            </a: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318796"/>
              </p:ext>
            </p:extLst>
          </p:nvPr>
        </p:nvGraphicFramePr>
        <p:xfrm>
          <a:off x="1475656" y="1916832"/>
          <a:ext cx="6480000" cy="10801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60">
                <a:tc>
                  <a:txBody>
                    <a:bodyPr/>
                    <a:lstStyle/>
                    <a:p>
                      <a:pPr rtl="1"/>
                      <a:endParaRPr lang="ar-SA" dirty="0">
                        <a:highlight>
                          <a:srgbClr val="000000"/>
                        </a:highlight>
                      </a:endParaRP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>
                        <a:ln>
                          <a:solidFill>
                            <a:srgbClr val="FF0000"/>
                          </a:solidFill>
                        </a:ln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60">
                <a:tc>
                  <a:txBody>
                    <a:bodyPr/>
                    <a:lstStyle/>
                    <a:p>
                      <a:pPr rtl="1"/>
                      <a:endParaRPr lang="ar-SA" dirty="0">
                        <a:highlight>
                          <a:srgbClr val="000000"/>
                        </a:highlight>
                      </a:endParaRPr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rgbClr val="FF0000"/>
                        </a:solidFill>
                        <a:highlight>
                          <a:srgbClr val="000000"/>
                        </a:highlight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412205"/>
              </p:ext>
            </p:extLst>
          </p:nvPr>
        </p:nvGraphicFramePr>
        <p:xfrm>
          <a:off x="5364088" y="908720"/>
          <a:ext cx="584448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" name="משוואה" r:id="rId3" imgW="152280" imgH="393480" progId="Equation.3">
                  <p:embed/>
                </p:oleObj>
              </mc:Choice>
              <mc:Fallback>
                <p:oleObj name="משוואה" r:id="rId3" imgW="152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64088" y="908720"/>
                        <a:ext cx="584448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515066"/>
              </p:ext>
            </p:extLst>
          </p:nvPr>
        </p:nvGraphicFramePr>
        <p:xfrm>
          <a:off x="4355976" y="4941168"/>
          <a:ext cx="718415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" name="משוואה" r:id="rId5" imgW="152280" imgH="393480" progId="Equation.3">
                  <p:embed/>
                </p:oleObj>
              </mc:Choice>
              <mc:Fallback>
                <p:oleObj name="משוואה" r:id="rId5" imgW="152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55976" y="4941168"/>
                        <a:ext cx="718415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4827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ar-SA" dirty="0"/>
              <a:t>اذا نستطيع أن نقول أن:</a:t>
            </a:r>
          </a:p>
          <a:p>
            <a:pPr marL="0" indent="0">
              <a:buNone/>
            </a:pPr>
            <a:r>
              <a:rPr lang="ar-SA" dirty="0"/>
              <a:t>                     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257282"/>
              </p:ext>
            </p:extLst>
          </p:nvPr>
        </p:nvGraphicFramePr>
        <p:xfrm>
          <a:off x="5940152" y="2060848"/>
          <a:ext cx="71755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9" name="משוואה" r:id="rId3" imgW="152280" imgH="393480" progId="Equation.3">
                  <p:embed/>
                </p:oleObj>
              </mc:Choice>
              <mc:Fallback>
                <p:oleObj name="משוואה" r:id="rId3" imgW="152280" imgH="393480" progId="Equation.3">
                  <p:embed/>
                  <p:pic>
                    <p:nvPicPr>
                      <p:cNvPr id="0" name="كائن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060848"/>
                        <a:ext cx="717550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123486"/>
              </p:ext>
            </p:extLst>
          </p:nvPr>
        </p:nvGraphicFramePr>
        <p:xfrm>
          <a:off x="4788024" y="2060848"/>
          <a:ext cx="5842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0" name="משוואה" r:id="rId5" imgW="152280" imgH="393480" progId="Equation.3">
                  <p:embed/>
                </p:oleObj>
              </mc:Choice>
              <mc:Fallback>
                <p:oleObj name="משוואה" r:id="rId5" imgW="152280" imgH="393480" progId="Equation.3">
                  <p:embed/>
                  <p:pic>
                    <p:nvPicPr>
                      <p:cNvPr id="0" name="كائن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060848"/>
                        <a:ext cx="5842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103307"/>
            <a:ext cx="64865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5" y="4388183"/>
            <a:ext cx="64865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942245"/>
              </p:ext>
            </p:extLst>
          </p:nvPr>
        </p:nvGraphicFramePr>
        <p:xfrm>
          <a:off x="7812360" y="3285869"/>
          <a:ext cx="5842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1" name="משוואה" r:id="rId9" imgW="152334" imgH="393529" progId="Equation.3">
                  <p:embed/>
                </p:oleObj>
              </mc:Choice>
              <mc:Fallback>
                <p:oleObj name="משוואה" r:id="rId9" imgW="152334" imgH="393529" progId="Equation.3">
                  <p:embed/>
                  <p:pic>
                    <p:nvPicPr>
                      <p:cNvPr id="0" name="كائن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3285869"/>
                        <a:ext cx="5842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250854"/>
              </p:ext>
            </p:extLst>
          </p:nvPr>
        </p:nvGraphicFramePr>
        <p:xfrm>
          <a:off x="7884368" y="4571539"/>
          <a:ext cx="7175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2" name="משוואה" r:id="rId10" imgW="152334" imgH="393529" progId="Equation.3">
                  <p:embed/>
                </p:oleObj>
              </mc:Choice>
              <mc:Fallback>
                <p:oleObj name="משוואה" r:id="rId10" imgW="152334" imgH="393529" progId="Equation.3">
                  <p:embed/>
                  <p:pic>
                    <p:nvPicPr>
                      <p:cNvPr id="0" name="كائن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368" y="4571539"/>
                        <a:ext cx="717550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مربع نص 1"/>
          <p:cNvSpPr txBox="1"/>
          <p:nvPr/>
        </p:nvSpPr>
        <p:spPr>
          <a:xfrm>
            <a:off x="5292080" y="2276871"/>
            <a:ext cx="5040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017229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ar-SA" dirty="0"/>
              <a:t>هذه العملية نسميها توسيع الكسر. </a:t>
            </a:r>
          </a:p>
          <a:p>
            <a:r>
              <a:rPr lang="ar-SA" dirty="0"/>
              <a:t>بهذه العملية نكبر البسط والمقام ولكن نحافظ على المساحة الملونة  وقيمة الكسر.</a:t>
            </a:r>
          </a:p>
          <a:p>
            <a:r>
              <a:rPr lang="ar-SA" dirty="0"/>
              <a:t>بهذه العملية نكبر البسط والمقام بنفس عدد المرات.</a:t>
            </a:r>
          </a:p>
          <a:p>
            <a:r>
              <a:rPr lang="ar-SA" dirty="0"/>
              <a:t>أي نضرب البسط والمقام بنفس العدد.</a:t>
            </a:r>
          </a:p>
          <a:p>
            <a:r>
              <a:rPr lang="ar-SA" dirty="0"/>
              <a:t>من الكسر          الى الكسر        كبرنا البسط بمرتين وكبرنا المقام بمرتين.   أي</a:t>
            </a:r>
          </a:p>
          <a:p>
            <a:pPr marL="0" indent="0">
              <a:buNone/>
            </a:pPr>
            <a:r>
              <a:rPr lang="ar-SA" dirty="0"/>
              <a:t>               </a:t>
            </a:r>
          </a:p>
          <a:p>
            <a:endParaRPr lang="ar-SA" dirty="0"/>
          </a:p>
          <a:p>
            <a:r>
              <a:rPr lang="ar-SA" dirty="0"/>
              <a:t>عدد المرات الذي نكبر به البسط والمقام نسميه عامل التوسيع.</a:t>
            </a: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114074"/>
              </p:ext>
            </p:extLst>
          </p:nvPr>
        </p:nvGraphicFramePr>
        <p:xfrm>
          <a:off x="6207038" y="3409828"/>
          <a:ext cx="5842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5" name="משוואה" r:id="rId3" imgW="152334" imgH="393529" progId="Equation.3">
                  <p:embed/>
                </p:oleObj>
              </mc:Choice>
              <mc:Fallback>
                <p:oleObj name="משוואה" r:id="rId3" imgW="152334" imgH="393529" progId="Equation.3">
                  <p:embed/>
                  <p:pic>
                    <p:nvPicPr>
                      <p:cNvPr id="0" name="كائن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038" y="3409828"/>
                        <a:ext cx="5842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846454"/>
              </p:ext>
            </p:extLst>
          </p:nvPr>
        </p:nvGraphicFramePr>
        <p:xfrm>
          <a:off x="4067944" y="3411415"/>
          <a:ext cx="7175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6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كائن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411415"/>
                        <a:ext cx="717550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504275"/>
              </p:ext>
            </p:extLst>
          </p:nvPr>
        </p:nvGraphicFramePr>
        <p:xfrm>
          <a:off x="6860533" y="4991596"/>
          <a:ext cx="717550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7" name="משוואה" r:id="rId7" imgW="152334" imgH="393529" progId="Equation.3">
                  <p:embed/>
                </p:oleObj>
              </mc:Choice>
              <mc:Fallback>
                <p:oleObj name="משוואה" r:id="rId7" imgW="152334" imgH="393529" progId="Equation.3">
                  <p:embed/>
                  <p:pic>
                    <p:nvPicPr>
                      <p:cNvPr id="0" name="كائن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0533" y="4991596"/>
                        <a:ext cx="717550" cy="719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93435"/>
              </p:ext>
            </p:extLst>
          </p:nvPr>
        </p:nvGraphicFramePr>
        <p:xfrm>
          <a:off x="4201294" y="4825681"/>
          <a:ext cx="5842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8" name="משוואה" r:id="rId9" imgW="152334" imgH="393529" progId="Equation.3">
                  <p:embed/>
                </p:oleObj>
              </mc:Choice>
              <mc:Fallback>
                <p:oleObj name="משוואה" r:id="rId9" imgW="152334" imgH="393529" progId="Equation.3">
                  <p:embed/>
                  <p:pic>
                    <p:nvPicPr>
                      <p:cNvPr id="0" name="كائن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1294" y="4825681"/>
                        <a:ext cx="5842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08793"/>
              </p:ext>
            </p:extLst>
          </p:nvPr>
        </p:nvGraphicFramePr>
        <p:xfrm>
          <a:off x="5472100" y="4754761"/>
          <a:ext cx="864096" cy="9566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9" name="משוואה" r:id="rId10" imgW="355320" imgH="393480" progId="Equation.3">
                  <p:embed/>
                </p:oleObj>
              </mc:Choice>
              <mc:Fallback>
                <p:oleObj name="משוואה" r:id="rId10" imgW="3553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472100" y="4754761"/>
                        <a:ext cx="864096" cy="9566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مربع نص 1"/>
          <p:cNvSpPr txBox="1"/>
          <p:nvPr/>
        </p:nvSpPr>
        <p:spPr>
          <a:xfrm>
            <a:off x="4824028" y="5002266"/>
            <a:ext cx="5040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/>
              <a:t>=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6428485" y="5002848"/>
            <a:ext cx="4320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300566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ar-SA" dirty="0"/>
              <a:t>بهذه الطريقة يمكن الحصول على كسور كثيرة مساوية للكسر</a:t>
            </a:r>
          </a:p>
          <a:p>
            <a:endParaRPr lang="ar-SA" dirty="0"/>
          </a:p>
          <a:p>
            <a:r>
              <a:rPr lang="ar-SA" dirty="0"/>
              <a:t>مثلا نضيف خطوط تقسيم بهذه الطريقة.</a:t>
            </a: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r>
              <a:rPr lang="ar-SA" dirty="0"/>
              <a:t>ما هو الكسر الناتج؟   </a:t>
            </a: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186610"/>
              </p:ext>
            </p:extLst>
          </p:nvPr>
        </p:nvGraphicFramePr>
        <p:xfrm>
          <a:off x="3987800" y="1926455"/>
          <a:ext cx="584200" cy="7204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" name="משוואה" r:id="rId3" imgW="152334" imgH="393529" progId="Equation.3">
                  <p:embed/>
                </p:oleObj>
              </mc:Choice>
              <mc:Fallback>
                <p:oleObj name="משוואה" r:id="rId3" imgW="152334" imgH="393529" progId="Equation.3">
                  <p:embed/>
                  <p:pic>
                    <p:nvPicPr>
                      <p:cNvPr id="0" name="كائن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1926455"/>
                        <a:ext cx="584200" cy="7204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625679"/>
              </p:ext>
            </p:extLst>
          </p:nvPr>
        </p:nvGraphicFramePr>
        <p:xfrm>
          <a:off x="1619672" y="3501008"/>
          <a:ext cx="6480000" cy="10801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5455461"/>
              </p:ext>
            </p:extLst>
          </p:nvPr>
        </p:nvGraphicFramePr>
        <p:xfrm>
          <a:off x="5076056" y="5013176"/>
          <a:ext cx="57606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" name="משוואה" r:id="rId5" imgW="152280" imgH="393480" progId="Equation.3">
                  <p:embed/>
                </p:oleObj>
              </mc:Choice>
              <mc:Fallback>
                <p:oleObj name="משוואה" r:id="rId5" imgW="152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76056" y="5013176"/>
                        <a:ext cx="576064" cy="648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9762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256584"/>
          </a:xfrm>
        </p:spPr>
        <p:txBody>
          <a:bodyPr/>
          <a:lstStyle/>
          <a:p>
            <a:r>
              <a:rPr lang="ar-SA" dirty="0"/>
              <a:t>أي كسر كان لنا بالبداية؟   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أي كسر حصلنا عليه بالشريحة السابقة؟   </a:t>
            </a:r>
          </a:p>
          <a:p>
            <a:endParaRPr lang="ar-SA" dirty="0"/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976235"/>
              </p:ext>
            </p:extLst>
          </p:nvPr>
        </p:nvGraphicFramePr>
        <p:xfrm>
          <a:off x="4211960" y="548680"/>
          <a:ext cx="5842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" name="משוואה" r:id="rId3" imgW="152334" imgH="393529" progId="Equation.3">
                  <p:embed/>
                </p:oleObj>
              </mc:Choice>
              <mc:Fallback>
                <p:oleObj name="משוואה" r:id="rId3" imgW="152334" imgH="393529" progId="Equation.3">
                  <p:embed/>
                  <p:pic>
                    <p:nvPicPr>
                      <p:cNvPr id="0" name="كائن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548680"/>
                        <a:ext cx="5842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797" y="1947106"/>
            <a:ext cx="64865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625916"/>
              </p:ext>
            </p:extLst>
          </p:nvPr>
        </p:nvGraphicFramePr>
        <p:xfrm>
          <a:off x="2411760" y="3130364"/>
          <a:ext cx="5746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" name="משוואה" r:id="rId6" imgW="152280" imgH="393480" progId="Equation.3">
                  <p:embed/>
                </p:oleObj>
              </mc:Choice>
              <mc:Fallback>
                <p:oleObj name="משוואה" r:id="rId6" imgW="152280" imgH="393480" progId="Equation.3">
                  <p:embed/>
                  <p:pic>
                    <p:nvPicPr>
                      <p:cNvPr id="0" name="كائن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130364"/>
                        <a:ext cx="5746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765223"/>
              </p:ext>
            </p:extLst>
          </p:nvPr>
        </p:nvGraphicFramePr>
        <p:xfrm>
          <a:off x="1129330" y="3933056"/>
          <a:ext cx="6480000" cy="10801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571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05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ar-SA" dirty="0"/>
              <a:t>الكسران            و       متساويان.</a:t>
            </a:r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ما هو عامل التوسيع بينهما؟  </a:t>
            </a:r>
          </a:p>
          <a:p>
            <a:r>
              <a:rPr lang="ar-SA" dirty="0"/>
              <a:t>3</a:t>
            </a:r>
          </a:p>
          <a:p>
            <a:r>
              <a:rPr lang="ar-SA" dirty="0"/>
              <a:t>هيا نكتب عملية التوسيع بطريقة حسابية.</a:t>
            </a:r>
          </a:p>
          <a:p>
            <a:pPr marL="0" indent="0">
              <a:buNone/>
            </a:pPr>
            <a:r>
              <a:rPr lang="ar-SA" dirty="0"/>
              <a:t>       </a:t>
            </a:r>
            <a:endParaRPr lang="ar-SA" b="1" dirty="0"/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16464"/>
              </p:ext>
            </p:extLst>
          </p:nvPr>
        </p:nvGraphicFramePr>
        <p:xfrm>
          <a:off x="6228184" y="692696"/>
          <a:ext cx="5842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1" name="משוואה" r:id="rId3" imgW="152334" imgH="393529" progId="Equation.3">
                  <p:embed/>
                </p:oleObj>
              </mc:Choice>
              <mc:Fallback>
                <p:oleObj name="משוואה" r:id="rId3" imgW="152334" imgH="393529" progId="Equation.3">
                  <p:embed/>
                  <p:pic>
                    <p:nvPicPr>
                      <p:cNvPr id="0" name="كائن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692696"/>
                        <a:ext cx="5842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03493"/>
              </p:ext>
            </p:extLst>
          </p:nvPr>
        </p:nvGraphicFramePr>
        <p:xfrm>
          <a:off x="5004048" y="764704"/>
          <a:ext cx="5746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2" name="משוואה" r:id="rId5" imgW="152334" imgH="393529" progId="Equation.3">
                  <p:embed/>
                </p:oleObj>
              </mc:Choice>
              <mc:Fallback>
                <p:oleObj name="משוואה" r:id="rId5" imgW="152334" imgH="393529" progId="Equation.3">
                  <p:embed/>
                  <p:pic>
                    <p:nvPicPr>
                      <p:cNvPr id="0" name="كائن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764704"/>
                        <a:ext cx="5746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778369"/>
              </p:ext>
            </p:extLst>
          </p:nvPr>
        </p:nvGraphicFramePr>
        <p:xfrm>
          <a:off x="6804248" y="4184764"/>
          <a:ext cx="645467" cy="6565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3" name="משוואה" r:id="rId7" imgW="152280" imgH="393480" progId="Equation.3">
                  <p:embed/>
                </p:oleObj>
              </mc:Choice>
              <mc:Fallback>
                <p:oleObj name="משוואה" r:id="rId7" imgW="152280" imgH="393480" progId="Equation.3">
                  <p:embed/>
                  <p:pic>
                    <p:nvPicPr>
                      <p:cNvPr id="0" name="كائن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4184764"/>
                        <a:ext cx="645467" cy="6565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كائن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66421"/>
              </p:ext>
            </p:extLst>
          </p:nvPr>
        </p:nvGraphicFramePr>
        <p:xfrm>
          <a:off x="5652120" y="4194149"/>
          <a:ext cx="576064" cy="637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4" name="משוואה" r:id="rId9" imgW="355320" imgH="393480" progId="Equation.3">
                  <p:embed/>
                </p:oleObj>
              </mc:Choice>
              <mc:Fallback>
                <p:oleObj name="משוואה" r:id="rId9" imgW="35532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652120" y="4194149"/>
                        <a:ext cx="576064" cy="6377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2699506"/>
              </p:ext>
            </p:extLst>
          </p:nvPr>
        </p:nvGraphicFramePr>
        <p:xfrm>
          <a:off x="4499992" y="4160559"/>
          <a:ext cx="5842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5" name="משוואה" r:id="rId11" imgW="152334" imgH="393529" progId="Equation.3">
                  <p:embed/>
                </p:oleObj>
              </mc:Choice>
              <mc:Fallback>
                <p:oleObj name="משוואה" r:id="rId11" imgW="152334" imgH="393529" progId="Equation.3">
                  <p:embed/>
                  <p:pic>
                    <p:nvPicPr>
                      <p:cNvPr id="0" name="كائن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4160559"/>
                        <a:ext cx="5842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مربع نص 1"/>
          <p:cNvSpPr txBox="1"/>
          <p:nvPr/>
        </p:nvSpPr>
        <p:spPr>
          <a:xfrm>
            <a:off x="5076056" y="4312987"/>
            <a:ext cx="4320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6444208" y="4312987"/>
            <a:ext cx="36004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49868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theme/theme1.xml><?xml version="1.0" encoding="utf-8"?>
<a:theme xmlns:a="http://schemas.openxmlformats.org/drawingml/2006/main" name="גלריה">
  <a:themeElements>
    <a:clrScheme name="גלריה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גלריה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גלריה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TM10001114[[fn=גלריה]]</Template>
  <TotalTime>1915</TotalTime>
  <Words>393</Words>
  <Application>Microsoft Office PowerPoint</Application>
  <PresentationFormat>‫הצגה על המסך (4:3)</PresentationFormat>
  <Paragraphs>140</Paragraphs>
  <Slides>16</Slides>
  <Notes>2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2</vt:i4>
      </vt:variant>
      <vt:variant>
        <vt:lpstr>כותרות שקופיות</vt:lpstr>
      </vt:variant>
      <vt:variant>
        <vt:i4>16</vt:i4>
      </vt:variant>
    </vt:vector>
  </HeadingPairs>
  <TitlesOfParts>
    <vt:vector size="23" baseType="lpstr">
      <vt:lpstr>Arial</vt:lpstr>
      <vt:lpstr>Calibri</vt:lpstr>
      <vt:lpstr>Gill Sans MT</vt:lpstr>
      <vt:lpstr>Wingdings</vt:lpstr>
      <vt:lpstr>גלריה</vt:lpstr>
      <vt:lpstr>משוואה</vt:lpstr>
      <vt:lpstr>MathType 6.0 Equation</vt:lpstr>
      <vt:lpstr>اسماء مختلفة لنفس الكسر توسيع الكسر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هيا نطبق ما تعلمناه</vt:lpstr>
      <vt:lpstr>أكمل الناقص</vt:lpstr>
      <vt:lpstr>هل يساوي كل كسر من الكسور ادناه الكسر     ؟ اضغط على المربع الموجود بجانب الكسر لترى الاجابة</vt:lpstr>
      <vt:lpstr>جد عامل التوسيع إن وجد. اضغط على المربع في كل بند لترى الاجابة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اسماء مختلفة لنفس الكسر</dc:title>
  <dc:creator>Arabic</dc:creator>
  <cp:lastModifiedBy>maria shinawi</cp:lastModifiedBy>
  <cp:revision>65</cp:revision>
  <dcterms:created xsi:type="dcterms:W3CDTF">2012-12-05T19:43:15Z</dcterms:created>
  <dcterms:modified xsi:type="dcterms:W3CDTF">2020-11-02T15:35:38Z</dcterms:modified>
</cp:coreProperties>
</file>