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3" d="100"/>
          <a:sy n="53" d="100"/>
        </p:scale>
        <p:origin x="-96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9A8F0-BEF9-46C4-AD62-0AC35AAD8377}" type="datetimeFigureOut">
              <a:rPr lang="he-IL" smtClean="0"/>
              <a:t>י"ב/ניסן/תש"פ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0170A-264E-45EC-96F0-C69037C99B5E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31640" y="1521656"/>
            <a:ext cx="2484276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3   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3</a:t>
            </a:r>
            <a:r>
              <a:rPr lang="ar-SA" sz="2400" dirty="0" smtClean="0"/>
              <a:t> نقوم بتكرار العدد </a:t>
            </a:r>
            <a:r>
              <a:rPr lang="ar-SA" sz="2400" b="1" dirty="0" smtClean="0"/>
              <a:t>3</a:t>
            </a:r>
            <a:r>
              <a:rPr lang="ar-SA" sz="2400" dirty="0" smtClean="0"/>
              <a:t> مرات أي مضاعفته </a:t>
            </a:r>
            <a:r>
              <a:rPr lang="ar-SA" sz="2400" b="1" dirty="0" smtClean="0"/>
              <a:t>3</a:t>
            </a:r>
            <a:r>
              <a:rPr lang="ar-SA" sz="2400" dirty="0" smtClean="0"/>
              <a:t> 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3x2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3</a:t>
            </a:r>
            <a:r>
              <a:rPr lang="ar-SA" sz="2400" dirty="0" smtClean="0"/>
              <a:t> مرات  او قد نكرر رقم </a:t>
            </a:r>
            <a:r>
              <a:rPr lang="ar-SA" sz="2800" b="1" dirty="0" smtClean="0"/>
              <a:t>3</a:t>
            </a:r>
            <a:r>
              <a:rPr lang="ar-SA" sz="2400" dirty="0" smtClean="0"/>
              <a:t> مرتان وبهذا نعتمد على قانون التبادل  </a:t>
            </a:r>
            <a:endParaRPr lang="ar-SA" sz="2400" dirty="0"/>
          </a:p>
        </p:txBody>
      </p:sp>
      <p:sp>
        <p:nvSpPr>
          <p:cNvPr id="6" name="אליפסה 5"/>
          <p:cNvSpPr/>
          <p:nvPr/>
        </p:nvSpPr>
        <p:spPr>
          <a:xfrm>
            <a:off x="395536" y="160152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1241630" y="1399839"/>
            <a:ext cx="2682298" cy="44627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/>
              <a:t>قانونية جدول 10   </a:t>
            </a:r>
          </a:p>
          <a:p>
            <a:endParaRPr lang="ar-SA" sz="2400" dirty="0"/>
          </a:p>
          <a:p>
            <a:r>
              <a:rPr lang="ar-SA" sz="2400" dirty="0" smtClean="0"/>
              <a:t>عند الضرب في الرقم </a:t>
            </a:r>
            <a:r>
              <a:rPr lang="ar-SA" sz="2400" b="1" dirty="0" smtClean="0"/>
              <a:t>10</a:t>
            </a:r>
            <a:r>
              <a:rPr lang="ar-SA" sz="2400" dirty="0" smtClean="0"/>
              <a:t> نقوم بتكرار العدد10مرات أي مضاعفته </a:t>
            </a:r>
            <a:r>
              <a:rPr lang="ar-SA" sz="2400" b="1" dirty="0" smtClean="0"/>
              <a:t>10</a:t>
            </a:r>
            <a:r>
              <a:rPr lang="ar-SA" sz="2400" dirty="0" smtClean="0"/>
              <a:t> مرات فمثلا </a:t>
            </a:r>
          </a:p>
          <a:p>
            <a:r>
              <a:rPr lang="ar-SA" sz="2400" dirty="0" smtClean="0"/>
              <a:t>التمرين : </a:t>
            </a:r>
            <a:r>
              <a:rPr lang="en-US" sz="2800" b="1" dirty="0" smtClean="0"/>
              <a:t>10x2</a:t>
            </a:r>
            <a:r>
              <a:rPr lang="en-US" sz="2400" dirty="0" smtClean="0"/>
              <a:t>  </a:t>
            </a:r>
            <a:r>
              <a:rPr lang="ar-SA" sz="2400" dirty="0" smtClean="0"/>
              <a:t> نكرر الرقم </a:t>
            </a:r>
            <a:r>
              <a:rPr lang="ar-SA" sz="2800" b="1" dirty="0" smtClean="0"/>
              <a:t>2</a:t>
            </a:r>
            <a:r>
              <a:rPr lang="ar-SA" sz="2400" dirty="0" smtClean="0"/>
              <a:t>  -    </a:t>
            </a:r>
            <a:r>
              <a:rPr lang="ar-SA" sz="2800" b="1" dirty="0" smtClean="0"/>
              <a:t>10</a:t>
            </a:r>
            <a:r>
              <a:rPr lang="ar-SA" sz="2400" dirty="0" smtClean="0"/>
              <a:t> مرات  او قد نكرر رقم </a:t>
            </a:r>
            <a:r>
              <a:rPr lang="ar-SA" sz="2800" b="1" dirty="0" smtClean="0"/>
              <a:t>10</a:t>
            </a:r>
            <a:r>
              <a:rPr lang="ar-SA" sz="2400" dirty="0" smtClean="0"/>
              <a:t> مرتان وبهذا نعتمد على قانون التبادل  </a:t>
            </a:r>
            <a:endParaRPr lang="ar-SA" sz="2400" dirty="0"/>
          </a:p>
        </p:txBody>
      </p:sp>
      <p:sp>
        <p:nvSpPr>
          <p:cNvPr id="7170" name="AutoShape 2" descr="جدول ضرب 10 | الرياضيات اوراق عمل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172" name="AutoShape 4" descr="جدول ضرب 10 | الرياضيات اوراق عمل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7176" name="Picture 8" descr="لبيب و لبيبة: بطاقات جدول الضرب من 1 إلى 10 لحيوانات المزرعة و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571480"/>
            <a:ext cx="4159091" cy="55435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523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800" dirty="0" smtClean="0"/>
              <a:t>خاصية جدول 10 </a:t>
            </a:r>
            <a:endParaRPr lang="he-IL" sz="2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جد حاصل الضرب للتمارين التالية حسب قانونية جدول 10: </a:t>
            </a:r>
          </a:p>
          <a:p>
            <a:pPr marL="0" indent="0" algn="l">
              <a:buNone/>
            </a:pPr>
            <a:r>
              <a:rPr lang="ar-SA" sz="1800" b="1" dirty="0" smtClean="0"/>
              <a:t>           </a:t>
            </a:r>
            <a:r>
              <a:rPr lang="en-US" sz="1800" b="1" dirty="0" smtClean="0"/>
              <a:t>4x--- = 40</a:t>
            </a:r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----x10 = 90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----x--- = 50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---x10 =10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10x--- = 90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----x---- = 60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0x--- = 0</a:t>
            </a:r>
          </a:p>
        </p:txBody>
      </p:sp>
      <p:sp>
        <p:nvSpPr>
          <p:cNvPr id="4" name="מלבן 3"/>
          <p:cNvSpPr/>
          <p:nvPr/>
        </p:nvSpPr>
        <p:spPr>
          <a:xfrm>
            <a:off x="3344183" y="263691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--- x ---= 20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---x---- = 30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----x---- </a:t>
            </a:r>
            <a:r>
              <a:rPr lang="en-US" b="1" dirty="0"/>
              <a:t>= </a:t>
            </a:r>
            <a:r>
              <a:rPr lang="en-US" b="1" dirty="0" smtClean="0"/>
              <a:t>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10x--- </a:t>
            </a:r>
            <a:r>
              <a:rPr lang="en-US" b="1" dirty="0"/>
              <a:t>= </a:t>
            </a:r>
            <a:r>
              <a:rPr lang="en-US" b="1" dirty="0" smtClean="0"/>
              <a:t>30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6x --- </a:t>
            </a:r>
            <a:r>
              <a:rPr lang="en-US" b="1" dirty="0"/>
              <a:t>= 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7x---= </a:t>
            </a:r>
            <a:r>
              <a:rPr lang="en-US" b="1" dirty="0"/>
              <a:t>-----</a:t>
            </a:r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8x---- </a:t>
            </a:r>
            <a:r>
              <a:rPr lang="en-US" b="1" dirty="0"/>
              <a:t>= </a:t>
            </a:r>
            <a:r>
              <a:rPr lang="en-US" b="1" dirty="0" smtClean="0"/>
              <a:t>80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6516216" y="908720"/>
            <a:ext cx="1944216" cy="51125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0</a:t>
            </a:r>
            <a:endParaRPr lang="ar-SA" sz="2800" dirty="0"/>
          </a:p>
          <a:p>
            <a:pPr algn="ctr"/>
            <a:r>
              <a:rPr lang="ar-SA" sz="2800" dirty="0" smtClean="0"/>
              <a:t>-------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 smtClean="0"/>
              <a:t>30</a:t>
            </a:r>
            <a:endParaRPr lang="ar-SA" sz="2800" dirty="0"/>
          </a:p>
          <a:p>
            <a:pPr algn="ctr"/>
            <a:r>
              <a:rPr lang="ar-SA" sz="2800" dirty="0" smtClean="0"/>
              <a:t>--------</a:t>
            </a:r>
          </a:p>
          <a:p>
            <a:pPr algn="ctr"/>
            <a:r>
              <a:rPr lang="ar-SA" sz="2800" dirty="0"/>
              <a:t>5</a:t>
            </a:r>
            <a:r>
              <a:rPr lang="ar-SA" sz="2800" dirty="0" smtClean="0"/>
              <a:t>0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80</a:t>
            </a:r>
          </a:p>
          <a:p>
            <a:pPr algn="ctr"/>
            <a:r>
              <a:rPr lang="ar-SA" sz="2800" dirty="0" smtClean="0"/>
              <a:t>-------</a:t>
            </a:r>
          </a:p>
          <a:p>
            <a:pPr algn="ctr"/>
            <a:r>
              <a:rPr lang="ar-SA" sz="2800" dirty="0" smtClean="0"/>
              <a:t>100 </a:t>
            </a:r>
            <a:endParaRPr lang="ar-SA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588224" y="370123"/>
            <a:ext cx="18722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مضاعفات جدول 10</a:t>
            </a:r>
            <a:endParaRPr lang="he-IL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445314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6703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جد حاصل الضرب  والعامل المجهول </a:t>
            </a:r>
            <a:r>
              <a:rPr lang="ar-SA" dirty="0" err="1" smtClean="0"/>
              <a:t>باكمال</a:t>
            </a:r>
            <a:r>
              <a:rPr lang="ar-SA" dirty="0" smtClean="0"/>
              <a:t> الجدول التالي : </a:t>
            </a:r>
          </a:p>
          <a:p>
            <a:pPr marL="0" indent="0">
              <a:buNone/>
            </a:pP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992124"/>
              </p:ext>
            </p:extLst>
          </p:nvPr>
        </p:nvGraphicFramePr>
        <p:xfrm>
          <a:off x="395536" y="1124744"/>
          <a:ext cx="4176464" cy="2331247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826284"/>
                <a:gridCol w="844301"/>
                <a:gridCol w="835293"/>
                <a:gridCol w="835293"/>
                <a:gridCol w="835293"/>
              </a:tblGrid>
              <a:tr h="873697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8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5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 </a:t>
                      </a:r>
                      <a:r>
                        <a:rPr lang="en-US" sz="2400" b="1" dirty="0" smtClean="0"/>
                        <a:t>---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1142527"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40</a:t>
                      </a:r>
                      <a:endParaRPr lang="he-IL" sz="2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-------</a:t>
                      </a:r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------</a:t>
                      </a:r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b="1" baseline="0" dirty="0" smtClean="0"/>
                        <a:t>90</a:t>
                      </a:r>
                      <a:endParaRPr lang="en-US" sz="32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b="1" dirty="0" smtClean="0"/>
                    </a:p>
                    <a:p>
                      <a:pPr rtl="1"/>
                      <a:r>
                        <a:rPr lang="ar-SA" b="1" dirty="0" smtClean="0"/>
                        <a:t>--------</a:t>
                      </a:r>
                      <a:endParaRPr lang="en-US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974646"/>
              </p:ext>
            </p:extLst>
          </p:nvPr>
        </p:nvGraphicFramePr>
        <p:xfrm>
          <a:off x="251520" y="3789040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2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5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2800" b="1" dirty="0" smtClean="0"/>
                        <a:t>10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10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571177"/>
              </p:ext>
            </p:extLst>
          </p:nvPr>
        </p:nvGraphicFramePr>
        <p:xfrm>
          <a:off x="4932040" y="1052736"/>
          <a:ext cx="3870430" cy="2063895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8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9</a:t>
                      </a:r>
                      <a:r>
                        <a:rPr lang="ar-SA" sz="2400" b="1" dirty="0" smtClean="0"/>
                        <a:t>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6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875175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70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80</a:t>
                      </a:r>
                      <a:endParaRPr lang="ar-SA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 smtClean="0"/>
                        <a:t>10</a:t>
                      </a:r>
                      <a:endParaRPr lang="en-US" sz="48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621558"/>
              </p:ext>
            </p:extLst>
          </p:nvPr>
        </p:nvGraphicFramePr>
        <p:xfrm>
          <a:off x="4932040" y="3717032"/>
          <a:ext cx="3870430" cy="216024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765738"/>
                <a:gridCol w="782434"/>
                <a:gridCol w="774086"/>
                <a:gridCol w="774086"/>
                <a:gridCol w="774086"/>
              </a:tblGrid>
              <a:tr h="1066619"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---</a:t>
                      </a:r>
                      <a:r>
                        <a:rPr lang="ar-SA" sz="2400" b="1" baseline="0" dirty="0" smtClean="0"/>
                        <a:t> </a:t>
                      </a:r>
                      <a:endParaRPr lang="ar-SA" sz="2400" b="1" dirty="0" smtClean="0"/>
                    </a:p>
                    <a:p>
                      <a:pPr rtl="1"/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baseline="0" dirty="0" smtClean="0"/>
                        <a:t>   </a:t>
                      </a:r>
                      <a:r>
                        <a:rPr lang="en-US" sz="2400" b="1" baseline="0" dirty="0" smtClean="0"/>
                        <a:t>4</a:t>
                      </a:r>
                      <a:r>
                        <a:rPr lang="ar-SA" sz="2400" b="1" dirty="0" smtClean="0"/>
                        <a:t>  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 smtClean="0"/>
                    </a:p>
                    <a:p>
                      <a:pPr rtl="1"/>
                      <a:r>
                        <a:rPr lang="ar-SA" sz="2400" b="1" dirty="0" smtClean="0"/>
                        <a:t>  </a:t>
                      </a:r>
                      <a:r>
                        <a:rPr lang="en-US" sz="2400" b="1" dirty="0" smtClean="0"/>
                        <a:t>0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00" baseline="0" dirty="0" smtClean="0"/>
                        <a:t> </a:t>
                      </a:r>
                      <a:endParaRPr lang="en-US" sz="1000" baseline="0" dirty="0" smtClean="0"/>
                    </a:p>
                    <a:p>
                      <a:pPr rtl="1"/>
                      <a:endParaRPr lang="en-US" sz="1000" baseline="0" dirty="0" smtClean="0"/>
                    </a:p>
                    <a:p>
                      <a:pPr rtl="1"/>
                      <a:r>
                        <a:rPr lang="en-US" sz="1000" baseline="0" dirty="0" smtClean="0"/>
                        <a:t> </a:t>
                      </a:r>
                      <a:r>
                        <a:rPr lang="en-US" sz="3600" baseline="0" dirty="0" smtClean="0"/>
                        <a:t>x</a:t>
                      </a:r>
                      <a:endParaRPr lang="ar-SA" sz="3600" baseline="0" dirty="0" smtClean="0"/>
                    </a:p>
                  </a:txBody>
                  <a:tcPr/>
                </a:tc>
              </a:tr>
              <a:tr h="97152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2800" b="1" dirty="0" smtClean="0"/>
                        <a:t>60</a:t>
                      </a:r>
                      <a:endParaRPr lang="he-IL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dirty="0" smtClean="0"/>
                    </a:p>
                    <a:p>
                      <a:pPr rtl="1"/>
                      <a:r>
                        <a:rPr lang="ar-SA" sz="3200" b="1" baseline="0" dirty="0" smtClean="0"/>
                        <a:t>10</a:t>
                      </a:r>
                      <a:endParaRPr lang="en-US" sz="4000" b="1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16416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369332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857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خاصية جدول 10</a:t>
            </a:r>
            <a:endParaRPr lang="he-IL" sz="1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2237" y="1554066"/>
            <a:ext cx="3970784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جد حاصل الضرب للتمارين التالية حسب قانونية جدول 6: </a:t>
            </a:r>
          </a:p>
          <a:p>
            <a:pPr marL="0" indent="0" algn="l">
              <a:buNone/>
            </a:pPr>
            <a:endParaRPr lang="ar-SA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</a:t>
            </a:r>
            <a:r>
              <a:rPr lang="en-US" sz="2000" b="1" dirty="0" smtClean="0"/>
              <a:t>10x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17" name="מחבר חץ ישר 16"/>
          <p:cNvCxnSpPr/>
          <p:nvPr/>
        </p:nvCxnSpPr>
        <p:spPr>
          <a:xfrm flipV="1">
            <a:off x="899592" y="245689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08012" y="228653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      </a:t>
            </a:r>
            <a:endParaRPr lang="he-IL" dirty="0"/>
          </a:p>
        </p:txBody>
      </p:sp>
      <p:cxnSp>
        <p:nvCxnSpPr>
          <p:cNvPr id="21" name="מחבר חץ ישר 20"/>
          <p:cNvCxnSpPr/>
          <p:nvPr/>
        </p:nvCxnSpPr>
        <p:spPr>
          <a:xfrm>
            <a:off x="928689" y="2804076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77896" y="2740278"/>
            <a:ext cx="97787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50= ---      </a:t>
            </a:r>
            <a:endParaRPr lang="he-IL" dirty="0"/>
          </a:p>
        </p:txBody>
      </p:sp>
      <p:cxnSp>
        <p:nvCxnSpPr>
          <p:cNvPr id="25" name="מחבר חץ ישר 24"/>
          <p:cNvCxnSpPr/>
          <p:nvPr/>
        </p:nvCxnSpPr>
        <p:spPr>
          <a:xfrm>
            <a:off x="918821" y="2945174"/>
            <a:ext cx="484827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08012" y="326201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---- 7      </a:t>
            </a:r>
            <a:endParaRPr lang="he-IL" dirty="0"/>
          </a:p>
        </p:txBody>
      </p:sp>
      <p:sp>
        <p:nvSpPr>
          <p:cNvPr id="28" name="عنصر نائب للمحتوى 2"/>
          <p:cNvSpPr txBox="1">
            <a:spLocks/>
          </p:cNvSpPr>
          <p:nvPr/>
        </p:nvSpPr>
        <p:spPr>
          <a:xfrm>
            <a:off x="352237" y="3932939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1800" b="1" dirty="0" smtClean="0"/>
              <a:t> </a:t>
            </a:r>
            <a:r>
              <a:rPr lang="en-US" sz="2000" b="1" dirty="0" smtClean="0"/>
              <a:t>10x</a:t>
            </a:r>
            <a:endParaRPr lang="en-US" sz="1800" b="1" dirty="0" smtClean="0"/>
          </a:p>
        </p:txBody>
      </p:sp>
      <p:cxnSp>
        <p:nvCxnSpPr>
          <p:cNvPr id="29" name="מחבר חץ ישר 28"/>
          <p:cNvCxnSpPr/>
          <p:nvPr/>
        </p:nvCxnSpPr>
        <p:spPr>
          <a:xfrm flipV="1">
            <a:off x="890336" y="4310094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>
            <a:off x="882743" y="4725144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882743" y="4869034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7466" y="40364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566635" y="4661346"/>
            <a:ext cx="98913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40= ----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394392" y="5134971"/>
            <a:ext cx="8428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---- 10     </a:t>
            </a:r>
            <a:endParaRPr lang="he-IL" dirty="0"/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4788024" y="1600200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2000" b="1" dirty="0" smtClean="0"/>
              <a:t>10x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36" name="מחבר חץ ישר 35"/>
          <p:cNvCxnSpPr/>
          <p:nvPr/>
        </p:nvCxnSpPr>
        <p:spPr>
          <a:xfrm flipV="1">
            <a:off x="5220072" y="264494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>
            <a:off x="5222142" y="2988742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/>
          <p:nvPr/>
        </p:nvCxnSpPr>
        <p:spPr>
          <a:xfrm>
            <a:off x="5269117" y="3049176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824430" y="2401624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---- 2      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5857047" y="344667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5978726" y="2992080"/>
            <a:ext cx="11135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24  = ---      </a:t>
            </a:r>
            <a:endParaRPr lang="he-IL" dirty="0"/>
          </a:p>
        </p:txBody>
      </p:sp>
      <p:sp>
        <p:nvSpPr>
          <p:cNvPr id="43" name="عنصر نائب للمحتوى 2"/>
          <p:cNvSpPr txBox="1">
            <a:spLocks/>
          </p:cNvSpPr>
          <p:nvPr/>
        </p:nvSpPr>
        <p:spPr>
          <a:xfrm>
            <a:off x="4373201" y="4009193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44" name="מחבר חץ ישר 43"/>
          <p:cNvCxnSpPr/>
          <p:nvPr/>
        </p:nvCxnSpPr>
        <p:spPr>
          <a:xfrm flipV="1">
            <a:off x="4765061" y="5117369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חץ ישר 44"/>
          <p:cNvCxnSpPr/>
          <p:nvPr/>
        </p:nvCxnSpPr>
        <p:spPr>
          <a:xfrm>
            <a:off x="4779819" y="5443869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מחבר חץ ישר 45"/>
          <p:cNvCxnSpPr/>
          <p:nvPr/>
        </p:nvCxnSpPr>
        <p:spPr>
          <a:xfrm>
            <a:off x="4758794" y="5504303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419491" y="493270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</a:t>
            </a:r>
            <a:r>
              <a:rPr lang="ar-SA" dirty="0"/>
              <a:t>8</a:t>
            </a:r>
            <a:r>
              <a:rPr lang="ar-SA" dirty="0" smtClean="0"/>
              <a:t>      </a:t>
            </a:r>
            <a:endParaRPr lang="he-IL" dirty="0"/>
          </a:p>
        </p:txBody>
      </p:sp>
      <p:sp>
        <p:nvSpPr>
          <p:cNvPr id="48" name="TextBox 47"/>
          <p:cNvSpPr txBox="1"/>
          <p:nvPr/>
        </p:nvSpPr>
        <p:spPr>
          <a:xfrm>
            <a:off x="5540323" y="543169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49" name="TextBox 48"/>
          <p:cNvSpPr txBox="1"/>
          <p:nvPr/>
        </p:nvSpPr>
        <p:spPr>
          <a:xfrm>
            <a:off x="5336337" y="595490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---- 0      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260648"/>
            <a:ext cx="3264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995937" y="5256630"/>
            <a:ext cx="6550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10x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49688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r>
              <a:rPr lang="ar-SA" dirty="0" smtClean="0"/>
              <a:t>مضاعفات ال 10</a:t>
            </a:r>
          </a:p>
          <a:p>
            <a:pPr marL="0" indent="0">
              <a:buNone/>
            </a:pPr>
            <a:r>
              <a:rPr lang="ar-SA" dirty="0" smtClean="0"/>
              <a:t>لائم المضاعفات المناسبة للعشرة فقط وسوف تحصل على شكل مرآة محاطة بمضاعفات العشرة </a:t>
            </a:r>
          </a:p>
          <a:p>
            <a:pPr marL="0" indent="0">
              <a:buNone/>
            </a:pPr>
            <a:r>
              <a:rPr lang="ar-SA" dirty="0" smtClean="0"/>
              <a:t>    </a:t>
            </a:r>
            <a:endParaRPr lang="he-IL" dirty="0"/>
          </a:p>
        </p:txBody>
      </p:sp>
      <p:sp>
        <p:nvSpPr>
          <p:cNvPr id="5" name="מסגרת 4"/>
          <p:cNvSpPr/>
          <p:nvPr/>
        </p:nvSpPr>
        <p:spPr>
          <a:xfrm>
            <a:off x="3995936" y="1844824"/>
            <a:ext cx="1944216" cy="136815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081881"/>
            <a:ext cx="194421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dirty="0" smtClean="0"/>
              <a:t>10</a:t>
            </a:r>
            <a:endParaRPr lang="he-IL" sz="5400" dirty="0"/>
          </a:p>
        </p:txBody>
      </p:sp>
      <p:sp>
        <p:nvSpPr>
          <p:cNvPr id="11" name="חצי מסגרת 10"/>
          <p:cNvSpPr/>
          <p:nvPr/>
        </p:nvSpPr>
        <p:spPr>
          <a:xfrm>
            <a:off x="547638" y="4653136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2" name="חצי מסגרת 11"/>
          <p:cNvSpPr/>
          <p:nvPr/>
        </p:nvSpPr>
        <p:spPr>
          <a:xfrm>
            <a:off x="532474" y="5532842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90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3" name="חצי מסגרת 12"/>
          <p:cNvSpPr/>
          <p:nvPr/>
        </p:nvSpPr>
        <p:spPr>
          <a:xfrm>
            <a:off x="1505105" y="4653136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70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5" name="חצי מסגרת 14"/>
          <p:cNvSpPr/>
          <p:nvPr/>
        </p:nvSpPr>
        <p:spPr>
          <a:xfrm>
            <a:off x="2807804" y="5947389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50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6" name="חצי מסגרת 15"/>
          <p:cNvSpPr/>
          <p:nvPr/>
        </p:nvSpPr>
        <p:spPr>
          <a:xfrm>
            <a:off x="2699792" y="4910356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60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7" name="חצי מסגרת 16"/>
          <p:cNvSpPr/>
          <p:nvPr/>
        </p:nvSpPr>
        <p:spPr>
          <a:xfrm>
            <a:off x="1504582" y="5750679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80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8" name="חצי מסגרת 17"/>
          <p:cNvSpPr/>
          <p:nvPr/>
        </p:nvSpPr>
        <p:spPr>
          <a:xfrm>
            <a:off x="3676095" y="4910356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20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9" name="חצי מסגרת 18"/>
          <p:cNvSpPr/>
          <p:nvPr/>
        </p:nvSpPr>
        <p:spPr>
          <a:xfrm>
            <a:off x="3779912" y="5984215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40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0" name="חצי מסגרת 19"/>
          <p:cNvSpPr/>
          <p:nvPr/>
        </p:nvSpPr>
        <p:spPr>
          <a:xfrm>
            <a:off x="4788024" y="4910356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1</a:t>
            </a:r>
            <a:r>
              <a:rPr lang="ar-SA" dirty="0" smtClean="0">
                <a:solidFill>
                  <a:schemeClr val="tx1"/>
                </a:solidFill>
              </a:rPr>
              <a:t>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1" name="חצי מסגרת 20"/>
          <p:cNvSpPr/>
          <p:nvPr/>
        </p:nvSpPr>
        <p:spPr>
          <a:xfrm>
            <a:off x="4876110" y="5750679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11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2" name="חצי מסגרת 21"/>
          <p:cNvSpPr/>
          <p:nvPr/>
        </p:nvSpPr>
        <p:spPr>
          <a:xfrm>
            <a:off x="5796136" y="4842362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100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23" name="חצי מסגרת 22"/>
          <p:cNvSpPr/>
          <p:nvPr/>
        </p:nvSpPr>
        <p:spPr>
          <a:xfrm>
            <a:off x="5824089" y="5657388"/>
            <a:ext cx="648072" cy="727306"/>
          </a:xfrm>
          <a:prstGeom prst="halfFrame">
            <a:avLst>
              <a:gd name="adj1" fmla="val 33333"/>
              <a:gd name="adj2" fmla="val 4114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15</a:t>
            </a:r>
            <a:endParaRPr lang="he-I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7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131840" y="476672"/>
            <a:ext cx="5112568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 جدول 10 </a:t>
            </a:r>
          </a:p>
          <a:p>
            <a:endParaRPr lang="ar-SA" dirty="0" smtClean="0"/>
          </a:p>
          <a:p>
            <a:r>
              <a:rPr lang="ar-SA" dirty="0" smtClean="0"/>
              <a:t>قص والصق حاصل الضرب لتمرين الضرب </a:t>
            </a:r>
          </a:p>
          <a:p>
            <a:endParaRPr lang="ar-SA" dirty="0"/>
          </a:p>
          <a:p>
            <a:endParaRPr lang="he-IL" dirty="0"/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015347"/>
              </p:ext>
            </p:extLst>
          </p:nvPr>
        </p:nvGraphicFramePr>
        <p:xfrm>
          <a:off x="1619671" y="2060848"/>
          <a:ext cx="6384033" cy="27127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28011"/>
                <a:gridCol w="2128011"/>
                <a:gridCol w="2128011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algn="ctr" rtl="1"/>
                      <a:r>
                        <a:rPr lang="en-US" sz="4000" dirty="0" smtClean="0"/>
                        <a:t>10x2</a:t>
                      </a:r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sz="3600" dirty="0" smtClean="0"/>
                    </a:p>
                    <a:p>
                      <a:pPr algn="ctr" rtl="1"/>
                      <a:r>
                        <a:rPr lang="en-US" sz="3600" dirty="0" smtClean="0"/>
                        <a:t>10x1</a:t>
                      </a:r>
                      <a:endParaRPr lang="he-IL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sz="3600" dirty="0" smtClean="0"/>
                    </a:p>
                    <a:p>
                      <a:pPr algn="ctr" rtl="1"/>
                      <a:r>
                        <a:rPr lang="en-US" sz="3600" dirty="0" smtClean="0"/>
                        <a:t>10x5</a:t>
                      </a:r>
                      <a:endParaRPr lang="he-IL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ar-SA" dirty="0" smtClean="0"/>
                    </a:p>
                    <a:p>
                      <a:pPr rtl="1"/>
                      <a:endParaRPr lang="en-US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ar-SA" dirty="0" smtClean="0"/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6588224" y="5564160"/>
            <a:ext cx="1296144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10</a:t>
            </a:r>
            <a:endParaRPr lang="he-IL" b="1" dirty="0"/>
          </a:p>
        </p:txBody>
      </p:sp>
      <p:sp>
        <p:nvSpPr>
          <p:cNvPr id="5" name="مستطيل 4"/>
          <p:cNvSpPr/>
          <p:nvPr/>
        </p:nvSpPr>
        <p:spPr>
          <a:xfrm>
            <a:off x="4000496" y="5557091"/>
            <a:ext cx="1291584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20</a:t>
            </a:r>
            <a:endParaRPr lang="he-IL" b="1" dirty="0"/>
          </a:p>
        </p:txBody>
      </p:sp>
      <p:sp>
        <p:nvSpPr>
          <p:cNvPr id="6" name="مستطيل 5"/>
          <p:cNvSpPr/>
          <p:nvPr/>
        </p:nvSpPr>
        <p:spPr>
          <a:xfrm>
            <a:off x="1142976" y="5560081"/>
            <a:ext cx="1340792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600" b="1" dirty="0" smtClean="0"/>
              <a:t>50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13454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324</Words>
  <Application>Microsoft Office PowerPoint</Application>
  <PresentationFormat>‫הצגה על המסך (4:3)</PresentationFormat>
  <Paragraphs>172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ערכת נושא Office</vt:lpstr>
      <vt:lpstr>מצגת של PowerPoint</vt:lpstr>
      <vt:lpstr>خاصية جدول 10 </vt:lpstr>
      <vt:lpstr>מצגת של PowerPoint</vt:lpstr>
      <vt:lpstr>خاصية جدول 10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Hebrew</cp:lastModifiedBy>
  <cp:revision>2</cp:revision>
  <dcterms:created xsi:type="dcterms:W3CDTF">2020-04-06T15:52:15Z</dcterms:created>
  <dcterms:modified xsi:type="dcterms:W3CDTF">2020-04-06T17:43:21Z</dcterms:modified>
</cp:coreProperties>
</file>