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9A8F0-BEF9-46C4-AD62-0AC35AAD8377}" type="datetimeFigureOut">
              <a:rPr lang="he-IL" smtClean="0"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31640" y="1521656"/>
            <a:ext cx="2484276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smtClean="0"/>
              <a:t>قانونية جدول 3   </a:t>
            </a:r>
          </a:p>
          <a:p>
            <a:endParaRPr lang="ar-SA" sz="2400" dirty="0"/>
          </a:p>
          <a:p>
            <a:r>
              <a:rPr lang="ar-SA" sz="2400" dirty="0" smtClean="0"/>
              <a:t>عند الضرب في الرقم </a:t>
            </a:r>
            <a:r>
              <a:rPr lang="ar-SA" sz="2400" b="1" dirty="0" smtClean="0"/>
              <a:t>3</a:t>
            </a:r>
            <a:r>
              <a:rPr lang="ar-SA" sz="2400" dirty="0" smtClean="0"/>
              <a:t> نقوم بتكرار العدد </a:t>
            </a:r>
            <a:r>
              <a:rPr lang="ar-SA" sz="2400" b="1" dirty="0" smtClean="0"/>
              <a:t>3</a:t>
            </a:r>
            <a:r>
              <a:rPr lang="ar-SA" sz="2400" dirty="0" smtClean="0"/>
              <a:t> مرات أي مضاعفته </a:t>
            </a:r>
            <a:r>
              <a:rPr lang="ar-SA" sz="2400" b="1" dirty="0" smtClean="0"/>
              <a:t>3</a:t>
            </a:r>
            <a:r>
              <a:rPr lang="ar-SA" sz="2400" dirty="0" smtClean="0"/>
              <a:t> مرات فمثلا </a:t>
            </a:r>
          </a:p>
          <a:p>
            <a:r>
              <a:rPr lang="ar-SA" sz="2400" dirty="0" smtClean="0"/>
              <a:t>التمرين : </a:t>
            </a:r>
            <a:r>
              <a:rPr lang="en-US" sz="2800" b="1" dirty="0" smtClean="0"/>
              <a:t>3x2</a:t>
            </a:r>
            <a:r>
              <a:rPr lang="en-US" sz="2400" dirty="0" smtClean="0"/>
              <a:t>  </a:t>
            </a:r>
            <a:r>
              <a:rPr lang="ar-SA" sz="2400" dirty="0" smtClean="0"/>
              <a:t> نكرر الرقم </a:t>
            </a:r>
            <a:r>
              <a:rPr lang="ar-SA" sz="2800" b="1" dirty="0" smtClean="0"/>
              <a:t>2</a:t>
            </a:r>
            <a:r>
              <a:rPr lang="ar-SA" sz="2400" dirty="0" smtClean="0"/>
              <a:t>  -    </a:t>
            </a:r>
            <a:r>
              <a:rPr lang="ar-SA" sz="2800" b="1" dirty="0" smtClean="0"/>
              <a:t>3</a:t>
            </a:r>
            <a:r>
              <a:rPr lang="ar-SA" sz="2400" dirty="0" smtClean="0"/>
              <a:t> مرات  او قد نكرر رقم </a:t>
            </a:r>
            <a:r>
              <a:rPr lang="ar-SA" sz="2800" b="1" dirty="0" smtClean="0"/>
              <a:t>3</a:t>
            </a:r>
            <a:r>
              <a:rPr lang="ar-SA" sz="2400" dirty="0" smtClean="0"/>
              <a:t> مرتان وبهذا نعتمد على قانون التبادل  </a:t>
            </a:r>
            <a:endParaRPr lang="ar-SA" sz="2400" dirty="0"/>
          </a:p>
        </p:txBody>
      </p:sp>
      <p:sp>
        <p:nvSpPr>
          <p:cNvPr id="6" name="אליפסה 5"/>
          <p:cNvSpPr/>
          <p:nvPr/>
        </p:nvSpPr>
        <p:spPr>
          <a:xfrm>
            <a:off x="395536" y="160152"/>
            <a:ext cx="4176464" cy="6552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1241630" y="1399839"/>
            <a:ext cx="2682298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smtClean="0"/>
              <a:t>قانونية جدول 10   </a:t>
            </a:r>
          </a:p>
          <a:p>
            <a:endParaRPr lang="ar-SA" sz="2400" dirty="0"/>
          </a:p>
          <a:p>
            <a:r>
              <a:rPr lang="ar-SA" sz="2400" dirty="0" smtClean="0"/>
              <a:t>عند الضرب في الرقم </a:t>
            </a:r>
            <a:r>
              <a:rPr lang="ar-SA" sz="2400" b="1" dirty="0" smtClean="0"/>
              <a:t>10</a:t>
            </a:r>
            <a:r>
              <a:rPr lang="ar-SA" sz="2400" dirty="0" smtClean="0"/>
              <a:t> نقوم بتكرار العدد10مرات أي مضاعفته </a:t>
            </a:r>
            <a:r>
              <a:rPr lang="ar-SA" sz="2400" b="1" dirty="0" smtClean="0"/>
              <a:t>10</a:t>
            </a:r>
            <a:r>
              <a:rPr lang="ar-SA" sz="2400" dirty="0" smtClean="0"/>
              <a:t> مرات فمثلا </a:t>
            </a:r>
          </a:p>
          <a:p>
            <a:r>
              <a:rPr lang="ar-SA" sz="2400" dirty="0" smtClean="0"/>
              <a:t>التمرين : </a:t>
            </a:r>
            <a:r>
              <a:rPr lang="en-US" sz="2800" b="1" dirty="0" smtClean="0"/>
              <a:t>10x2</a:t>
            </a:r>
            <a:r>
              <a:rPr lang="en-US" sz="2400" dirty="0" smtClean="0"/>
              <a:t>  </a:t>
            </a:r>
            <a:r>
              <a:rPr lang="ar-SA" sz="2400" dirty="0" smtClean="0"/>
              <a:t> نكرر الرقم </a:t>
            </a:r>
            <a:r>
              <a:rPr lang="ar-SA" sz="2800" b="1" dirty="0" smtClean="0"/>
              <a:t>2</a:t>
            </a:r>
            <a:r>
              <a:rPr lang="ar-SA" sz="2400" dirty="0" smtClean="0"/>
              <a:t>  -    </a:t>
            </a:r>
            <a:r>
              <a:rPr lang="ar-SA" sz="2800" b="1" dirty="0" smtClean="0"/>
              <a:t>10</a:t>
            </a:r>
            <a:r>
              <a:rPr lang="ar-SA" sz="2400" dirty="0" smtClean="0"/>
              <a:t> مرات  او قد نكرر رقم </a:t>
            </a:r>
            <a:r>
              <a:rPr lang="ar-SA" sz="2800" b="1" dirty="0" smtClean="0"/>
              <a:t>10</a:t>
            </a:r>
            <a:r>
              <a:rPr lang="ar-SA" sz="2400" dirty="0" smtClean="0"/>
              <a:t> مرتان وبهذا نعتمد على قانون التبادل  </a:t>
            </a:r>
            <a:endParaRPr lang="ar-SA" sz="2400" dirty="0"/>
          </a:p>
        </p:txBody>
      </p:sp>
      <p:sp>
        <p:nvSpPr>
          <p:cNvPr id="7170" name="AutoShape 2" descr="جدول ضرب 10 | الرياضيات اوراق عمل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172" name="AutoShape 4" descr="جدول ضرب 10 | الرياضيات اوراق عمل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7176" name="Picture 8" descr="لبيب و لبيبة: بطاقات جدول الضرب من 1 إلى 10 لحيوانات المزرعة و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571480"/>
            <a:ext cx="4159091" cy="55435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8523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2800" dirty="0" smtClean="0"/>
              <a:t>خاصية جدول 10 </a:t>
            </a:r>
            <a:endParaRPr lang="he-IL" sz="2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جد حاصل الضرب للتمارين التالية حسب قانونية جدول 10: </a:t>
            </a:r>
          </a:p>
          <a:p>
            <a:pPr marL="0" indent="0" algn="l">
              <a:buNone/>
            </a:pPr>
            <a:r>
              <a:rPr lang="ar-SA" sz="1800" b="1" dirty="0" smtClean="0"/>
              <a:t>           </a:t>
            </a:r>
            <a:r>
              <a:rPr lang="en-US" sz="1800" b="1" dirty="0" smtClean="0"/>
              <a:t>4x--- = 40</a:t>
            </a:r>
          </a:p>
          <a:p>
            <a:pPr marL="0" indent="0" algn="l">
              <a:buNone/>
            </a:pPr>
            <a:r>
              <a:rPr lang="ar-SA" sz="1800" b="1" dirty="0" smtClean="0"/>
              <a:t>    </a:t>
            </a: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----x10 = 90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----x--- = 50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---x10 =10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10x--- = 90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----x---- = 60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0x--- = 0</a:t>
            </a:r>
          </a:p>
        </p:txBody>
      </p:sp>
      <p:sp>
        <p:nvSpPr>
          <p:cNvPr id="4" name="מלבן 3"/>
          <p:cNvSpPr/>
          <p:nvPr/>
        </p:nvSpPr>
        <p:spPr>
          <a:xfrm>
            <a:off x="3344183" y="2636912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b="1" dirty="0"/>
              <a:t> </a:t>
            </a:r>
            <a:r>
              <a:rPr lang="en-US" b="1" dirty="0" smtClean="0"/>
              <a:t>--- x ---= 20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---x---- = 30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----x---- </a:t>
            </a:r>
            <a:r>
              <a:rPr lang="en-US" b="1" dirty="0"/>
              <a:t>= </a:t>
            </a:r>
            <a:r>
              <a:rPr lang="en-US" b="1" dirty="0" smtClean="0"/>
              <a:t>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10x--- </a:t>
            </a:r>
            <a:r>
              <a:rPr lang="en-US" b="1" dirty="0"/>
              <a:t>= </a:t>
            </a:r>
            <a:r>
              <a:rPr lang="en-US" b="1" dirty="0" smtClean="0"/>
              <a:t>30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6x --- </a:t>
            </a:r>
            <a:r>
              <a:rPr lang="en-US" b="1" dirty="0"/>
              <a:t>= 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7x---= </a:t>
            </a:r>
            <a:r>
              <a:rPr lang="en-US" b="1" dirty="0"/>
              <a:t>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8x---- </a:t>
            </a:r>
            <a:r>
              <a:rPr lang="en-US" b="1" dirty="0"/>
              <a:t>= </a:t>
            </a:r>
            <a:r>
              <a:rPr lang="en-US" b="1" dirty="0" smtClean="0"/>
              <a:t>80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6516216" y="908720"/>
            <a:ext cx="1944216" cy="51125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0</a:t>
            </a:r>
            <a:endParaRPr lang="ar-SA" sz="2800" dirty="0"/>
          </a:p>
          <a:p>
            <a:pPr algn="ctr"/>
            <a:r>
              <a:rPr lang="ar-SA" sz="2800" dirty="0" smtClean="0"/>
              <a:t>-------</a:t>
            </a:r>
            <a:endParaRPr lang="ar-SA" sz="2800" dirty="0"/>
          </a:p>
          <a:p>
            <a:pPr algn="ctr"/>
            <a:r>
              <a:rPr lang="ar-SA" sz="2800" dirty="0" smtClean="0"/>
              <a:t>--------</a:t>
            </a:r>
          </a:p>
          <a:p>
            <a:pPr algn="ctr"/>
            <a:r>
              <a:rPr lang="ar-SA" sz="2800" dirty="0" smtClean="0"/>
              <a:t>30</a:t>
            </a:r>
            <a:endParaRPr lang="ar-SA" sz="2800" dirty="0"/>
          </a:p>
          <a:p>
            <a:pPr algn="ctr"/>
            <a:r>
              <a:rPr lang="ar-SA" sz="2800" dirty="0" smtClean="0"/>
              <a:t>--------</a:t>
            </a:r>
          </a:p>
          <a:p>
            <a:pPr algn="ctr"/>
            <a:r>
              <a:rPr lang="ar-SA" sz="2800" dirty="0"/>
              <a:t>5</a:t>
            </a:r>
            <a:r>
              <a:rPr lang="ar-SA" sz="2800" dirty="0" smtClean="0"/>
              <a:t>0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80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100 </a:t>
            </a:r>
            <a:endParaRPr lang="ar-S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588224" y="370123"/>
            <a:ext cx="18722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مضاعفات جدول 10</a:t>
            </a:r>
            <a:endParaRPr lang="he-IL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445314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6703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جد حاصل الضرب  والعامل المجهول </a:t>
            </a:r>
            <a:r>
              <a:rPr lang="ar-SA" dirty="0" err="1" smtClean="0"/>
              <a:t>باكمال</a:t>
            </a:r>
            <a:r>
              <a:rPr lang="ar-SA" dirty="0" smtClean="0"/>
              <a:t> الجدول التالي : </a:t>
            </a:r>
          </a:p>
          <a:p>
            <a:pPr marL="0" indent="0">
              <a:buNone/>
            </a:pPr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992124"/>
              </p:ext>
            </p:extLst>
          </p:nvPr>
        </p:nvGraphicFramePr>
        <p:xfrm>
          <a:off x="395536" y="1124744"/>
          <a:ext cx="4176464" cy="2331247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8262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4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5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5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5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73697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8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5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</a:t>
                      </a:r>
                      <a:r>
                        <a:rPr lang="en-US" sz="2400" b="1" dirty="0" smtClean="0"/>
                        <a:t>---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2527">
                <a:tc>
                  <a:txBody>
                    <a:bodyPr/>
                    <a:lstStyle/>
                    <a:p>
                      <a:pPr rtl="1"/>
                      <a:r>
                        <a:rPr lang="ar-SA" sz="2800" dirty="0" smtClean="0"/>
                        <a:t>40</a:t>
                      </a:r>
                      <a:endParaRPr lang="he-IL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-------</a:t>
                      </a:r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------</a:t>
                      </a:r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baseline="0" dirty="0" smtClean="0"/>
                        <a:t>90</a:t>
                      </a:r>
                      <a:endParaRPr lang="en-US" sz="32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b="1" dirty="0" smtClean="0"/>
                    </a:p>
                    <a:p>
                      <a:pPr rtl="1"/>
                      <a:r>
                        <a:rPr lang="ar-SA" b="1" dirty="0" smtClean="0"/>
                        <a:t>--------</a:t>
                      </a:r>
                      <a:endParaRPr lang="en-US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974646"/>
              </p:ext>
            </p:extLst>
          </p:nvPr>
        </p:nvGraphicFramePr>
        <p:xfrm>
          <a:off x="251520" y="3789040"/>
          <a:ext cx="3870430" cy="2063895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4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4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4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---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2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5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2800" b="1" dirty="0" smtClean="0"/>
                        <a:t>10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3200" b="1" baseline="0" dirty="0" smtClean="0"/>
                        <a:t>10</a:t>
                      </a:r>
                      <a:endParaRPr lang="en-US" sz="40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571177"/>
              </p:ext>
            </p:extLst>
          </p:nvPr>
        </p:nvGraphicFramePr>
        <p:xfrm>
          <a:off x="4932040" y="1052736"/>
          <a:ext cx="3870430" cy="2063895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4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4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4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8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9</a:t>
                      </a:r>
                      <a:r>
                        <a:rPr lang="ar-SA" sz="2400" b="1" dirty="0" smtClean="0"/>
                        <a:t>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6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5175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70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80</a:t>
                      </a:r>
                      <a:endParaRPr lang="ar-SA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000" b="1" dirty="0" smtClean="0"/>
                        <a:t>10</a:t>
                      </a:r>
                      <a:endParaRPr lang="en-US" sz="48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621558"/>
              </p:ext>
            </p:extLst>
          </p:nvPr>
        </p:nvGraphicFramePr>
        <p:xfrm>
          <a:off x="4932040" y="3717032"/>
          <a:ext cx="3870430" cy="216024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4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4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4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---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4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0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152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2800" b="1" dirty="0" smtClean="0"/>
                        <a:t>60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3200" b="1" baseline="0" dirty="0" smtClean="0"/>
                        <a:t>10</a:t>
                      </a:r>
                      <a:endParaRPr lang="en-US" sz="40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16416" y="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369332"/>
            <a:ext cx="3600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857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1800" dirty="0" smtClean="0"/>
              <a:t>خاصية جدول 10</a:t>
            </a:r>
            <a:endParaRPr lang="he-IL" sz="1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2237" y="1554066"/>
            <a:ext cx="3970784" cy="2620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جد حاصل الضرب للتمارين التالية حسب قانونية جدول 6: </a:t>
            </a:r>
          </a:p>
          <a:p>
            <a:pPr marL="0" indent="0" algn="l">
              <a:buNone/>
            </a:pPr>
            <a:endParaRPr lang="ar-SA" sz="1800" b="1" dirty="0" smtClean="0"/>
          </a:p>
          <a:p>
            <a:pPr marL="0" indent="0" algn="l">
              <a:buNone/>
            </a:pPr>
            <a:r>
              <a:rPr lang="ar-SA" sz="1800" b="1" dirty="0" smtClean="0"/>
              <a:t> </a:t>
            </a:r>
            <a:r>
              <a:rPr lang="en-US" sz="2000" b="1" dirty="0" smtClean="0"/>
              <a:t>10x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17" name="מחבר חץ ישר 16"/>
          <p:cNvCxnSpPr/>
          <p:nvPr/>
        </p:nvCxnSpPr>
        <p:spPr>
          <a:xfrm flipV="1">
            <a:off x="899592" y="245689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08012" y="2286533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---- 1      </a:t>
            </a:r>
            <a:endParaRPr lang="he-IL" dirty="0"/>
          </a:p>
        </p:txBody>
      </p:sp>
      <p:cxnSp>
        <p:nvCxnSpPr>
          <p:cNvPr id="21" name="מחבר חץ ישר 20"/>
          <p:cNvCxnSpPr/>
          <p:nvPr/>
        </p:nvCxnSpPr>
        <p:spPr>
          <a:xfrm>
            <a:off x="928689" y="2804076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577896" y="2740278"/>
            <a:ext cx="97787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50= ---      </a:t>
            </a:r>
            <a:endParaRPr lang="he-IL" dirty="0"/>
          </a:p>
        </p:txBody>
      </p:sp>
      <p:cxnSp>
        <p:nvCxnSpPr>
          <p:cNvPr id="25" name="מחבר חץ ישר 24"/>
          <p:cNvCxnSpPr/>
          <p:nvPr/>
        </p:nvCxnSpPr>
        <p:spPr>
          <a:xfrm>
            <a:off x="918821" y="2945174"/>
            <a:ext cx="484827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08012" y="326201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---- 7      </a:t>
            </a:r>
            <a:endParaRPr lang="he-IL" dirty="0"/>
          </a:p>
        </p:txBody>
      </p:sp>
      <p:sp>
        <p:nvSpPr>
          <p:cNvPr id="28" name="عنصر نائب للمحتوى 2"/>
          <p:cNvSpPr txBox="1">
            <a:spLocks/>
          </p:cNvSpPr>
          <p:nvPr/>
        </p:nvSpPr>
        <p:spPr>
          <a:xfrm>
            <a:off x="352237" y="3932939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Font typeface="Arial" panose="020B0604020202020204" pitchFamily="34" charset="0"/>
              <a:buNone/>
            </a:pPr>
            <a:endParaRPr lang="ar-SA" sz="18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ar-SA" sz="1800" b="1" dirty="0" smtClean="0"/>
              <a:t> </a:t>
            </a:r>
            <a:r>
              <a:rPr lang="en-US" sz="2000" b="1" dirty="0" smtClean="0"/>
              <a:t>10x</a:t>
            </a:r>
            <a:endParaRPr lang="en-US" sz="1800" b="1" dirty="0" smtClean="0"/>
          </a:p>
        </p:txBody>
      </p:sp>
      <p:cxnSp>
        <p:nvCxnSpPr>
          <p:cNvPr id="29" name="מחבר חץ ישר 28"/>
          <p:cNvCxnSpPr/>
          <p:nvPr/>
        </p:nvCxnSpPr>
        <p:spPr>
          <a:xfrm flipV="1">
            <a:off x="890336" y="4310094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9"/>
          <p:cNvCxnSpPr/>
          <p:nvPr/>
        </p:nvCxnSpPr>
        <p:spPr>
          <a:xfrm>
            <a:off x="882743" y="4725144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חץ ישר 30"/>
          <p:cNvCxnSpPr/>
          <p:nvPr/>
        </p:nvCxnSpPr>
        <p:spPr>
          <a:xfrm>
            <a:off x="882743" y="4869034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477466" y="4036422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---- 4      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1566635" y="4661346"/>
            <a:ext cx="98913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40= ----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1394392" y="5134971"/>
            <a:ext cx="8428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---- 10     </a:t>
            </a:r>
            <a:endParaRPr lang="he-IL" dirty="0"/>
          </a:p>
        </p:txBody>
      </p:sp>
      <p:sp>
        <p:nvSpPr>
          <p:cNvPr id="35" name="عنصر نائب للمحتوى 2"/>
          <p:cNvSpPr txBox="1">
            <a:spLocks/>
          </p:cNvSpPr>
          <p:nvPr/>
        </p:nvSpPr>
        <p:spPr>
          <a:xfrm>
            <a:off x="4788024" y="1600200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US" sz="2000" b="1" dirty="0" smtClean="0"/>
              <a:t>10x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36" name="מחבר חץ ישר 35"/>
          <p:cNvCxnSpPr/>
          <p:nvPr/>
        </p:nvCxnSpPr>
        <p:spPr>
          <a:xfrm flipV="1">
            <a:off x="5220072" y="264494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מחבר חץ ישר 36"/>
          <p:cNvCxnSpPr/>
          <p:nvPr/>
        </p:nvCxnSpPr>
        <p:spPr>
          <a:xfrm>
            <a:off x="5222142" y="2988742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חץ ישר 37"/>
          <p:cNvCxnSpPr/>
          <p:nvPr/>
        </p:nvCxnSpPr>
        <p:spPr>
          <a:xfrm>
            <a:off x="5269117" y="3049176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824430" y="2401624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---- 2      </a:t>
            </a:r>
            <a:endParaRPr lang="he-IL" dirty="0"/>
          </a:p>
        </p:txBody>
      </p:sp>
      <p:sp>
        <p:nvSpPr>
          <p:cNvPr id="41" name="TextBox 40"/>
          <p:cNvSpPr txBox="1"/>
          <p:nvPr/>
        </p:nvSpPr>
        <p:spPr>
          <a:xfrm>
            <a:off x="5857047" y="3446676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---- 9      </a:t>
            </a:r>
            <a:endParaRPr lang="he-IL" dirty="0"/>
          </a:p>
        </p:txBody>
      </p:sp>
      <p:sp>
        <p:nvSpPr>
          <p:cNvPr id="42" name="TextBox 41"/>
          <p:cNvSpPr txBox="1"/>
          <p:nvPr/>
        </p:nvSpPr>
        <p:spPr>
          <a:xfrm>
            <a:off x="5978726" y="2992080"/>
            <a:ext cx="11135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24  = ---      </a:t>
            </a:r>
            <a:endParaRPr lang="he-IL" dirty="0"/>
          </a:p>
        </p:txBody>
      </p:sp>
      <p:sp>
        <p:nvSpPr>
          <p:cNvPr id="43" name="عنصر نائب للمحتوى 2"/>
          <p:cNvSpPr txBox="1">
            <a:spLocks/>
          </p:cNvSpPr>
          <p:nvPr/>
        </p:nvSpPr>
        <p:spPr>
          <a:xfrm>
            <a:off x="4373201" y="4009193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44" name="מחבר חץ ישר 43"/>
          <p:cNvCxnSpPr/>
          <p:nvPr/>
        </p:nvCxnSpPr>
        <p:spPr>
          <a:xfrm flipV="1">
            <a:off x="4765061" y="5117369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מחבר חץ ישר 44"/>
          <p:cNvCxnSpPr/>
          <p:nvPr/>
        </p:nvCxnSpPr>
        <p:spPr>
          <a:xfrm>
            <a:off x="4779819" y="5443869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מחבר חץ ישר 45"/>
          <p:cNvCxnSpPr/>
          <p:nvPr/>
        </p:nvCxnSpPr>
        <p:spPr>
          <a:xfrm>
            <a:off x="4758794" y="5504303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419491" y="4932703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</a:t>
            </a:r>
            <a:r>
              <a:rPr lang="ar-SA" dirty="0"/>
              <a:t>8</a:t>
            </a:r>
            <a:r>
              <a:rPr lang="ar-SA" dirty="0" smtClean="0"/>
              <a:t>      </a:t>
            </a:r>
            <a:endParaRPr lang="he-IL" dirty="0"/>
          </a:p>
        </p:txBody>
      </p:sp>
      <p:sp>
        <p:nvSpPr>
          <p:cNvPr id="48" name="TextBox 47"/>
          <p:cNvSpPr txBox="1"/>
          <p:nvPr/>
        </p:nvSpPr>
        <p:spPr>
          <a:xfrm>
            <a:off x="5540323" y="543169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---- 3      </a:t>
            </a:r>
            <a:endParaRPr lang="he-IL" dirty="0"/>
          </a:p>
        </p:txBody>
      </p:sp>
      <p:sp>
        <p:nvSpPr>
          <p:cNvPr id="49" name="TextBox 48"/>
          <p:cNvSpPr txBox="1"/>
          <p:nvPr/>
        </p:nvSpPr>
        <p:spPr>
          <a:xfrm>
            <a:off x="5336337" y="5954906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---- 0      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260648"/>
            <a:ext cx="32645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995937" y="5256630"/>
            <a:ext cx="6550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/>
              <a:t>10x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249688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279</Words>
  <Application>Microsoft Office PowerPoint</Application>
  <PresentationFormat>‫הצגה על המסך (4:3)</PresentationFormat>
  <Paragraphs>141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ערכת נושא Office</vt:lpstr>
      <vt:lpstr>מצגת של PowerPoint‏</vt:lpstr>
      <vt:lpstr>خاصية جدول 10 </vt:lpstr>
      <vt:lpstr>מצגת של PowerPoint‏</vt:lpstr>
      <vt:lpstr>خاصية جدول 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User</cp:lastModifiedBy>
  <cp:revision>3</cp:revision>
  <dcterms:created xsi:type="dcterms:W3CDTF">2020-04-06T15:52:15Z</dcterms:created>
  <dcterms:modified xsi:type="dcterms:W3CDTF">2020-04-07T07:12:11Z</dcterms:modified>
</cp:coreProperties>
</file>