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9A8F0-BEF9-46C4-AD62-0AC35AAD8377}" type="datetimeFigureOut">
              <a:rPr lang="he-IL" smtClean="0"/>
              <a:t>י"ג/ניסן/תש"פ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0170A-264E-45EC-96F0-C69037C99B5E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1521656"/>
            <a:ext cx="2484276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3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3</a:t>
            </a:r>
            <a:r>
              <a:rPr lang="ar-SA" sz="2400" dirty="0" smtClean="0"/>
              <a:t> نقوم بتكرار العدد </a:t>
            </a:r>
            <a:r>
              <a:rPr lang="ar-SA" sz="2400" b="1" dirty="0" smtClean="0"/>
              <a:t>3</a:t>
            </a:r>
            <a:r>
              <a:rPr lang="ar-SA" sz="2400" dirty="0" smtClean="0"/>
              <a:t> مرات أي مضاعفته </a:t>
            </a:r>
            <a:r>
              <a:rPr lang="ar-SA" sz="2400" b="1" dirty="0" smtClean="0"/>
              <a:t>3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3x2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3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3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sp>
        <p:nvSpPr>
          <p:cNvPr id="6" name="אליפסה 5"/>
          <p:cNvSpPr/>
          <p:nvPr/>
        </p:nvSpPr>
        <p:spPr>
          <a:xfrm>
            <a:off x="395536" y="16015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241630" y="1399839"/>
            <a:ext cx="2682298" cy="44627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u="sng" dirty="0" smtClean="0"/>
              <a:t>قانونية جدول 10   </a:t>
            </a:r>
          </a:p>
          <a:p>
            <a:endParaRPr lang="ar-SA" sz="2400" dirty="0"/>
          </a:p>
          <a:p>
            <a:r>
              <a:rPr lang="ar-SA" sz="2400" dirty="0" smtClean="0"/>
              <a:t>عند الضرب في الرقم </a:t>
            </a:r>
            <a:r>
              <a:rPr lang="ar-SA" sz="2400" b="1" dirty="0" smtClean="0"/>
              <a:t>10</a:t>
            </a:r>
            <a:r>
              <a:rPr lang="ar-SA" sz="2400" dirty="0" smtClean="0"/>
              <a:t> نقوم بتكرار العدد10مرات أي مضاعفته </a:t>
            </a:r>
            <a:r>
              <a:rPr lang="ar-SA" sz="2400" b="1" dirty="0" smtClean="0"/>
              <a:t>10</a:t>
            </a:r>
            <a:r>
              <a:rPr lang="ar-SA" sz="2400" dirty="0" smtClean="0"/>
              <a:t> مرات فمثلا </a:t>
            </a:r>
          </a:p>
          <a:p>
            <a:r>
              <a:rPr lang="ar-SA" sz="2400" dirty="0" smtClean="0"/>
              <a:t>التمرين : </a:t>
            </a:r>
            <a:r>
              <a:rPr lang="en-US" sz="2800" b="1" dirty="0" smtClean="0"/>
              <a:t>10x2</a:t>
            </a:r>
            <a:r>
              <a:rPr lang="en-US" sz="2400" dirty="0" smtClean="0"/>
              <a:t>  </a:t>
            </a:r>
            <a:r>
              <a:rPr lang="ar-SA" sz="2400" dirty="0" smtClean="0"/>
              <a:t> نكرر الرقم </a:t>
            </a:r>
            <a:r>
              <a:rPr lang="ar-SA" sz="2800" b="1" dirty="0" smtClean="0"/>
              <a:t>2</a:t>
            </a:r>
            <a:r>
              <a:rPr lang="ar-SA" sz="2400" dirty="0" smtClean="0"/>
              <a:t>  -    </a:t>
            </a:r>
            <a:r>
              <a:rPr lang="ar-SA" sz="2800" b="1" dirty="0" smtClean="0"/>
              <a:t>10</a:t>
            </a:r>
            <a:r>
              <a:rPr lang="ar-SA" sz="2400" dirty="0" smtClean="0"/>
              <a:t> مرات  او قد نكرر رقم </a:t>
            </a:r>
            <a:r>
              <a:rPr lang="ar-SA" sz="2800" b="1" dirty="0" smtClean="0"/>
              <a:t>10</a:t>
            </a:r>
            <a:r>
              <a:rPr lang="ar-SA" sz="2400" dirty="0" smtClean="0"/>
              <a:t> مرتان وبهذا نعتمد على قانون التبادل  </a:t>
            </a:r>
            <a:endParaRPr lang="ar-SA" sz="2400" dirty="0"/>
          </a:p>
        </p:txBody>
      </p:sp>
      <p:sp>
        <p:nvSpPr>
          <p:cNvPr id="7170" name="AutoShape 2" descr="جدول ضرب 10 | الرياضيات اوراق عم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7172" name="AutoShape 4" descr="جدول ضرب 10 | الرياضيات اوراق عمل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7176" name="Picture 8" descr="لبيب و لبيبة: بطاقات جدول الضرب من 1 إلى 10 لحيوانات المزرعة و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571480"/>
            <a:ext cx="4159091" cy="5543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2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خاصية جدول 10 </a:t>
            </a:r>
            <a:endParaRPr lang="he-IL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4330824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10: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4x--- = 40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----x10 = 90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----x--- = 50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---x10 =10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10x--- = 90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----x---- = 60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0x--- = 0</a:t>
            </a:r>
          </a:p>
        </p:txBody>
      </p:sp>
      <p:sp>
        <p:nvSpPr>
          <p:cNvPr id="4" name="מלבן 3"/>
          <p:cNvSpPr/>
          <p:nvPr/>
        </p:nvSpPr>
        <p:spPr>
          <a:xfrm>
            <a:off x="3344183" y="2636912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--- x ---= 20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---x---- = 30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----x---- </a:t>
            </a:r>
            <a:r>
              <a:rPr lang="en-US" b="1" dirty="0"/>
              <a:t>= </a:t>
            </a:r>
            <a:r>
              <a:rPr lang="en-US" b="1" dirty="0" smtClean="0"/>
              <a:t>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10x--- </a:t>
            </a:r>
            <a:r>
              <a:rPr lang="en-US" b="1" dirty="0"/>
              <a:t>= </a:t>
            </a:r>
            <a:r>
              <a:rPr lang="en-US" b="1" dirty="0" smtClean="0"/>
              <a:t>30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6x --- </a:t>
            </a:r>
            <a:r>
              <a:rPr lang="en-US" b="1" dirty="0"/>
              <a:t>= 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7x---= </a:t>
            </a:r>
            <a:r>
              <a:rPr lang="en-US" b="1" dirty="0"/>
              <a:t>-----</a:t>
            </a:r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8x---- </a:t>
            </a:r>
            <a:r>
              <a:rPr lang="en-US" b="1" dirty="0"/>
              <a:t>= </a:t>
            </a:r>
            <a:r>
              <a:rPr lang="en-US" b="1" dirty="0" smtClean="0"/>
              <a:t>80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516216" y="908720"/>
            <a:ext cx="1944216" cy="51125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0</a:t>
            </a:r>
            <a:endParaRPr lang="ar-SA" sz="2800" dirty="0"/>
          </a:p>
          <a:p>
            <a:pPr algn="ctr"/>
            <a:r>
              <a:rPr lang="ar-SA" sz="2800" dirty="0" smtClean="0"/>
              <a:t>-------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 smtClean="0"/>
              <a:t>30</a:t>
            </a:r>
            <a:endParaRPr lang="ar-SA" sz="2800" dirty="0"/>
          </a:p>
          <a:p>
            <a:pPr algn="ctr"/>
            <a:r>
              <a:rPr lang="ar-SA" sz="2800" dirty="0" smtClean="0"/>
              <a:t>--------</a:t>
            </a:r>
          </a:p>
          <a:p>
            <a:pPr algn="ctr"/>
            <a:r>
              <a:rPr lang="ar-SA" sz="2800" dirty="0"/>
              <a:t>5</a:t>
            </a:r>
            <a:r>
              <a:rPr lang="ar-SA" sz="2800" dirty="0" smtClean="0"/>
              <a:t>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80</a:t>
            </a:r>
          </a:p>
          <a:p>
            <a:pPr algn="ctr"/>
            <a:r>
              <a:rPr lang="ar-SA" sz="2800" dirty="0" smtClean="0"/>
              <a:t>-------</a:t>
            </a:r>
          </a:p>
          <a:p>
            <a:pPr algn="ctr"/>
            <a:r>
              <a:rPr lang="ar-SA" sz="2800" dirty="0" smtClean="0"/>
              <a:t>100 </a:t>
            </a:r>
            <a:endParaRPr lang="ar-SA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88224" y="370123"/>
            <a:ext cx="18722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مضاعفات جدول 10</a:t>
            </a:r>
            <a:endParaRPr lang="he-IL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4531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6703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جد حاصل الضرب  والعامل المجهول </a:t>
            </a:r>
            <a:r>
              <a:rPr lang="ar-SA" dirty="0" err="1" smtClean="0"/>
              <a:t>باكمال</a:t>
            </a:r>
            <a:r>
              <a:rPr lang="ar-SA" dirty="0" smtClean="0"/>
              <a:t> الجدول التالي : </a:t>
            </a:r>
          </a:p>
          <a:p>
            <a:pPr marL="0" indent="0">
              <a:buNone/>
            </a:pPr>
            <a:endParaRPr lang="he-IL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992124"/>
              </p:ext>
            </p:extLst>
          </p:nvPr>
        </p:nvGraphicFramePr>
        <p:xfrm>
          <a:off x="395536" y="1124744"/>
          <a:ext cx="4176464" cy="2331247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82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4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3697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5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 </a:t>
                      </a:r>
                      <a:r>
                        <a:rPr lang="en-US" sz="2400" b="1" dirty="0" smtClean="0"/>
                        <a:t>---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527">
                <a:tc>
                  <a:txBody>
                    <a:bodyPr/>
                    <a:lstStyle/>
                    <a:p>
                      <a:pPr rtl="1"/>
                      <a:r>
                        <a:rPr lang="ar-SA" sz="2800" dirty="0" smtClean="0"/>
                        <a:t>40</a:t>
                      </a:r>
                      <a:endParaRPr lang="he-IL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-------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------</a:t>
                      </a:r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b="1" baseline="0" dirty="0" smtClean="0"/>
                        <a:t>90</a:t>
                      </a:r>
                      <a:endParaRPr lang="en-US" sz="32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b="1" dirty="0" smtClean="0"/>
                    </a:p>
                    <a:p>
                      <a:pPr rtl="1"/>
                      <a:r>
                        <a:rPr lang="ar-SA" b="1" dirty="0" smtClean="0"/>
                        <a:t>--------</a:t>
                      </a:r>
                      <a:endParaRPr lang="en-US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974646"/>
              </p:ext>
            </p:extLst>
          </p:nvPr>
        </p:nvGraphicFramePr>
        <p:xfrm>
          <a:off x="251520" y="3789040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2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5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17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2800" b="1" dirty="0" smtClean="0"/>
                        <a:t>10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10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71177"/>
              </p:ext>
            </p:extLst>
          </p:nvPr>
        </p:nvGraphicFramePr>
        <p:xfrm>
          <a:off x="4932040" y="1052736"/>
          <a:ext cx="3870430" cy="2063895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----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8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9</a:t>
                      </a:r>
                      <a:r>
                        <a:rPr lang="ar-SA" sz="2400" b="1" dirty="0" smtClean="0"/>
                        <a:t>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6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175"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70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800" b="1" dirty="0" smtClean="0"/>
                        <a:t>80</a:t>
                      </a:r>
                      <a:endParaRPr lang="ar-SA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000" b="1" dirty="0" smtClean="0"/>
                        <a:t>10</a:t>
                      </a:r>
                      <a:endParaRPr lang="en-US" sz="48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621558"/>
              </p:ext>
            </p:extLst>
          </p:nvPr>
        </p:nvGraphicFramePr>
        <p:xfrm>
          <a:off x="4932040" y="3717032"/>
          <a:ext cx="3870430" cy="2160240"/>
        </p:xfrm>
        <a:graphic>
          <a:graphicData uri="http://schemas.openxmlformats.org/drawingml/2006/table">
            <a:tbl>
              <a:tblPr rtl="1" firstRow="1" bandRow="1">
                <a:tableStyleId>{616DA210-FB5B-4158-B5E0-FEB733F419BA}</a:tableStyleId>
              </a:tblPr>
              <a:tblGrid>
                <a:gridCol w="76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2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6619"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---</a:t>
                      </a:r>
                      <a:r>
                        <a:rPr lang="ar-SA" sz="2400" b="1" baseline="0" dirty="0" smtClean="0"/>
                        <a:t> </a:t>
                      </a:r>
                      <a:endParaRPr lang="ar-SA" sz="2400" b="1" dirty="0" smtClean="0"/>
                    </a:p>
                    <a:p>
                      <a:pPr rtl="1"/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baseline="0" dirty="0" smtClean="0"/>
                        <a:t>   </a:t>
                      </a:r>
                      <a:r>
                        <a:rPr lang="en-US" sz="2400" b="1" baseline="0" dirty="0" smtClean="0"/>
                        <a:t>4</a:t>
                      </a:r>
                      <a:r>
                        <a:rPr lang="ar-SA" sz="2400" b="1" dirty="0" smtClean="0"/>
                        <a:t>  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b="1" dirty="0" smtClean="0"/>
                    </a:p>
                    <a:p>
                      <a:pPr rtl="1"/>
                      <a:r>
                        <a:rPr lang="ar-SA" sz="2400" b="1" dirty="0" smtClean="0"/>
                        <a:t>  </a:t>
                      </a:r>
                      <a:r>
                        <a:rPr lang="en-US" sz="2400" b="1" dirty="0" smtClean="0"/>
                        <a:t>0</a:t>
                      </a:r>
                      <a:endParaRPr lang="he-IL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00" baseline="0" dirty="0" smtClean="0"/>
                        <a:t> </a:t>
                      </a:r>
                      <a:endParaRPr lang="en-US" sz="1000" baseline="0" dirty="0" smtClean="0"/>
                    </a:p>
                    <a:p>
                      <a:pPr rtl="1"/>
                      <a:endParaRPr lang="en-US" sz="1000" baseline="0" dirty="0" smtClean="0"/>
                    </a:p>
                    <a:p>
                      <a:pPr rtl="1"/>
                      <a:r>
                        <a:rPr lang="en-US" sz="1000" baseline="0" dirty="0" smtClean="0"/>
                        <a:t> </a:t>
                      </a:r>
                      <a:r>
                        <a:rPr lang="en-US" sz="3600" baseline="0" dirty="0" smtClean="0"/>
                        <a:t>x</a:t>
                      </a:r>
                      <a:endParaRPr lang="ar-SA" sz="3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2800" b="1" dirty="0" smtClean="0"/>
                        <a:t>60</a:t>
                      </a:r>
                      <a:endParaRPr lang="he-IL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en-US" dirty="0" smtClean="0"/>
                    </a:p>
                    <a:p>
                      <a:pPr rtl="1"/>
                      <a:r>
                        <a:rPr lang="ar-SA" sz="3200" b="1" baseline="0" dirty="0" smtClean="0"/>
                        <a:t>10</a:t>
                      </a:r>
                      <a:endParaRPr lang="en-US" sz="4000" b="1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16416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36933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57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خاصية جدول 10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2237" y="1554066"/>
            <a:ext cx="3970784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6: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10x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6" y="2740278"/>
            <a:ext cx="97787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50= ---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sp>
        <p:nvSpPr>
          <p:cNvPr id="28" name="عنصر نائب للمحتوى 2"/>
          <p:cNvSpPr txBox="1">
            <a:spLocks/>
          </p:cNvSpPr>
          <p:nvPr/>
        </p:nvSpPr>
        <p:spPr>
          <a:xfrm>
            <a:off x="352237" y="3932939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10x</a:t>
            </a:r>
            <a:endParaRPr lang="en-US" sz="1800" b="1" dirty="0" smtClean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566635" y="4661346"/>
            <a:ext cx="98913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40= ----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4788024" y="1600200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2000" b="1" dirty="0" smtClean="0"/>
              <a:t>10x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6" y="2992080"/>
            <a:ext cx="111355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24  = ---      </a:t>
            </a:r>
            <a:endParaRPr lang="he-IL" dirty="0"/>
          </a:p>
        </p:txBody>
      </p:sp>
      <p:sp>
        <p:nvSpPr>
          <p:cNvPr id="43" name="عنصر نائب للمحتوى 2"/>
          <p:cNvSpPr txBox="1">
            <a:spLocks/>
          </p:cNvSpPr>
          <p:nvPr/>
        </p:nvSpPr>
        <p:spPr>
          <a:xfrm>
            <a:off x="4373201" y="4009193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44" name="מחבר חץ ישר 43"/>
          <p:cNvCxnSpPr/>
          <p:nvPr/>
        </p:nvCxnSpPr>
        <p:spPr>
          <a:xfrm flipV="1">
            <a:off x="4765061" y="5117369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/>
          <p:nvPr/>
        </p:nvCxnSpPr>
        <p:spPr>
          <a:xfrm>
            <a:off x="4779819" y="5443869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4758794" y="5504303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19491" y="493270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</a:t>
            </a:r>
            <a:r>
              <a:rPr lang="ar-SA" dirty="0"/>
              <a:t>8</a:t>
            </a:r>
            <a:r>
              <a:rPr lang="ar-SA" dirty="0" smtClean="0"/>
              <a:t>      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5540323" y="543169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336337" y="595490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---- 0     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60648"/>
            <a:ext cx="3264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995937" y="5256630"/>
            <a:ext cx="6550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10x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49688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279</Words>
  <Application>Microsoft Office PowerPoint</Application>
  <PresentationFormat>‫הצגה על המסך (4:3)</PresentationFormat>
  <Paragraphs>141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ערכת נושא Office</vt:lpstr>
      <vt:lpstr>מצגת של PowerPoint‏</vt:lpstr>
      <vt:lpstr>خاصية جدول 10 </vt:lpstr>
      <vt:lpstr>מצגת של PowerPoint‏</vt:lpstr>
      <vt:lpstr>خاصية جدول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User</cp:lastModifiedBy>
  <cp:revision>3</cp:revision>
  <dcterms:created xsi:type="dcterms:W3CDTF">2020-04-06T15:52:15Z</dcterms:created>
  <dcterms:modified xsi:type="dcterms:W3CDTF">2020-04-07T07:12:11Z</dcterms:modified>
</cp:coreProperties>
</file>