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7" r:id="rId12"/>
    <p:sldId id="270" r:id="rId13"/>
    <p:sldId id="268" r:id="rId14"/>
    <p:sldId id="272" r:id="rId15"/>
    <p:sldId id="273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22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9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56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6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63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39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265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72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1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23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1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0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68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67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11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45F4F1B2-572F-481D-B987-98FE1E4B1983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62E97334-73B1-4527-B191-DC3D0D645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022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gif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11" Type="http://schemas.openxmlformats.org/officeDocument/2006/relationships/image" Target="../media/image11.png"/><Relationship Id="rId5" Type="http://schemas.openxmlformats.org/officeDocument/2006/relationships/image" Target="../media/image5.gif"/><Relationship Id="rId10" Type="http://schemas.openxmlformats.org/officeDocument/2006/relationships/image" Target="../media/image10.gif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כותרת 1"/>
          <p:cNvSpPr>
            <a:spLocks noGrp="1"/>
          </p:cNvSpPr>
          <p:nvPr>
            <p:ph type="ctrTitle"/>
          </p:nvPr>
        </p:nvSpPr>
        <p:spPr>
          <a:xfrm>
            <a:off x="899592" y="2780928"/>
            <a:ext cx="7488160" cy="1224136"/>
          </a:xfrm>
          <a:solidFill>
            <a:schemeClr val="tx2">
              <a:alpha val="70000"/>
            </a:schemeClr>
          </a:solidFill>
          <a:extLst/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JO" dirty="0" smtClean="0"/>
              <a:t>جمع وطرح أعداد عشرية</a:t>
            </a:r>
            <a:endParaRPr lang="he-IL" dirty="0" smtClean="0"/>
          </a:p>
        </p:txBody>
      </p:sp>
      <p:pic>
        <p:nvPicPr>
          <p:cNvPr id="2055" name="Picture 7" descr="D:\Users\user\Desktop\images\animation135v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75" y="5157788"/>
            <a:ext cx="8572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:\Users\user\Desktop\images\animation167ap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1500" y="4292600"/>
            <a:ext cx="773113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:\Users\user\Desktop\images\animation199vc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16263" y="1704975"/>
            <a:ext cx="73977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:\Users\user\Desktop\images\animation223bz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10500" y="4116388"/>
            <a:ext cx="984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:\Users\user\Desktop\images\animation255lv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23038" y="147638"/>
            <a:ext cx="85725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:\Users\user\Desktop\images\animation259oe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55888" y="4098925"/>
            <a:ext cx="519112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:\Users\user\Desktop\images\animation288zd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86550" y="5876925"/>
            <a:ext cx="720725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 descr="D:\Users\user\Desktop\images\animation49cf.gif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71550" y="404813"/>
            <a:ext cx="57467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4" name="Picture 16" descr="D:\Users\user\Desktop\images\animation107ij.gif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11863" y="1700213"/>
            <a:ext cx="576262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5" name="Picture 17" descr="D:\Users\user\Desktop\images\animation131eo.gif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885113" y="1412875"/>
            <a:ext cx="503237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2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75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425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3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3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6" dur="4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repeatCount="indefinite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Rot by="21600000">
                                      <p:cBhvr>
                                        <p:cTn id="18" dur="3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375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25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repeatCount="indefinite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Rot by="21600000">
                                      <p:cBhvr>
                                        <p:cTn id="24" dur="3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461CF-6361-42A7-A876-BB6187DF42A2}" type="slidenum">
              <a:rPr lang="he-IL" smtClean="0"/>
              <a:pPr>
                <a:defRPr/>
              </a:pPr>
              <a:t>10</a:t>
            </a:fld>
            <a:endParaRPr lang="en-US" smtClean="0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5046663" y="250825"/>
            <a:ext cx="3424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0072BC"/>
              </a:solidFill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834886" y="368598"/>
            <a:ext cx="64235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مراحل حل المسائل الكلامية </a:t>
            </a:r>
            <a:endParaRPr lang="he-I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7861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1. قراءة المسالة</a:t>
            </a:r>
          </a:p>
          <a:p>
            <a:pPr algn="r"/>
            <a:r>
              <a:rPr lang="ar-SA" dirty="0" smtClean="0"/>
              <a:t>2. فهم المسالة </a:t>
            </a:r>
          </a:p>
          <a:p>
            <a:pPr algn="r"/>
            <a:r>
              <a:rPr lang="ar-SA" dirty="0" smtClean="0"/>
              <a:t>3.تحديد المعطيات </a:t>
            </a:r>
          </a:p>
          <a:p>
            <a:pPr algn="r"/>
            <a:r>
              <a:rPr lang="ar-SA" dirty="0" smtClean="0"/>
              <a:t> 4. تحديد العملية الحسابية </a:t>
            </a:r>
          </a:p>
          <a:p>
            <a:pPr algn="r"/>
            <a:r>
              <a:rPr lang="ar-SA" dirty="0" smtClean="0"/>
              <a:t>5. حل السؤال </a:t>
            </a:r>
          </a:p>
          <a:p>
            <a:pPr algn="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dirty="0" smtClean="0"/>
              <a:t>قص احمد 3.57 متر </a:t>
            </a:r>
            <a:r>
              <a:rPr lang="ar-SA" dirty="0" err="1" smtClean="0"/>
              <a:t>قملش</a:t>
            </a:r>
            <a:r>
              <a:rPr lang="ar-SA" dirty="0" smtClean="0"/>
              <a:t> باللون الأحمر و 3.2 متر باللون الأخضر </a:t>
            </a:r>
          </a:p>
          <a:p>
            <a:pPr marL="0" indent="0" algn="r">
              <a:buNone/>
            </a:pPr>
            <a:r>
              <a:rPr lang="ar-SA" dirty="0" smtClean="0"/>
              <a:t>كم متر من القماش قص احمد؟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87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dirty="0" smtClean="0">
                <a:solidFill>
                  <a:srgbClr val="0070C0"/>
                </a:solidFill>
              </a:rPr>
              <a:t>= </a:t>
            </a:r>
            <a:r>
              <a:rPr lang="ar-SA" dirty="0" smtClean="0">
                <a:solidFill>
                  <a:srgbClr val="FF0000"/>
                </a:solidFill>
              </a:rPr>
              <a:t>3</a:t>
            </a:r>
            <a:r>
              <a:rPr lang="ar-AE" dirty="0" smtClean="0">
                <a:solidFill>
                  <a:srgbClr val="FF0000"/>
                </a:solidFill>
              </a:rPr>
              <a:t>.</a:t>
            </a:r>
            <a:r>
              <a:rPr lang="ar-SA" dirty="0" smtClean="0">
                <a:solidFill>
                  <a:srgbClr val="FF0000"/>
                </a:solidFill>
              </a:rPr>
              <a:t>2</a:t>
            </a:r>
            <a:r>
              <a:rPr lang="ar-AE" dirty="0" smtClean="0">
                <a:solidFill>
                  <a:srgbClr val="FF0000"/>
                </a:solidFill>
              </a:rPr>
              <a:t>+</a:t>
            </a:r>
            <a:r>
              <a:rPr lang="ar-SA" dirty="0" smtClean="0">
                <a:solidFill>
                  <a:srgbClr val="0070C0"/>
                </a:solidFill>
              </a:rPr>
              <a:t>3</a:t>
            </a:r>
            <a:r>
              <a:rPr lang="ar-AE" dirty="0" smtClean="0">
                <a:solidFill>
                  <a:srgbClr val="0070C0"/>
                </a:solidFill>
              </a:rPr>
              <a:t>.5</a:t>
            </a:r>
            <a:r>
              <a:rPr lang="ar-SA" dirty="0" smtClean="0">
                <a:solidFill>
                  <a:srgbClr val="0070C0"/>
                </a:solidFill>
              </a:rPr>
              <a:t>7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fld id="{0EBFD74A-94F7-440E-A628-11D9E076BF78}" type="slidenum">
              <a:rPr lang="he-IL" altLang="en-US" sz="1900">
                <a:solidFill>
                  <a:srgbClr val="595959"/>
                </a:solidFill>
                <a:cs typeface="Times New Roman" panose="02020603050405020304" pitchFamily="18" charset="0"/>
              </a:rPr>
              <a:pPr eaLnBrk="1" hangingPunct="1">
                <a:lnSpc>
                  <a:spcPct val="90000"/>
                </a:lnSpc>
              </a:pPr>
              <a:t>12</a:t>
            </a:fld>
            <a:endParaRPr lang="he-IL" altLang="en-US" sz="1900">
              <a:solidFill>
                <a:srgbClr val="595959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95771" y="2988415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0032" y="2996952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23928" y="2996952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3</a:t>
            </a:r>
            <a:endParaRPr lang="en-US" sz="5400" b="1" dirty="0">
              <a:ln w="10541" cmpd="sng">
                <a:solidFill>
                  <a:srgbClr val="7030A0"/>
                </a:solidFill>
                <a:prstDash val="solid"/>
              </a:ln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3286" y="2995448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95771" y="3924519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2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60032" y="3933056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3928" y="3933056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3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52750" y="3932238"/>
            <a:ext cx="947738" cy="922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3688" y="342900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+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555875" y="4868863"/>
            <a:ext cx="46799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830309" y="4862127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7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94570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58466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6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87675" y="4868863"/>
            <a:ext cx="947738" cy="923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7544" y="764704"/>
            <a:ext cx="208823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جمع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32240" y="3933056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804248" y="488193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7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6732588" y="2997200"/>
            <a:ext cx="947737" cy="923330"/>
            <a:chOff x="6732240" y="2996952"/>
            <a:chExt cx="947517" cy="924323"/>
          </a:xfrm>
        </p:grpSpPr>
        <p:sp>
          <p:nvSpPr>
            <p:cNvPr id="19" name="Rectangle 18"/>
            <p:cNvSpPr/>
            <p:nvPr/>
          </p:nvSpPr>
          <p:spPr>
            <a:xfrm>
              <a:off x="6732240" y="2996952"/>
              <a:ext cx="947517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>
              <a:spAutoFit/>
            </a:bodyPr>
            <a:lstStyle/>
            <a:p>
              <a:pPr algn="ctr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5400" b="1" dirty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latin typeface="+mn-lt"/>
                  <a:cs typeface="+mn-cs"/>
                </a:rPr>
                <a:t> 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931498" y="2996952"/>
              <a:ext cx="569256" cy="92432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5400" b="1" dirty="0" smtClean="0">
                  <a:ln w="10541" cmpd="sng">
                    <a:solidFill>
                      <a:srgbClr val="4F81BD">
                        <a:shade val="88000"/>
                        <a:satMod val="110000"/>
                      </a:srgbClr>
                    </a:solidFill>
                    <a:prstDash val="solid"/>
                  </a:ln>
                  <a:latin typeface="+mn-lt"/>
                  <a:cs typeface="+mn-cs"/>
                </a:rPr>
                <a:t>7</a:t>
              </a:r>
              <a:endPara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latin typeface="+mn-lt"/>
                <a:cs typeface="+mn-cs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7003440" y="3933056"/>
            <a:ext cx="5693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0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68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S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مع خالد 90 شيكل اشترى </a:t>
            </a:r>
            <a:r>
              <a:rPr lang="ar-SA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خالد كتاب ب 56.5 شاقل واشترى مقلمة ب 23.2 شاقلا , كم </a:t>
            </a:r>
            <a:r>
              <a:rPr lang="ar-SA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شاقل بقي معه 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325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dirty="0" smtClean="0">
                <a:solidFill>
                  <a:srgbClr val="0070C0"/>
                </a:solidFill>
              </a:rPr>
              <a:t>= </a:t>
            </a:r>
            <a:r>
              <a:rPr lang="ar-AE" dirty="0" smtClean="0">
                <a:solidFill>
                  <a:srgbClr val="FF0000"/>
                </a:solidFill>
              </a:rPr>
              <a:t>23.2+</a:t>
            </a:r>
            <a:r>
              <a:rPr lang="ar-AE" dirty="0" smtClean="0">
                <a:solidFill>
                  <a:srgbClr val="0070C0"/>
                </a:solidFill>
              </a:rPr>
              <a:t>56.5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fld id="{18FDD7A8-0199-4FFF-BDF7-2317387EBDDD}" type="slidenum">
              <a:rPr lang="he-IL" altLang="en-US" sz="1900">
                <a:solidFill>
                  <a:srgbClr val="595959"/>
                </a:solidFill>
                <a:cs typeface="Times New Roman" panose="02020603050405020304" pitchFamily="18" charset="0"/>
              </a:rPr>
              <a:pPr eaLnBrk="1" hangingPunct="1">
                <a:lnSpc>
                  <a:spcPct val="90000"/>
                </a:lnSpc>
              </a:pPr>
              <a:t>14</a:t>
            </a:fld>
            <a:endParaRPr lang="he-IL" altLang="en-US" sz="1900">
              <a:solidFill>
                <a:srgbClr val="595959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95771" y="3001189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0032" y="3009726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23928" y="3009726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2953286" y="3008222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5795771" y="3937293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4860032" y="394583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3928" y="394583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3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53286" y="3944326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63688" y="342900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+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555875" y="4868863"/>
            <a:ext cx="46799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830309" y="4862127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94570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58466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9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87824" y="486916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7544" y="764704"/>
            <a:ext cx="208823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AE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جمع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1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" panose="020406040505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fld id="{18FDD7A8-0199-4FFF-BDF7-2317387EBDDD}" type="slidenum">
              <a:rPr lang="he-IL" altLang="en-US" sz="1900">
                <a:solidFill>
                  <a:srgbClr val="595959"/>
                </a:solidFill>
                <a:cs typeface="Times New Roman" panose="02020603050405020304" pitchFamily="18" charset="0"/>
              </a:rPr>
              <a:pPr eaLnBrk="1" hangingPunct="1">
                <a:lnSpc>
                  <a:spcPct val="90000"/>
                </a:lnSpc>
              </a:pPr>
              <a:t>15</a:t>
            </a:fld>
            <a:endParaRPr lang="he-IL" altLang="en-US" sz="1900">
              <a:solidFill>
                <a:srgbClr val="595959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95771" y="3001189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0</a:t>
            </a:r>
            <a:endParaRPr lang="en-US" sz="5400" b="1" dirty="0">
              <a:ln w="10541" cmpd="sng">
                <a:solidFill>
                  <a:srgbClr val="7030A0"/>
                </a:solidFill>
                <a:prstDash val="solid"/>
              </a:ln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60032" y="3009726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923928" y="3009726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0</a:t>
            </a:r>
            <a:endParaRPr lang="en-US" sz="5400" b="1" dirty="0">
              <a:ln w="10541" cmpd="sng">
                <a:solidFill>
                  <a:srgbClr val="7030A0"/>
                </a:solidFill>
                <a:prstDash val="solid"/>
              </a:ln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3286" y="3008222"/>
            <a:ext cx="947517" cy="92333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0070C0"/>
                </a:solidFill>
                <a:latin typeface="+mn-lt"/>
                <a:cs typeface="+mn-cs"/>
              </a:rPr>
              <a:t>9</a:t>
            </a:r>
            <a:endParaRPr lang="en-US" sz="5400" b="1" dirty="0">
              <a:ln w="10541" cmpd="sng">
                <a:solidFill>
                  <a:srgbClr val="7030A0"/>
                </a:solidFill>
                <a:prstDash val="solid"/>
              </a:ln>
              <a:solidFill>
                <a:srgbClr val="0070C0"/>
              </a:solidFill>
              <a:latin typeface="+mn-lt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95771" y="3937293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7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60032" y="394583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923928" y="394583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9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53286" y="3944326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+mn-lt"/>
                <a:cs typeface="+mn-cs"/>
              </a:rPr>
              <a:t>7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63688" y="342900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+mn-lt"/>
                <a:cs typeface="+mn-cs"/>
              </a:rPr>
              <a:t>-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+mn-lt"/>
              <a:cs typeface="+mn-c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555875" y="4868863"/>
            <a:ext cx="46799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830309" y="4862127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3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94570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58466" y="4870664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1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87824" y="4869160"/>
            <a:ext cx="9475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6600"/>
                </a:solidFill>
                <a:latin typeface="+mn-lt"/>
                <a:cs typeface="+mn-cs"/>
              </a:rPr>
              <a:t>1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6600"/>
              </a:solidFill>
              <a:latin typeface="+mn-lt"/>
              <a:cs typeface="+mn-cs"/>
            </a:endParaRPr>
          </a:p>
        </p:txBody>
      </p:sp>
      <p:cxnSp>
        <p:nvCxnSpPr>
          <p:cNvPr id="22" name="מחבר ישר 21"/>
          <p:cNvCxnSpPr/>
          <p:nvPr/>
        </p:nvCxnSpPr>
        <p:spPr>
          <a:xfrm>
            <a:off x="5943600" y="3276600"/>
            <a:ext cx="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מחבר ישר 22"/>
          <p:cNvCxnSpPr/>
          <p:nvPr/>
        </p:nvCxnSpPr>
        <p:spPr>
          <a:xfrm flipH="1">
            <a:off x="3303848" y="3332018"/>
            <a:ext cx="228600" cy="3255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מחבר ישר 23"/>
          <p:cNvCxnSpPr/>
          <p:nvPr/>
        </p:nvCxnSpPr>
        <p:spPr>
          <a:xfrm flipH="1">
            <a:off x="4267200" y="3200400"/>
            <a:ext cx="228600" cy="3810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מחבר ישר 26"/>
          <p:cNvCxnSpPr/>
          <p:nvPr/>
        </p:nvCxnSpPr>
        <p:spPr>
          <a:xfrm>
            <a:off x="4114800" y="3200400"/>
            <a:ext cx="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86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سؤال للتمرن </a:t>
            </a:r>
            <a:endParaRPr lang="en-US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اشترى خالد كتاب ب </a:t>
            </a:r>
            <a:r>
              <a:rPr lang="ar-SA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70.5 </a:t>
            </a:r>
            <a:r>
              <a:rPr lang="ar-SA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شاقل واشترى مقلمة ب </a:t>
            </a:r>
            <a:r>
              <a:rPr lang="ar-SA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12.40 </a:t>
            </a:r>
            <a:r>
              <a:rPr lang="ar-SA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شاقلا , كم دفع خالد للبائع ؟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5775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JO" dirty="0"/>
              <a:t> </a:t>
            </a:r>
            <a:r>
              <a:rPr lang="ar-JO" dirty="0" smtClean="0"/>
              <a:t>سنتعلم في هذا الدرس :</a:t>
            </a:r>
          </a:p>
          <a:p>
            <a:pPr algn="r">
              <a:buNone/>
            </a:pPr>
            <a:endParaRPr lang="ar-JO" dirty="0" smtClean="0"/>
          </a:p>
          <a:p>
            <a:pPr algn="r">
              <a:buNone/>
            </a:pPr>
            <a:r>
              <a:rPr lang="ar-JO" dirty="0" smtClean="0"/>
              <a:t> أولا : ايجاد </a:t>
            </a:r>
            <a:r>
              <a:rPr lang="ar-SA" dirty="0" smtClean="0"/>
              <a:t>حاصل </a:t>
            </a:r>
            <a:r>
              <a:rPr lang="ar-JO" dirty="0" smtClean="0"/>
              <a:t>جمع عددين عشريين </a:t>
            </a:r>
          </a:p>
          <a:p>
            <a:pPr algn="r">
              <a:buNone/>
            </a:pPr>
            <a:r>
              <a:rPr lang="ar-JO" dirty="0" smtClean="0"/>
              <a:t> </a:t>
            </a:r>
          </a:p>
          <a:p>
            <a:pPr algn="r">
              <a:buNone/>
            </a:pPr>
            <a:r>
              <a:rPr lang="ar-JO" dirty="0" smtClean="0"/>
              <a:t> ثانيا : ايجاد </a:t>
            </a:r>
            <a:r>
              <a:rPr lang="ar-SA" dirty="0" smtClean="0"/>
              <a:t>الفرق بين </a:t>
            </a:r>
            <a:r>
              <a:rPr lang="ar-JO" dirty="0" smtClean="0"/>
              <a:t>عددين عشريين</a:t>
            </a:r>
            <a:endParaRPr lang="en-US" dirty="0" smtClean="0"/>
          </a:p>
          <a:p>
            <a:pPr algn="r">
              <a:buNone/>
            </a:pPr>
            <a:r>
              <a:rPr lang="ar-SA" dirty="0" smtClean="0"/>
              <a:t>ثالثا : المسائل الكلامية </a:t>
            </a:r>
            <a:endParaRPr lang="ar-JO" dirty="0" smtClean="0"/>
          </a:p>
          <a:p>
            <a:pPr algn="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JO" dirty="0" smtClean="0"/>
              <a:t> مثال : </a:t>
            </a:r>
          </a:p>
          <a:p>
            <a:pPr algn="r">
              <a:buNone/>
            </a:pPr>
            <a:r>
              <a:rPr lang="ar-JO" dirty="0" smtClean="0"/>
              <a:t> ذهب حسين لتسديد فاتورتي الكهرباء والماء المستحقتين على اسرته, فوجد فاتورة الماء تبلغ 6.56, بينما فاتورة الكهرباء تبلغ 1.500 شاقل, فكم شاقل سيدفع حسين لتسديد الفاتورتين؟</a:t>
            </a:r>
          </a:p>
          <a:p>
            <a:pPr algn="r">
              <a:buNone/>
            </a:pPr>
            <a:r>
              <a:rPr lang="ar-JO" dirty="0" smtClean="0"/>
              <a:t> 6.56 + 1.500 =               6.56</a:t>
            </a:r>
          </a:p>
          <a:p>
            <a:pPr algn="r">
              <a:buNone/>
            </a:pPr>
            <a:r>
              <a:rPr lang="ar-JO" dirty="0" smtClean="0"/>
              <a:t>                                 +   1.500</a:t>
            </a:r>
          </a:p>
          <a:p>
            <a:pPr algn="r">
              <a:buNone/>
            </a:pPr>
            <a:r>
              <a:rPr lang="ar-JO" dirty="0" smtClean="0"/>
              <a:t>                                     _____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4294188" y="549275"/>
            <a:ext cx="39719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8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جمع الأعداد العشرية</a:t>
            </a:r>
            <a:endParaRPr lang="he-IL" sz="2800" b="1" dirty="0">
              <a:solidFill>
                <a:srgbClr val="FF0000"/>
              </a:solidFill>
              <a:latin typeface="Traditional Arabic" pitchFamily="18" charset="-78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457201" y="1206500"/>
            <a:ext cx="821848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ar-JO" sz="2800" dirty="0">
                <a:latin typeface="Traditional Arabic" pitchFamily="18" charset="-78"/>
                <a:cs typeface="Traditional Arabic" pitchFamily="18" charset="-78"/>
              </a:rPr>
              <a:t>1.نكتب التمرين بشكل عامودي بشرط أن تكون الخانات مرتبة بالشكل </a:t>
            </a:r>
            <a:r>
              <a:rPr lang="ar-JO" sz="2800" dirty="0" smtClean="0">
                <a:latin typeface="Traditional Arabic" pitchFamily="18" charset="-78"/>
                <a:cs typeface="Traditional Arabic" pitchFamily="18" charset="-78"/>
              </a:rPr>
              <a:t>التالي</a:t>
            </a: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endParaRPr lang="ar-JO" sz="2800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מלבן 1"/>
          <p:cNvSpPr/>
          <p:nvPr/>
        </p:nvSpPr>
        <p:spPr>
          <a:xfrm>
            <a:off x="1692275" y="2024063"/>
            <a:ext cx="79216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200" b="1" dirty="0">
                <a:latin typeface="Traditional Arabic" pitchFamily="18" charset="-78"/>
                <a:cs typeface="Traditional Arabic" pitchFamily="18" charset="-78"/>
              </a:rPr>
              <a:t>مئات</a:t>
            </a:r>
            <a:endParaRPr lang="he-IL" sz="3200" b="1" dirty="0">
              <a:latin typeface="Traditional Arabic" pitchFamily="18" charset="-78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2627313" y="2024063"/>
            <a:ext cx="7921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عشرات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635375" y="1995488"/>
            <a:ext cx="79216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احاد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4591050" y="2011363"/>
            <a:ext cx="79216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800" b="1" dirty="0">
                <a:latin typeface="Traditional Arabic" pitchFamily="18" charset="-78"/>
                <a:cs typeface="Traditional Arabic" pitchFamily="18" charset="-78"/>
              </a:rPr>
              <a:t>فاصلة</a:t>
            </a:r>
            <a:endParaRPr lang="he-IL" sz="2800" b="1" dirty="0">
              <a:latin typeface="Traditional Arabic" pitchFamily="18" charset="-78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5580063" y="1989138"/>
            <a:ext cx="7921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أجزاء العشرة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6516688" y="1989138"/>
            <a:ext cx="7921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أجزاء المئة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7459663" y="1989138"/>
            <a:ext cx="79216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أجزاء الألف</a:t>
            </a:r>
            <a:endParaRPr lang="he-IL" sz="2400" b="1" dirty="0">
              <a:latin typeface="Traditional Arabic" pitchFamily="18" charset="-78"/>
            </a:endParaRPr>
          </a:p>
        </p:txBody>
      </p:sp>
      <p:pic>
        <p:nvPicPr>
          <p:cNvPr id="8203" name="Picture 19" descr="D:\Users\user\Desktop\images\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1700" y="4581525"/>
            <a:ext cx="23749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4267200" y="464820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ar-JO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r>
              <a:rPr lang="ar-JO" sz="3200" dirty="0" smtClean="0">
                <a:latin typeface="Traditional Arabic" pitchFamily="18" charset="-78"/>
                <a:cs typeface="Traditional Arabic" pitchFamily="18" charset="-78"/>
              </a:rPr>
              <a:t>2. ننزل الفاصلة  في النتيجة</a:t>
            </a:r>
          </a:p>
          <a:p>
            <a:r>
              <a:rPr lang="ar-JO" sz="3200" dirty="0" smtClean="0">
                <a:latin typeface="Traditional Arabic" pitchFamily="18" charset="-78"/>
                <a:cs typeface="Traditional Arabic" pitchFamily="18" charset="-78"/>
              </a:rPr>
              <a:t>3. نجمع كما نجمع أعداد صحيحة</a:t>
            </a:r>
            <a:endParaRPr lang="ar-JO" sz="3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842000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</a:t>
            </a:r>
            <a:endParaRPr lang="he-IL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50911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333875" y="2814638"/>
            <a:ext cx="64928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6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3611563" y="2814638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2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854700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</a:t>
            </a:r>
            <a:endParaRPr lang="he-IL" sz="4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116513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600" b="1" dirty="0">
                <a:solidFill>
                  <a:srgbClr val="7030A0"/>
                </a:solidFill>
              </a:rPr>
              <a:t>.</a:t>
            </a:r>
            <a:endParaRPr lang="he-IL" sz="3600" b="1" dirty="0">
              <a:solidFill>
                <a:srgbClr val="7030A0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4364038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3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630488" y="3462338"/>
            <a:ext cx="647700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3366FF"/>
                </a:solidFill>
              </a:rPr>
              <a:t>+</a:t>
            </a:r>
            <a:endParaRPr lang="he-IL" sz="4400" b="1" dirty="0">
              <a:solidFill>
                <a:srgbClr val="3366FF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582136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8</a:t>
            </a:r>
            <a:endParaRPr lang="he-IL" sz="4400" b="1" dirty="0">
              <a:solidFill>
                <a:srgbClr val="FFC000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509111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364038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9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3651250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2</a:t>
            </a:r>
            <a:endParaRPr lang="he-IL" sz="4400" b="1" dirty="0">
              <a:solidFill>
                <a:srgbClr val="92D050"/>
              </a:solidFill>
            </a:endParaRPr>
          </a:p>
        </p:txBody>
      </p:sp>
      <p:cxnSp>
        <p:nvCxnSpPr>
          <p:cNvPr id="15" name="מחבר ישר 14"/>
          <p:cNvCxnSpPr/>
          <p:nvPr/>
        </p:nvCxnSpPr>
        <p:spPr>
          <a:xfrm flipH="1">
            <a:off x="2716213" y="5084763"/>
            <a:ext cx="439261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1" name="TextBox 15"/>
          <p:cNvSpPr txBox="1">
            <a:spLocks noChangeArrowheads="1"/>
          </p:cNvSpPr>
          <p:nvPr/>
        </p:nvSpPr>
        <p:spPr bwMode="auto">
          <a:xfrm>
            <a:off x="1511300" y="755650"/>
            <a:ext cx="6481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4000" b="1" dirty="0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مثال: </a:t>
            </a:r>
            <a:r>
              <a:rPr lang="ar-JO" sz="3200" dirty="0">
                <a:latin typeface="Traditional Arabic" pitchFamily="18" charset="-78"/>
                <a:cs typeface="Traditional Arabic" pitchFamily="18" charset="-78"/>
              </a:rPr>
              <a:t>التمرين  =  3.5  + </a:t>
            </a:r>
            <a:r>
              <a:rPr lang="ar-JO" sz="3200" dirty="0" smtClean="0">
                <a:latin typeface="Traditional Arabic" pitchFamily="18" charset="-78"/>
                <a:cs typeface="Traditional Arabic" pitchFamily="18" charset="-78"/>
              </a:rPr>
              <a:t>26.3 </a:t>
            </a:r>
            <a:endParaRPr lang="he-IL" sz="3200" dirty="0">
              <a:latin typeface="Traditional Arabic" pitchFamily="18" charset="-78"/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2843213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مئات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3611563" y="2011363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1600" b="1" dirty="0">
                <a:latin typeface="Traditional Arabic" pitchFamily="18" charset="-78"/>
                <a:cs typeface="Traditional Arabic" pitchFamily="18" charset="-78"/>
              </a:rPr>
              <a:t>عشرات</a:t>
            </a:r>
            <a:endParaRPr lang="he-IL" sz="1600" b="1" dirty="0">
              <a:latin typeface="Traditional Arabic" pitchFamily="18" charset="-78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4343400" y="2011363"/>
            <a:ext cx="66833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احاد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5091113" y="2011363"/>
            <a:ext cx="6731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فاصلة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5842000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b="1" dirty="0">
                <a:latin typeface="Traditional Arabic" pitchFamily="18" charset="-78"/>
                <a:cs typeface="Traditional Arabic" pitchFamily="18" charset="-78"/>
              </a:rPr>
              <a:t>أجزاء العشرة</a:t>
            </a:r>
            <a:endParaRPr lang="he-IL" b="1" dirty="0">
              <a:latin typeface="Traditional Arabic" pitchFamily="18" charset="-78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6588125" y="20113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المئة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7308850" y="2011363"/>
            <a:ext cx="6842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الألف</a:t>
            </a:r>
            <a:endParaRPr lang="he-IL" sz="2000" b="1" dirty="0">
              <a:latin typeface="Traditional Arabic" pitchFamily="18" charset="-78"/>
            </a:endParaRPr>
          </a:p>
        </p:txBody>
      </p:sp>
      <p:pic>
        <p:nvPicPr>
          <p:cNvPr id="9239" name="Picture 16" descr="D:\Users\user\Desktop\images\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300" y="620713"/>
            <a:ext cx="76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2987675" y="908050"/>
            <a:ext cx="5040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4000" b="1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مثال : </a:t>
            </a:r>
            <a:r>
              <a:rPr lang="ar-JO" sz="3200">
                <a:latin typeface="Traditional Arabic" pitchFamily="18" charset="-78"/>
                <a:cs typeface="Traditional Arabic" pitchFamily="18" charset="-78"/>
              </a:rPr>
              <a:t>127.625 + 34.547</a:t>
            </a:r>
            <a:endParaRPr lang="he-IL" sz="3200">
              <a:latin typeface="Traditional Arabic" pitchFamily="18" charset="-78"/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5842000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</a:t>
            </a:r>
            <a:endParaRPr lang="he-IL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0911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4333875" y="2814638"/>
            <a:ext cx="64928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4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611563" y="2814638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3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854700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6</a:t>
            </a:r>
            <a:endParaRPr lang="he-IL" sz="4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5116513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600" b="1" dirty="0">
                <a:solidFill>
                  <a:srgbClr val="7030A0"/>
                </a:solidFill>
              </a:rPr>
              <a:t>.</a:t>
            </a:r>
            <a:endParaRPr lang="he-IL" sz="3600" b="1" dirty="0">
              <a:solidFill>
                <a:srgbClr val="7030A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4364038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7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1476375" y="3387725"/>
            <a:ext cx="647700" cy="649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3366FF"/>
                </a:solidFill>
              </a:rPr>
              <a:t>+</a:t>
            </a:r>
            <a:endParaRPr lang="he-IL" sz="4400" b="1" dirty="0">
              <a:solidFill>
                <a:srgbClr val="3366FF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582136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1</a:t>
            </a:r>
            <a:endParaRPr lang="he-IL" sz="4400" b="1" dirty="0">
              <a:solidFill>
                <a:srgbClr val="FFC000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509111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4364038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2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3651250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6</a:t>
            </a:r>
            <a:endParaRPr lang="he-IL" sz="4400" b="1" dirty="0">
              <a:solidFill>
                <a:srgbClr val="92D050"/>
              </a:solidFill>
            </a:endParaRPr>
          </a:p>
        </p:txBody>
      </p:sp>
      <p:cxnSp>
        <p:nvCxnSpPr>
          <p:cNvPr id="15" name="מחבר ישר 14"/>
          <p:cNvCxnSpPr/>
          <p:nvPr/>
        </p:nvCxnSpPr>
        <p:spPr>
          <a:xfrm flipH="1">
            <a:off x="2716213" y="5084763"/>
            <a:ext cx="574357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מלבן 15"/>
          <p:cNvSpPr/>
          <p:nvPr/>
        </p:nvSpPr>
        <p:spPr>
          <a:xfrm>
            <a:off x="2843213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مئات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3611563" y="2011363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1600" b="1" dirty="0">
                <a:latin typeface="Traditional Arabic" pitchFamily="18" charset="-78"/>
                <a:cs typeface="Traditional Arabic" pitchFamily="18" charset="-78"/>
              </a:rPr>
              <a:t>عشرات</a:t>
            </a:r>
            <a:endParaRPr lang="he-IL" sz="1600" b="1" dirty="0">
              <a:latin typeface="Traditional Arabic" pitchFamily="18" charset="-78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4343400" y="2011363"/>
            <a:ext cx="66833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احاد</a:t>
            </a:r>
            <a:endParaRPr lang="he-IL" sz="2400" b="1" dirty="0">
              <a:solidFill>
                <a:schemeClr val="tx1"/>
              </a:solidFill>
              <a:latin typeface="Traditional Arabic" pitchFamily="18" charset="-78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5091113" y="2011363"/>
            <a:ext cx="6731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فاصلة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5842000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b="1" dirty="0">
                <a:latin typeface="Traditional Arabic" pitchFamily="18" charset="-78"/>
                <a:cs typeface="Traditional Arabic" pitchFamily="18" charset="-78"/>
              </a:rPr>
              <a:t>أجزاء العشرة</a:t>
            </a:r>
            <a:endParaRPr lang="he-IL" b="1" dirty="0">
              <a:latin typeface="Traditional Arabic" pitchFamily="18" charset="-78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6588125" y="20113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المئة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7308850" y="2011363"/>
            <a:ext cx="6842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الألف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6588125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4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73263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7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מלבן 24"/>
          <p:cNvSpPr/>
          <p:nvPr/>
        </p:nvSpPr>
        <p:spPr>
          <a:xfrm>
            <a:off x="7331075" y="429101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5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6588125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2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27" name="מלבן 26"/>
          <p:cNvSpPr/>
          <p:nvPr/>
        </p:nvSpPr>
        <p:spPr>
          <a:xfrm>
            <a:off x="2843213" y="4292600"/>
            <a:ext cx="647700" cy="590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0000"/>
                </a:solidFill>
              </a:rPr>
              <a:t>1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3624263" y="429101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2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29" name="מלבן 28"/>
          <p:cNvSpPr/>
          <p:nvPr/>
        </p:nvSpPr>
        <p:spPr>
          <a:xfrm>
            <a:off x="6602413" y="53101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7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30" name="מלבן 29"/>
          <p:cNvSpPr/>
          <p:nvPr/>
        </p:nvSpPr>
        <p:spPr>
          <a:xfrm>
            <a:off x="7380288" y="53101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2890838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0000"/>
                </a:solidFill>
              </a:rPr>
              <a:t>1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33" name="מלבן 32"/>
          <p:cNvSpPr/>
          <p:nvPr/>
        </p:nvSpPr>
        <p:spPr>
          <a:xfrm>
            <a:off x="6588125" y="20272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endParaRPr lang="he-IL" sz="4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מלבן 33"/>
          <p:cNvSpPr/>
          <p:nvPr/>
        </p:nvSpPr>
        <p:spPr>
          <a:xfrm>
            <a:off x="4333875" y="20272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1</a:t>
            </a:r>
            <a:endParaRPr lang="he-IL" sz="4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מלבן 34"/>
          <p:cNvSpPr/>
          <p:nvPr/>
        </p:nvSpPr>
        <p:spPr>
          <a:xfrm>
            <a:off x="3624263" y="20272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bg1"/>
                </a:solidFill>
              </a:rPr>
              <a:t>1</a:t>
            </a:r>
            <a:endParaRPr lang="he-IL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314950" y="2636838"/>
            <a:ext cx="647700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5</a:t>
            </a:r>
            <a:endParaRPr lang="he-IL" sz="4400" b="1" dirty="0">
              <a:solidFill>
                <a:srgbClr val="FFC000"/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4564063" y="2636838"/>
            <a:ext cx="647700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3814763" y="2636838"/>
            <a:ext cx="647700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6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5329238" y="40211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3</a:t>
            </a:r>
            <a:endParaRPr lang="he-IL" sz="4400" b="1" dirty="0">
              <a:solidFill>
                <a:srgbClr val="FFC000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078163" y="2636838"/>
            <a:ext cx="647700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7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4576763" y="40211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825875" y="40211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4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152650" y="3286125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3366FF"/>
                </a:solidFill>
              </a:rPr>
              <a:t>-</a:t>
            </a:r>
            <a:endParaRPr lang="he-IL" sz="4400" b="1" dirty="0">
              <a:solidFill>
                <a:srgbClr val="3366FF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3068638" y="50847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7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3825875" y="50847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2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587875" y="50847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5367338" y="5084763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2</a:t>
            </a:r>
            <a:endParaRPr lang="he-IL" sz="4400" b="1" dirty="0">
              <a:solidFill>
                <a:srgbClr val="FFC000"/>
              </a:solidFill>
            </a:endParaRPr>
          </a:p>
        </p:txBody>
      </p:sp>
      <p:cxnSp>
        <p:nvCxnSpPr>
          <p:cNvPr id="15" name="מחבר ישר 14"/>
          <p:cNvCxnSpPr/>
          <p:nvPr/>
        </p:nvCxnSpPr>
        <p:spPr>
          <a:xfrm flipH="1">
            <a:off x="2498725" y="4868863"/>
            <a:ext cx="4103688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9" name="TextBox 15"/>
          <p:cNvSpPr txBox="1">
            <a:spLocks noChangeArrowheads="1"/>
          </p:cNvSpPr>
          <p:nvPr/>
        </p:nvSpPr>
        <p:spPr bwMode="auto">
          <a:xfrm>
            <a:off x="2800350" y="501650"/>
            <a:ext cx="53276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3600" b="1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مثال: </a:t>
            </a:r>
            <a:r>
              <a:rPr lang="ar-JO" sz="3600">
                <a:latin typeface="Traditional Arabic" pitchFamily="18" charset="-78"/>
                <a:cs typeface="Traditional Arabic" pitchFamily="18" charset="-78"/>
              </a:rPr>
              <a:t>التمرين   = 4.3 - 76.5</a:t>
            </a:r>
            <a:endParaRPr lang="he-IL" sz="3600">
              <a:latin typeface="Traditional Arabic" pitchFamily="18" charset="-78"/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2305050" y="1597025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مئات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3071813" y="1597025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1600" b="1" dirty="0">
                <a:latin typeface="Traditional Arabic" pitchFamily="18" charset="-78"/>
                <a:cs typeface="Traditional Arabic" pitchFamily="18" charset="-78"/>
              </a:rPr>
              <a:t>عشرات</a:t>
            </a:r>
            <a:endParaRPr lang="he-IL" sz="1600" b="1" dirty="0">
              <a:latin typeface="Traditional Arabic" pitchFamily="18" charset="-78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3805238" y="1597025"/>
            <a:ext cx="66833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احاد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4551363" y="1597025"/>
            <a:ext cx="6731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فاصلة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5303838" y="1597025"/>
            <a:ext cx="658812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b="1" dirty="0">
                <a:latin typeface="Traditional Arabic" pitchFamily="18" charset="-78"/>
                <a:cs typeface="Traditional Arabic" pitchFamily="18" charset="-78"/>
              </a:rPr>
              <a:t>أجزاء العشرة</a:t>
            </a:r>
            <a:endParaRPr lang="he-IL" b="1" dirty="0">
              <a:latin typeface="Traditional Arabic" pitchFamily="18" charset="-78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6048375" y="1597025"/>
            <a:ext cx="64928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المئة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6769100" y="1597025"/>
            <a:ext cx="6842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الألف</a:t>
            </a:r>
            <a:endParaRPr lang="he-IL" sz="2000" b="1" dirty="0">
              <a:latin typeface="Traditional Arabic" pitchFamily="18" charset="-78"/>
            </a:endParaRPr>
          </a:p>
        </p:txBody>
      </p:sp>
      <p:pic>
        <p:nvPicPr>
          <p:cNvPr id="11287" name="Picture 17" descr="D:\Users\user\Desktop\images\2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133600"/>
            <a:ext cx="1152525" cy="411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842000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5</a:t>
            </a:r>
            <a:endParaRPr lang="he-IL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מלבן 2"/>
          <p:cNvSpPr/>
          <p:nvPr/>
        </p:nvSpPr>
        <p:spPr>
          <a:xfrm>
            <a:off x="50911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333875" y="2814638"/>
            <a:ext cx="64928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5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3611563" y="2814638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7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854700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0</a:t>
            </a:r>
            <a:endParaRPr lang="he-IL" sz="4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5116513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3600" b="1" dirty="0">
                <a:solidFill>
                  <a:srgbClr val="7030A0"/>
                </a:solidFill>
              </a:rPr>
              <a:t>.</a:t>
            </a:r>
            <a:endParaRPr lang="he-IL" sz="3600" b="1" dirty="0">
              <a:solidFill>
                <a:srgbClr val="7030A0"/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4364038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4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476375" y="3387725"/>
            <a:ext cx="647700" cy="649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3366FF"/>
                </a:solidFill>
              </a:rPr>
              <a:t>-</a:t>
            </a:r>
            <a:endParaRPr lang="he-IL" sz="4400" b="1" dirty="0">
              <a:solidFill>
                <a:srgbClr val="3366FF"/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582136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C000"/>
                </a:solidFill>
              </a:rPr>
              <a:t>4</a:t>
            </a:r>
            <a:endParaRPr lang="he-IL" sz="4400" b="1" dirty="0">
              <a:solidFill>
                <a:srgbClr val="FFC000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5091113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7030A0"/>
                </a:solidFill>
              </a:rPr>
              <a:t>.</a:t>
            </a:r>
            <a:endParaRPr lang="he-IL" sz="4400" b="1" dirty="0">
              <a:solidFill>
                <a:srgbClr val="7030A0"/>
              </a:solidFill>
            </a:endParaRPr>
          </a:p>
        </p:txBody>
      </p:sp>
      <p:sp>
        <p:nvSpPr>
          <p:cNvPr id="12" name="מלבן 11"/>
          <p:cNvSpPr/>
          <p:nvPr/>
        </p:nvSpPr>
        <p:spPr>
          <a:xfrm>
            <a:off x="4364038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66CC"/>
                </a:solidFill>
              </a:rPr>
              <a:t>1</a:t>
            </a:r>
            <a:endParaRPr lang="he-IL" sz="4400" b="1" dirty="0">
              <a:solidFill>
                <a:srgbClr val="FF66CC"/>
              </a:solidFill>
            </a:endParaRPr>
          </a:p>
        </p:txBody>
      </p:sp>
      <p:sp>
        <p:nvSpPr>
          <p:cNvPr id="13" name="מלבן 12"/>
          <p:cNvSpPr/>
          <p:nvPr/>
        </p:nvSpPr>
        <p:spPr>
          <a:xfrm>
            <a:off x="3651250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4</a:t>
            </a:r>
            <a:endParaRPr lang="he-IL" sz="4400" b="1" dirty="0">
              <a:solidFill>
                <a:srgbClr val="92D050"/>
              </a:solidFill>
            </a:endParaRPr>
          </a:p>
        </p:txBody>
      </p:sp>
      <p:cxnSp>
        <p:nvCxnSpPr>
          <p:cNvPr id="14" name="מחבר ישר 13"/>
          <p:cNvCxnSpPr/>
          <p:nvPr/>
        </p:nvCxnSpPr>
        <p:spPr>
          <a:xfrm flipH="1">
            <a:off x="2716213" y="5084763"/>
            <a:ext cx="574357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מלבן 14"/>
          <p:cNvSpPr/>
          <p:nvPr/>
        </p:nvSpPr>
        <p:spPr>
          <a:xfrm>
            <a:off x="2843213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latin typeface="Traditional Arabic" pitchFamily="18" charset="-78"/>
                <a:cs typeface="Traditional Arabic" pitchFamily="18" charset="-78"/>
              </a:rPr>
              <a:t>مئات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6" name="מלבן 15"/>
          <p:cNvSpPr/>
          <p:nvPr/>
        </p:nvSpPr>
        <p:spPr>
          <a:xfrm>
            <a:off x="3611563" y="2011363"/>
            <a:ext cx="649287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1600" b="1" dirty="0">
                <a:latin typeface="Traditional Arabic" pitchFamily="18" charset="-78"/>
                <a:cs typeface="Traditional Arabic" pitchFamily="18" charset="-78"/>
              </a:rPr>
              <a:t>عشرات</a:t>
            </a:r>
            <a:endParaRPr lang="he-IL" sz="1600" b="1" dirty="0">
              <a:latin typeface="Traditional Arabic" pitchFamily="18" charset="-78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4343400" y="2011363"/>
            <a:ext cx="668338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400" b="1" dirty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احاد</a:t>
            </a:r>
            <a:endParaRPr lang="he-IL" sz="2400" b="1" dirty="0">
              <a:solidFill>
                <a:schemeClr val="tx1"/>
              </a:solidFill>
              <a:latin typeface="Traditional Arabic" pitchFamily="18" charset="-78"/>
            </a:endParaRPr>
          </a:p>
        </p:txBody>
      </p:sp>
      <p:sp>
        <p:nvSpPr>
          <p:cNvPr id="18" name="מלבן 17"/>
          <p:cNvSpPr/>
          <p:nvPr/>
        </p:nvSpPr>
        <p:spPr>
          <a:xfrm>
            <a:off x="5091113" y="2011363"/>
            <a:ext cx="6731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فاصلة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19" name="מלבן 18"/>
          <p:cNvSpPr/>
          <p:nvPr/>
        </p:nvSpPr>
        <p:spPr>
          <a:xfrm>
            <a:off x="5842000" y="2011363"/>
            <a:ext cx="6604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b="1" dirty="0">
                <a:latin typeface="Traditional Arabic" pitchFamily="18" charset="-78"/>
                <a:cs typeface="Traditional Arabic" pitchFamily="18" charset="-78"/>
              </a:rPr>
              <a:t>أجزاء العشرة</a:t>
            </a:r>
            <a:endParaRPr lang="he-IL" b="1" dirty="0">
              <a:latin typeface="Traditional Arabic" pitchFamily="18" charset="-78"/>
            </a:endParaRPr>
          </a:p>
        </p:txBody>
      </p:sp>
      <p:sp>
        <p:nvSpPr>
          <p:cNvPr id="20" name="מלבן 19"/>
          <p:cNvSpPr/>
          <p:nvPr/>
        </p:nvSpPr>
        <p:spPr>
          <a:xfrm>
            <a:off x="6588125" y="20113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المئة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1" name="מלבן 20"/>
          <p:cNvSpPr/>
          <p:nvPr/>
        </p:nvSpPr>
        <p:spPr>
          <a:xfrm>
            <a:off x="7308850" y="2011363"/>
            <a:ext cx="684213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000" b="1" dirty="0">
                <a:latin typeface="Traditional Arabic" pitchFamily="18" charset="-78"/>
                <a:cs typeface="Traditional Arabic" pitchFamily="18" charset="-78"/>
              </a:rPr>
              <a:t>أجزاء الألف</a:t>
            </a:r>
            <a:endParaRPr lang="he-IL" sz="2000" b="1" dirty="0">
              <a:latin typeface="Traditional Arabic" pitchFamily="18" charset="-78"/>
            </a:endParaRPr>
          </a:p>
        </p:txBody>
      </p:sp>
      <p:sp>
        <p:nvSpPr>
          <p:cNvPr id="22" name="מלבן 21"/>
          <p:cNvSpPr/>
          <p:nvPr/>
        </p:nvSpPr>
        <p:spPr>
          <a:xfrm>
            <a:off x="66024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4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23" name="מלבן 22"/>
          <p:cNvSpPr/>
          <p:nvPr/>
        </p:nvSpPr>
        <p:spPr>
          <a:xfrm>
            <a:off x="7326313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7331075" y="429101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מלבן 24"/>
          <p:cNvSpPr/>
          <p:nvPr/>
        </p:nvSpPr>
        <p:spPr>
          <a:xfrm>
            <a:off x="6588125" y="4292600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4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26" name="מלבן 25"/>
          <p:cNvSpPr/>
          <p:nvPr/>
        </p:nvSpPr>
        <p:spPr>
          <a:xfrm>
            <a:off x="2843213" y="2833688"/>
            <a:ext cx="647700" cy="6286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0000"/>
                </a:solidFill>
              </a:rPr>
              <a:t>8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27" name="מלבן 26"/>
          <p:cNvSpPr/>
          <p:nvPr/>
        </p:nvSpPr>
        <p:spPr>
          <a:xfrm>
            <a:off x="3624263" y="429101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92D050"/>
                </a:solidFill>
              </a:rPr>
              <a:t>3</a:t>
            </a:r>
            <a:endParaRPr lang="he-IL" sz="4400" b="1" dirty="0">
              <a:solidFill>
                <a:srgbClr val="92D050"/>
              </a:solidFill>
            </a:endParaRPr>
          </a:p>
        </p:txBody>
      </p:sp>
      <p:sp>
        <p:nvSpPr>
          <p:cNvPr id="28" name="מלבן 27"/>
          <p:cNvSpPr/>
          <p:nvPr/>
        </p:nvSpPr>
        <p:spPr>
          <a:xfrm>
            <a:off x="6602413" y="53101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ABC18D"/>
                </a:solidFill>
              </a:rPr>
              <a:t>9</a:t>
            </a:r>
            <a:endParaRPr lang="he-IL" sz="4400" b="1" dirty="0">
              <a:solidFill>
                <a:srgbClr val="ABC18D"/>
              </a:solidFill>
            </a:endParaRPr>
          </a:p>
        </p:txBody>
      </p:sp>
      <p:sp>
        <p:nvSpPr>
          <p:cNvPr id="29" name="מלבן 28"/>
          <p:cNvSpPr/>
          <p:nvPr/>
        </p:nvSpPr>
        <p:spPr>
          <a:xfrm>
            <a:off x="7380288" y="53101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accent1">
                    <a:lumMod val="50000"/>
                  </a:schemeClr>
                </a:solidFill>
              </a:rPr>
              <a:t>8</a:t>
            </a:r>
            <a:endParaRPr lang="he-IL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מלבן 29"/>
          <p:cNvSpPr/>
          <p:nvPr/>
        </p:nvSpPr>
        <p:spPr>
          <a:xfrm>
            <a:off x="2890838" y="53006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rgbClr val="FF0000"/>
                </a:solidFill>
              </a:rPr>
              <a:t>8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31" name="מלבן 30"/>
          <p:cNvSpPr/>
          <p:nvPr/>
        </p:nvSpPr>
        <p:spPr>
          <a:xfrm>
            <a:off x="7331075" y="281463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11</a:t>
            </a:r>
            <a:endParaRPr lang="he-IL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מלבן 31"/>
          <p:cNvSpPr/>
          <p:nvPr/>
        </p:nvSpPr>
        <p:spPr>
          <a:xfrm>
            <a:off x="6586538" y="28336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3</a:t>
            </a:r>
            <a:endParaRPr lang="he-IL" sz="44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מלבן 32"/>
          <p:cNvSpPr/>
          <p:nvPr/>
        </p:nvSpPr>
        <p:spPr>
          <a:xfrm>
            <a:off x="5867400" y="2824163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4400" b="1" dirty="0">
                <a:solidFill>
                  <a:schemeClr val="bg1"/>
                </a:solidFill>
              </a:rPr>
              <a:t>4</a:t>
            </a:r>
            <a:endParaRPr lang="he-IL" sz="4400" b="1" dirty="0">
              <a:solidFill>
                <a:schemeClr val="bg1"/>
              </a:solidFill>
            </a:endParaRPr>
          </a:p>
        </p:txBody>
      </p:sp>
      <p:sp>
        <p:nvSpPr>
          <p:cNvPr id="12322" name="TextBox 33"/>
          <p:cNvSpPr txBox="1">
            <a:spLocks noChangeArrowheads="1"/>
          </p:cNvSpPr>
          <p:nvPr/>
        </p:nvSpPr>
        <p:spPr bwMode="auto">
          <a:xfrm>
            <a:off x="2890838" y="549275"/>
            <a:ext cx="571341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JO" sz="2800" b="1">
                <a:solidFill>
                  <a:srgbClr val="FF0000"/>
                </a:solidFill>
                <a:latin typeface="Traditional Arabic" pitchFamily="18" charset="-78"/>
                <a:cs typeface="Traditional Arabic" pitchFamily="18" charset="-78"/>
              </a:rPr>
              <a:t>مثال : </a:t>
            </a:r>
            <a:r>
              <a:rPr lang="ar-JO" sz="2800" b="1">
                <a:latin typeface="Traditional Arabic" pitchFamily="18" charset="-78"/>
                <a:cs typeface="Traditional Arabic" pitchFamily="18" charset="-78"/>
              </a:rPr>
              <a:t>التمرين  = 34.043  - 875.541 </a:t>
            </a:r>
            <a:endParaRPr lang="he-IL" sz="2800" b="1">
              <a:latin typeface="Traditional Arabic" pitchFamily="18" charset="-78"/>
            </a:endParaRPr>
          </a:p>
        </p:txBody>
      </p:sp>
      <p:sp>
        <p:nvSpPr>
          <p:cNvPr id="35" name="מלבן 34"/>
          <p:cNvSpPr/>
          <p:nvPr/>
        </p:nvSpPr>
        <p:spPr>
          <a:xfrm>
            <a:off x="6588125" y="2833688"/>
            <a:ext cx="647700" cy="64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JO" sz="2800" b="1" dirty="0">
                <a:solidFill>
                  <a:schemeClr val="bg1"/>
                </a:solidFill>
              </a:rPr>
              <a:t>13</a:t>
            </a:r>
            <a:endParaRPr lang="he-IL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33400" y="3105835"/>
            <a:ext cx="6324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/>
              <a:t>46.99+ 34.09</a:t>
            </a:r>
            <a:endParaRPr lang="ar-AE" sz="3200" b="1" dirty="0"/>
          </a:p>
          <a:p>
            <a:pPr>
              <a:defRPr/>
            </a:pPr>
            <a:r>
              <a:rPr lang="en-US" sz="3200" b="1" dirty="0"/>
              <a:t>12.43- 1.76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0" y="8382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dirty="0" smtClean="0"/>
              <a:t>أسئلة للمراجعة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6982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יונים - חדר ישיבות">
  <a:themeElements>
    <a:clrScheme name="יונים - חדר ישיבות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יונים - חדר ישיבות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יונים - חדר ישיבות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171</TotalTime>
  <Words>400</Words>
  <Application>Microsoft Office PowerPoint</Application>
  <PresentationFormat>‫הצגה על המסך (4:3)</PresentationFormat>
  <Paragraphs>199</Paragraphs>
  <Slides>16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16</vt:i4>
      </vt:variant>
    </vt:vector>
  </HeadingPairs>
  <TitlesOfParts>
    <vt:vector size="17" baseType="lpstr">
      <vt:lpstr>יונים - חדר ישיבות</vt:lpstr>
      <vt:lpstr>جمع وطرح أعداد عشرية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= 3.2+3.57</vt:lpstr>
      <vt:lpstr>מצגת של PowerPoint</vt:lpstr>
      <vt:lpstr>= 23.2+56.5</vt:lpstr>
      <vt:lpstr>מצגת של PowerPoint</vt:lpstr>
      <vt:lpstr>سؤال للتمرن </vt:lpstr>
    </vt:vector>
  </TitlesOfParts>
  <Company>Masters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جمع وطرح أعداد عشرية</dc:title>
  <dc:creator>Anan</dc:creator>
  <cp:lastModifiedBy>Windows User</cp:lastModifiedBy>
  <cp:revision>7</cp:revision>
  <dcterms:created xsi:type="dcterms:W3CDTF">2013-05-20T19:43:40Z</dcterms:created>
  <dcterms:modified xsi:type="dcterms:W3CDTF">2020-05-04T10:07:02Z</dcterms:modified>
</cp:coreProperties>
</file>