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80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5" r:id="rId10"/>
    <p:sldId id="266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סגנון ביניים 2 - הדגשה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סגנון ביניים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34" d="100"/>
          <a:sy n="34" d="100"/>
        </p:scale>
        <p:origin x="-1546" y="-8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126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4BD3C19-00C8-4BDC-8986-4EBF95248558}" type="datetimeFigureOut">
              <a:rPr lang="he-IL" smtClean="0"/>
              <a:pPr/>
              <a:t>כ"ט/אדר/תש"פ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28ADD05-6A21-4653-B979-1646135CFEC9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2397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ADD05-6A21-4653-B979-1646135CFEC9}" type="slidenum">
              <a:rPr lang="he-IL" smtClean="0"/>
              <a:pPr/>
              <a:t>4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שולש שווה שוקיים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12F6266-C99E-4625-8788-E984C5F612AF}" type="datetimeFigureOut">
              <a:rPr lang="he-IL" smtClean="0"/>
              <a:pPr/>
              <a:t>כ"ט/אדר/תש"פ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e-IL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B1A063B-522B-4F3E-9A21-49DE7E5E1F0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6266-C99E-4625-8788-E984C5F612AF}" type="datetimeFigureOut">
              <a:rPr lang="he-IL" smtClean="0"/>
              <a:pPr/>
              <a:t>כ"ט/אדר/תש"פ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063B-522B-4F3E-9A21-49DE7E5E1F0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6266-C99E-4625-8788-E984C5F612AF}" type="datetimeFigureOut">
              <a:rPr lang="he-IL" smtClean="0"/>
              <a:pPr/>
              <a:t>כ"ט/אדר/תש"פ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063B-522B-4F3E-9A21-49DE7E5E1F0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12F6266-C99E-4625-8788-E984C5F612AF}" type="datetimeFigureOut">
              <a:rPr lang="he-IL" smtClean="0"/>
              <a:pPr/>
              <a:t>כ"ט/אדר/תש"פ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063B-522B-4F3E-9A21-49DE7E5E1F0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שולש ישר-זווית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משולש שווה שוקיים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12F6266-C99E-4625-8788-E984C5F612AF}" type="datetimeFigureOut">
              <a:rPr lang="he-IL" smtClean="0"/>
              <a:pPr/>
              <a:t>כ"ט/אדר/תש"פ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B1A063B-522B-4F3E-9A21-49DE7E5E1F04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11" name="מחבר ישר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ישר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12F6266-C99E-4625-8788-E984C5F612AF}" type="datetimeFigureOut">
              <a:rPr lang="he-IL" smtClean="0"/>
              <a:pPr/>
              <a:t>כ"ט/אדר/תש"פ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B1A063B-522B-4F3E-9A21-49DE7E5E1F0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12F6266-C99E-4625-8788-E984C5F612AF}" type="datetimeFigureOut">
              <a:rPr lang="he-IL" smtClean="0"/>
              <a:pPr/>
              <a:t>כ"ט/אדר/תש"פ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B1A063B-522B-4F3E-9A21-49DE7E5E1F0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6266-C99E-4625-8788-E984C5F612AF}" type="datetimeFigureOut">
              <a:rPr lang="he-IL" smtClean="0"/>
              <a:pPr/>
              <a:t>כ"ט/אדר/תש"פ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063B-522B-4F3E-9A21-49DE7E5E1F0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12F6266-C99E-4625-8788-E984C5F612AF}" type="datetimeFigureOut">
              <a:rPr lang="he-IL" smtClean="0"/>
              <a:pPr/>
              <a:t>כ"ט/אדר/תש"פ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B1A063B-522B-4F3E-9A21-49DE7E5E1F0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12F6266-C99E-4625-8788-E984C5F612AF}" type="datetimeFigureOut">
              <a:rPr lang="he-IL" smtClean="0"/>
              <a:pPr/>
              <a:t>כ"ט/אדר/תש"פ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B1A063B-522B-4F3E-9A21-49DE7E5E1F0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12F6266-C99E-4625-8788-E984C5F612AF}" type="datetimeFigureOut">
              <a:rPr lang="he-IL" smtClean="0"/>
              <a:pPr/>
              <a:t>כ"ט/אדר/תש"פ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B1A063B-522B-4F3E-9A21-49DE7E5E1F0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שולש ישר-זווית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מחבר ישר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מחבר ישר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12F6266-C99E-4625-8788-E984C5F612AF}" type="datetimeFigureOut">
              <a:rPr lang="he-IL" smtClean="0"/>
              <a:pPr/>
              <a:t>כ"ט/אדר/תש"פ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e-IL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B1A063B-522B-4F3E-9A21-49DE7E5E1F04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slide" Target="slide5.xml"/><Relationship Id="rId7" Type="http://schemas.openxmlformats.org/officeDocument/2006/relationships/image" Target="../media/image11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395536" y="2353542"/>
            <a:ext cx="8062912" cy="1470025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الفعل </a:t>
            </a:r>
            <a:r>
              <a:rPr lang="ar-SA" dirty="0" smtClean="0"/>
              <a:t>الصحيح والفعل المعتل</a:t>
            </a:r>
            <a:endParaRPr lang="he-IL" dirty="0"/>
          </a:p>
        </p:txBody>
      </p:sp>
      <p:pic>
        <p:nvPicPr>
          <p:cNvPr id="19460" name="Picture 4" descr="http://www.heathersanimations.com/flying/flying4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72616" y="3789040"/>
            <a:ext cx="7272808" cy="266429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ar-SA" sz="3200" i="1" dirty="0" smtClean="0"/>
              <a:t>اكتب الأفعال المعتلة التّي وجدتها في </a:t>
            </a:r>
            <a:r>
              <a:rPr lang="ar-SA" sz="3200" i="1" dirty="0" err="1" smtClean="0"/>
              <a:t>الفقره</a:t>
            </a:r>
            <a:r>
              <a:rPr lang="ar-SA" sz="3200" i="1" dirty="0" smtClean="0"/>
              <a:t> </a:t>
            </a:r>
            <a:r>
              <a:rPr lang="ar-SA" sz="3200" i="1" dirty="0" err="1" smtClean="0"/>
              <a:t>السابقه</a:t>
            </a:r>
            <a:r>
              <a:rPr lang="ar-SA" sz="3200" i="1" dirty="0" smtClean="0"/>
              <a:t> داخل البالونات</a:t>
            </a:r>
            <a:endParaRPr lang="he-IL" sz="3200" i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he-IL" dirty="0"/>
          </a:p>
        </p:txBody>
      </p:sp>
      <p:sp>
        <p:nvSpPr>
          <p:cNvPr id="4" name="תרשים זרימה: אחסון בגישה רציפה 3"/>
          <p:cNvSpPr/>
          <p:nvPr/>
        </p:nvSpPr>
        <p:spPr>
          <a:xfrm>
            <a:off x="6588224" y="2348880"/>
            <a:ext cx="1800200" cy="122413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________</a:t>
            </a:r>
            <a:endParaRPr lang="he-IL" dirty="0"/>
          </a:p>
        </p:txBody>
      </p:sp>
      <p:sp>
        <p:nvSpPr>
          <p:cNvPr id="5" name="תרשים זרימה: אחסון בגישה רציפה 4"/>
          <p:cNvSpPr/>
          <p:nvPr/>
        </p:nvSpPr>
        <p:spPr>
          <a:xfrm>
            <a:off x="4788024" y="2348880"/>
            <a:ext cx="1656184" cy="122413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_______</a:t>
            </a:r>
            <a:endParaRPr lang="he-IL" dirty="0"/>
          </a:p>
        </p:txBody>
      </p:sp>
      <p:sp>
        <p:nvSpPr>
          <p:cNvPr id="6" name="תרשים זרימה: אחסון בגישה רציפה 5"/>
          <p:cNvSpPr/>
          <p:nvPr/>
        </p:nvSpPr>
        <p:spPr>
          <a:xfrm>
            <a:off x="2843808" y="2420888"/>
            <a:ext cx="1728192" cy="122413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________</a:t>
            </a:r>
            <a:endParaRPr lang="he-IL" dirty="0"/>
          </a:p>
        </p:txBody>
      </p:sp>
      <p:sp>
        <p:nvSpPr>
          <p:cNvPr id="7" name="תרשים זרימה: אחסון בגישה רציפה 6"/>
          <p:cNvSpPr/>
          <p:nvPr/>
        </p:nvSpPr>
        <p:spPr>
          <a:xfrm>
            <a:off x="827584" y="2420888"/>
            <a:ext cx="1872208" cy="122413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_________</a:t>
            </a:r>
            <a:endParaRPr lang="he-IL" dirty="0"/>
          </a:p>
        </p:txBody>
      </p:sp>
      <p:sp>
        <p:nvSpPr>
          <p:cNvPr id="8" name="תרשים זרימה: אחסון בגישה רציפה 7"/>
          <p:cNvSpPr/>
          <p:nvPr/>
        </p:nvSpPr>
        <p:spPr>
          <a:xfrm>
            <a:off x="6660232" y="4437112"/>
            <a:ext cx="1872208" cy="122413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_________</a:t>
            </a:r>
            <a:endParaRPr lang="he-IL" dirty="0"/>
          </a:p>
        </p:txBody>
      </p:sp>
      <p:sp>
        <p:nvSpPr>
          <p:cNvPr id="9" name="תרשים זרימה: אחסון בגישה רציפה 8"/>
          <p:cNvSpPr/>
          <p:nvPr/>
        </p:nvSpPr>
        <p:spPr>
          <a:xfrm>
            <a:off x="4788024" y="4365104"/>
            <a:ext cx="1728192" cy="122413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________</a:t>
            </a:r>
            <a:endParaRPr lang="he-IL" dirty="0"/>
          </a:p>
        </p:txBody>
      </p:sp>
      <p:sp>
        <p:nvSpPr>
          <p:cNvPr id="10" name="תרשים זרימה: אחסון בגישה רציפה 9"/>
          <p:cNvSpPr/>
          <p:nvPr/>
        </p:nvSpPr>
        <p:spPr>
          <a:xfrm>
            <a:off x="2915816" y="4293096"/>
            <a:ext cx="1800200" cy="122413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________</a:t>
            </a:r>
            <a:endParaRPr lang="he-IL" dirty="0"/>
          </a:p>
        </p:txBody>
      </p:sp>
      <p:sp>
        <p:nvSpPr>
          <p:cNvPr id="11" name="תרשים זרימה: אחסון בגישה רציפה 10"/>
          <p:cNvSpPr/>
          <p:nvPr/>
        </p:nvSpPr>
        <p:spPr>
          <a:xfrm>
            <a:off x="971600" y="4293096"/>
            <a:ext cx="1728192" cy="122413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________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آمل أن تكون الشرائح قد أعجبتكم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 smtClean="0"/>
          </a:p>
          <a:p>
            <a:endParaRPr lang="he-IL" dirty="0"/>
          </a:p>
        </p:txBody>
      </p:sp>
      <p:pic>
        <p:nvPicPr>
          <p:cNvPr id="20484" name="Picture 4" descr="http://www.heathersanimations.com/Construction/atractor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933056"/>
            <a:ext cx="4536504" cy="158417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Motion origin="layout" path="M 0 0 C -0.03386 0.03379 -0.06754 0.06782 -0.03889 -0.02963 C -0.01025 -0.12709 0.0809 -0.35625 0.17222 -0.58519 " pathEditMode="relative" ptsTypes="aaA">
                                      <p:cBhvr>
                                        <p:cTn id="6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الفعلُ الصحيحُ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ar-SA" sz="4800" dirty="0" smtClean="0"/>
              <a:t>هو كلُ فعل ٍ تخلو حروفه </a:t>
            </a:r>
            <a:r>
              <a:rPr lang="ar-SA" sz="4800" dirty="0" err="1" smtClean="0"/>
              <a:t>الأصليه</a:t>
            </a:r>
            <a:r>
              <a:rPr lang="ar-SA" sz="4800" dirty="0" smtClean="0"/>
              <a:t> </a:t>
            </a:r>
            <a:r>
              <a:rPr lang="en-US" sz="4800" dirty="0" smtClean="0"/>
              <a:t>)</a:t>
            </a:r>
            <a:r>
              <a:rPr lang="ar-AE" sz="4800" dirty="0" smtClean="0"/>
              <a:t>الجذر) </a:t>
            </a:r>
            <a:r>
              <a:rPr lang="ar-SA" sz="4800" dirty="0" smtClean="0"/>
              <a:t>من </a:t>
            </a:r>
            <a:r>
              <a:rPr lang="ar-SA" sz="4800" dirty="0" smtClean="0"/>
              <a:t>حروف العلّه مثل: لعبَ </a:t>
            </a:r>
            <a:r>
              <a:rPr lang="ar-SA" sz="4800" dirty="0" smtClean="0"/>
              <a:t>نجحَ </a:t>
            </a:r>
            <a:r>
              <a:rPr lang="ar-SA" sz="4800" dirty="0" smtClean="0"/>
              <a:t>طلبَ </a:t>
            </a:r>
            <a:r>
              <a:rPr lang="ar-AE" sz="4800" dirty="0" smtClean="0"/>
              <a:t>عدَّ سَأَلَ</a:t>
            </a:r>
            <a:endParaRPr lang="he-IL" sz="4800" dirty="0"/>
          </a:p>
        </p:txBody>
      </p:sp>
      <p:pic>
        <p:nvPicPr>
          <p:cNvPr id="5122" name="Picture 2" descr="http://www.heathersanimations.com/flying/a2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221088"/>
            <a:ext cx="2448272" cy="230425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الفعلُ المعتلُ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ar-SA" sz="4800" dirty="0" smtClean="0"/>
              <a:t>هو كلُ فعلِ </a:t>
            </a:r>
            <a:r>
              <a:rPr lang="ar-AE" sz="4800" dirty="0" smtClean="0"/>
              <a:t>يختوي جذره على</a:t>
            </a:r>
            <a:r>
              <a:rPr lang="ar-SA" sz="4800" dirty="0" smtClean="0"/>
              <a:t> </a:t>
            </a:r>
            <a:r>
              <a:rPr lang="ar-SA" sz="4800" dirty="0" smtClean="0"/>
              <a:t>حرفَ علةٍ مثل: </a:t>
            </a:r>
            <a:r>
              <a:rPr lang="ar-SA" sz="4800" dirty="0" smtClean="0">
                <a:solidFill>
                  <a:srgbClr val="FF0000"/>
                </a:solidFill>
              </a:rPr>
              <a:t>و</a:t>
            </a:r>
            <a:r>
              <a:rPr lang="ar-SA" sz="4800" dirty="0" smtClean="0"/>
              <a:t>عدَ ق</a:t>
            </a:r>
            <a:r>
              <a:rPr lang="ar-SA" sz="4800" dirty="0" smtClean="0">
                <a:solidFill>
                  <a:srgbClr val="FF0000"/>
                </a:solidFill>
              </a:rPr>
              <a:t>ا</a:t>
            </a:r>
            <a:r>
              <a:rPr lang="ar-SA" sz="4800" dirty="0" smtClean="0"/>
              <a:t>مَ بك</a:t>
            </a:r>
            <a:r>
              <a:rPr lang="ar-SA" sz="4800" dirty="0" smtClean="0">
                <a:solidFill>
                  <a:srgbClr val="FF0000"/>
                </a:solidFill>
              </a:rPr>
              <a:t>ى</a:t>
            </a:r>
            <a:r>
              <a:rPr lang="ar-SA" sz="4800" dirty="0" smtClean="0"/>
              <a:t> شك</a:t>
            </a:r>
            <a:r>
              <a:rPr lang="ar-SA" sz="4800" dirty="0" smtClean="0">
                <a:solidFill>
                  <a:srgbClr val="FF0000"/>
                </a:solidFill>
              </a:rPr>
              <a:t>ا</a:t>
            </a:r>
            <a:endParaRPr lang="he-IL" sz="48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http://www.heathersanimations.com/flying/bird3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32656"/>
            <a:ext cx="2110730" cy="158417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 loop="1"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حروفُ العلةِ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ar-SA" sz="4800" i="1" dirty="0" smtClean="0"/>
              <a:t>الألف ( ا )</a:t>
            </a:r>
          </a:p>
          <a:p>
            <a:pPr algn="ctr">
              <a:lnSpc>
                <a:spcPct val="150000"/>
              </a:lnSpc>
            </a:pPr>
            <a:r>
              <a:rPr lang="ar-SA" sz="4800" i="1" dirty="0" smtClean="0"/>
              <a:t>الواو ( و )</a:t>
            </a:r>
          </a:p>
          <a:p>
            <a:pPr algn="ctr">
              <a:lnSpc>
                <a:spcPct val="150000"/>
              </a:lnSpc>
            </a:pPr>
            <a:r>
              <a:rPr lang="ar-SA" sz="4800" i="1" dirty="0" smtClean="0"/>
              <a:t>الياء ( </a:t>
            </a:r>
            <a:r>
              <a:rPr lang="ar-SA" sz="4800" i="1" dirty="0" smtClean="0"/>
              <a:t>ي</a:t>
            </a:r>
            <a:r>
              <a:rPr lang="ar-AE" sz="4800" i="1" dirty="0" smtClean="0"/>
              <a:t>، ى</a:t>
            </a:r>
            <a:r>
              <a:rPr lang="ar-SA" sz="4800" i="1" dirty="0" smtClean="0"/>
              <a:t> </a:t>
            </a:r>
            <a:r>
              <a:rPr lang="ar-SA" sz="4800" i="1" dirty="0" smtClean="0"/>
              <a:t>)</a:t>
            </a:r>
            <a:endParaRPr lang="he-IL" sz="4800" i="1" dirty="0"/>
          </a:p>
        </p:txBody>
      </p:sp>
      <p:pic>
        <p:nvPicPr>
          <p:cNvPr id="3074" name="Picture 2" descr="http://www.heathersanimations.com/flying/anipar6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260648"/>
            <a:ext cx="2154163" cy="1584176"/>
          </a:xfrm>
          <a:prstGeom prst="rect">
            <a:avLst/>
          </a:prstGeom>
          <a:noFill/>
        </p:spPr>
      </p:pic>
      <p:pic>
        <p:nvPicPr>
          <p:cNvPr id="5" name="Picture 2" descr="http://www.heathersanimations.com/flying/anipar6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332656"/>
            <a:ext cx="2154163" cy="158417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7.40741E-7 C -0.1816 -0.0037 -0.36302 -0.0074 -0.39445 -0.02963 C -0.42587 -0.05185 -0.25087 -0.12963 -0.18889 -0.13333 C -0.12691 -0.13703 -0.05 -0.06921 -0.02222 -0.05185 " pathEditMode="relative" ptsTypes="aaaA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1 0.04533  0.011 0.08667  0.028 0.11333  C 0.028 0.11467  0.055 0.15067  0.055 0.14933  C 0.07 0.16933  0.079 0.19733  0.079 0.22667  C 0.079 0.28533  0.044 0.332  0 0.33333  C -0.044 0.332  -0.079 0.28533  -0.079 0.22667  C -0.079 0.19733  -0.07 0.16933  -0.055 0.14933  C -0.055 0.15067  -0.028 0.11467  -0.028 0.11333  C -0.011 0.08667  -0.001 0.04533  0 0  Z" pathEditMode="relative" ptsTypes="">
                                      <p:cBhvr>
                                        <p:cTn id="10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125 -0.112  L 0.25 0  L 0.125 0.112  L 0 0  Z" pathEditMode="relative" ptsTypes="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91 -0.04533  L 0.125 -0.16667  L 0.158 -0.04533  L 0.249 0  L 0.158 0.04533  L 0.125 0.16667  L 0.091 0.04533  L 0 0  Z" pathEditMode="relative" ptsTypes="">
                                      <p:cBhvr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6000" b="1" i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26000" dist="26000" dir="14500000" algn="tl" rotWithShape="0">
                    <a:srgbClr val="000000">
                      <a:alpha val="4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تدريبات</a:t>
            </a:r>
            <a:endParaRPr lang="he-IL" sz="6000" b="1" i="1" dirty="0"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26000" dist="26000" dir="14500000" algn="tl" rotWithShape="0">
                  <a:srgbClr val="000000">
                    <a:alpha val="40000"/>
                  </a:srgb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SA" dirty="0" smtClean="0">
                <a:solidFill>
                  <a:srgbClr val="92D050"/>
                </a:solidFill>
              </a:rPr>
              <a:t>على الفعل الصّحيح </a:t>
            </a:r>
          </a:p>
          <a:p>
            <a:pPr algn="ctr">
              <a:lnSpc>
                <a:spcPct val="200000"/>
              </a:lnSpc>
              <a:buNone/>
            </a:pP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rId2" action="ppaction://hlinksldjump"/>
              </a:rPr>
              <a:t>جَمَعَ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- 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rId2" action="ppaction://hlinksldjump"/>
              </a:rPr>
              <a:t>عَلِمَ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- 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rId2" action="ppaction://hlinksldjump"/>
              </a:rPr>
              <a:t>كَتَبَ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-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rId2" action="ppaction://hlinksldjump"/>
              </a:rPr>
              <a:t> نَشَرَ 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 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rId3" action="ppaction://hlinksldjump"/>
              </a:rPr>
              <a:t>نَسِيَ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- 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" action="ppaction://hlinkshowjump?jump=nextslide"/>
              </a:rPr>
              <a:t>حَفِظَ 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 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rId3" action="ppaction://hlinksldjump"/>
              </a:rPr>
              <a:t>وَعَظَ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- 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rId3" action="ppaction://hlinksldjump"/>
              </a:rPr>
              <a:t>نَوَيَ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- 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rId3" action="ppaction://hlinksldjump"/>
              </a:rPr>
              <a:t>خَشِيَ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- 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rId3" action="ppaction://hlinksldjump"/>
              </a:rPr>
              <a:t>وَفَى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-  </a:t>
            </a:r>
            <a:r>
              <a:rPr lang="ar-SA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" action="ppaction://hlinkshowjump?jump=nextslide"/>
              </a:rPr>
              <a:t>رَسَمَ</a:t>
            </a:r>
            <a:endParaRPr lang="ar-SA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endParaRPr lang="he-IL" dirty="0"/>
          </a:p>
        </p:txBody>
      </p:sp>
      <p:pic>
        <p:nvPicPr>
          <p:cNvPr id="4" name="Picture 2" descr="http://www.heathersanimations.com/Computers/clickmouse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1484784"/>
            <a:ext cx="1224136" cy="1152128"/>
          </a:xfrm>
          <a:prstGeom prst="rect">
            <a:avLst/>
          </a:prstGeom>
          <a:noFill/>
        </p:spPr>
      </p:pic>
      <p:sp>
        <p:nvSpPr>
          <p:cNvPr id="5" name="חץ שמאלה 4"/>
          <p:cNvSpPr/>
          <p:nvPr/>
        </p:nvSpPr>
        <p:spPr>
          <a:xfrm>
            <a:off x="179512" y="5661248"/>
            <a:ext cx="2376264" cy="100811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>
            <a:hlinkClick r:id="rId5" action="ppaction://hlinksldjump"/>
          </p:cNvPr>
          <p:cNvSpPr/>
          <p:nvPr/>
        </p:nvSpPr>
        <p:spPr>
          <a:xfrm>
            <a:off x="317497" y="5949280"/>
            <a:ext cx="231185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0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إضغط</a:t>
            </a:r>
            <a:r>
              <a:rPr lang="ar-SA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للسؤال التالي</a:t>
            </a:r>
            <a:endParaRPr lang="he-IL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8" dur="2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2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2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127535" y="2967335"/>
            <a:ext cx="28889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أحسنت 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חץ ימינה 2"/>
          <p:cNvSpPr/>
          <p:nvPr/>
        </p:nvSpPr>
        <p:spPr>
          <a:xfrm>
            <a:off x="3563888" y="5229200"/>
            <a:ext cx="2520280" cy="12961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מלבן 3">
            <a:hlinkClick r:id="rId3" action="ppaction://hlinksldjump"/>
          </p:cNvPr>
          <p:cNvSpPr/>
          <p:nvPr/>
        </p:nvSpPr>
        <p:spPr>
          <a:xfrm>
            <a:off x="3563888" y="5661248"/>
            <a:ext cx="234711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عودة </a:t>
            </a:r>
            <a:r>
              <a:rPr lang="ar-SA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الى</a:t>
            </a:r>
            <a:r>
              <a:rPr lang="ar-SA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السؤال</a:t>
            </a:r>
            <a:endParaRPr lang="he-IL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146" name="Picture 2" descr="http://www.heathersanimations.com/fireworks/14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332656"/>
            <a:ext cx="2371328" cy="1944216"/>
          </a:xfrm>
          <a:prstGeom prst="rect">
            <a:avLst/>
          </a:prstGeom>
          <a:noFill/>
        </p:spPr>
      </p:pic>
      <p:pic>
        <p:nvPicPr>
          <p:cNvPr id="6148" name="Picture 4" descr="http://www.heathersanimations.com/fireworks/178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836712"/>
            <a:ext cx="1047750" cy="981076"/>
          </a:xfrm>
          <a:prstGeom prst="rect">
            <a:avLst/>
          </a:prstGeom>
          <a:noFill/>
        </p:spPr>
      </p:pic>
      <p:pic>
        <p:nvPicPr>
          <p:cNvPr id="6150" name="Picture 6" descr="http://www.heathersanimations.com/fireworks/22_1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0232" y="2996952"/>
            <a:ext cx="1362075" cy="2047876"/>
          </a:xfrm>
          <a:prstGeom prst="rect">
            <a:avLst/>
          </a:prstGeom>
          <a:noFill/>
        </p:spPr>
      </p:pic>
      <p:pic>
        <p:nvPicPr>
          <p:cNvPr id="6152" name="Picture 8" descr="http://www.heathersanimations.com/fireworks/7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66150" y="-914400"/>
            <a:ext cx="904875" cy="1905000"/>
          </a:xfrm>
          <a:prstGeom prst="rect">
            <a:avLst/>
          </a:prstGeom>
          <a:noFill/>
        </p:spPr>
      </p:pic>
      <p:pic>
        <p:nvPicPr>
          <p:cNvPr id="6154" name="Picture 10" descr="http://www.heathersanimations.com/fireworks/7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15816" y="620688"/>
            <a:ext cx="2489051" cy="4104456"/>
          </a:xfrm>
          <a:prstGeom prst="rect">
            <a:avLst/>
          </a:prstGeom>
          <a:noFill/>
        </p:spPr>
      </p:pic>
      <p:pic>
        <p:nvPicPr>
          <p:cNvPr id="6156" name="Picture 12" descr="http://www.heathersanimations.com/smilies/8527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99592" y="3573016"/>
            <a:ext cx="1872208" cy="18722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114969" y="2967335"/>
            <a:ext cx="69140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لا عليك, 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أعد المحاولة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חץ ימינה 2"/>
          <p:cNvSpPr/>
          <p:nvPr/>
        </p:nvSpPr>
        <p:spPr>
          <a:xfrm>
            <a:off x="3563888" y="5229200"/>
            <a:ext cx="2520280" cy="12961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מלבן 3">
            <a:hlinkClick r:id="rId3" action="ppaction://hlinksldjump"/>
          </p:cNvPr>
          <p:cNvSpPr/>
          <p:nvPr/>
        </p:nvSpPr>
        <p:spPr>
          <a:xfrm>
            <a:off x="3563888" y="5661248"/>
            <a:ext cx="234711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عودة </a:t>
            </a:r>
            <a:r>
              <a:rPr lang="ar-SA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الى</a:t>
            </a:r>
            <a:r>
              <a:rPr lang="ar-SA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السؤال</a:t>
            </a:r>
            <a:endParaRPr lang="he-IL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122" name="Picture 2" descr="http://www.heathersanimations.com/messages/cry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332657"/>
            <a:ext cx="2952328" cy="237626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3600" i="1" dirty="0" smtClean="0">
                <a:solidFill>
                  <a:schemeClr val="tx1"/>
                </a:solidFill>
              </a:rPr>
              <a:t>بيِّن الأحرف الأصليَّةَ (أحرف الجذر) للأفعال التاليه ، واكتب نوع الفعل:</a:t>
            </a:r>
            <a:endParaRPr lang="he-IL" sz="3600" i="1" dirty="0">
              <a:solidFill>
                <a:schemeClr val="tx1"/>
              </a:solidFill>
            </a:endParaRPr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820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الرقم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الفعل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الجذر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نوع الفعل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تقرئينَ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2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يَمشي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وَصَلْنا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4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دنا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5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قَضى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6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وَرَدا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7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نَشْرَبُ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8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يَبيعونَ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9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لَقِيْتُم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10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يَزْرَعُ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قُمْ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12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err="1" smtClean="0"/>
                        <a:t>سألْنا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2800" dirty="0" err="1" smtClean="0">
                <a:solidFill>
                  <a:srgbClr val="FFC000"/>
                </a:solidFill>
              </a:rPr>
              <a:t>إقرأ</a:t>
            </a:r>
            <a:r>
              <a:rPr lang="ar-SA" sz="2800" dirty="0" smtClean="0">
                <a:solidFill>
                  <a:srgbClr val="FFC000"/>
                </a:solidFill>
              </a:rPr>
              <a:t>  النَّصَّ التّالي، وأجب عما يليه:</a:t>
            </a:r>
            <a:endParaRPr lang="he-IL" sz="2800" dirty="0">
              <a:solidFill>
                <a:srgbClr val="FFC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8358" indent="-514350">
              <a:lnSpc>
                <a:spcPct val="150000"/>
              </a:lnSpc>
              <a:buNone/>
            </a:pPr>
            <a:r>
              <a:rPr lang="ar-SA" dirty="0" smtClean="0"/>
              <a:t>أفلَتَ جّدْيٌ مِنْ بيتِ صاحبهِ يهفو قلبُهُ إلى المراعي الخضراءِ وراءَ الجبالِ، حيثُ تغدو أُمُّهُ كّلُّ صباحٍ. مضى يمشي حتى وصلتْ </a:t>
            </a:r>
            <a:r>
              <a:rPr lang="ar-SA" dirty="0" err="1" smtClean="0"/>
              <a:t>بهِ</a:t>
            </a:r>
            <a:r>
              <a:rPr lang="ar-SA" dirty="0" smtClean="0"/>
              <a:t> </a:t>
            </a:r>
            <a:r>
              <a:rPr lang="ar-SA" dirty="0" err="1" smtClean="0"/>
              <a:t>الى</a:t>
            </a:r>
            <a:r>
              <a:rPr lang="ar-SA" dirty="0" smtClean="0"/>
              <a:t> غابةٍ كثيفةِ الشّجرِ ملتفَّة الأغصان. وكان كلما رأى في مُحيطِهِ طيْرًا أو سمعَ حفيفًا ظَنَّ أنَّهُ يدنو منْ مكانِ أُمِّهِ،فيسترسلُ في الثُّغاءِ، وكان كلما </a:t>
            </a:r>
            <a:r>
              <a:rPr lang="ar-SA" dirty="0" err="1" smtClean="0"/>
              <a:t>ثَغا</a:t>
            </a:r>
            <a:r>
              <a:rPr lang="ar-SA" dirty="0" smtClean="0"/>
              <a:t> رَجّعتِ الأشجارُ والصّخورُ ثُغاءَهُ...</a:t>
            </a:r>
            <a:endParaRPr lang="he-IL" dirty="0"/>
          </a:p>
        </p:txBody>
      </p:sp>
    </p:spTree>
  </p:cSld>
  <p:clrMapOvr>
    <a:masterClrMapping/>
  </p:clrMapOvr>
  <p:transition spd="slow"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התלהבות">
  <a:themeElements>
    <a:clrScheme name="התלהבות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התלהבות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התלהבות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55CB74E47DE2E0429F3C794A1399B090" ma:contentTypeVersion="17" ma:contentTypeDescription="צור מסמך חדש." ma:contentTypeScope="" ma:versionID="c1a2e78b7b8ecca9796779b8b59921cd">
  <xsd:schema xmlns:xsd="http://www.w3.org/2001/XMLSchema" xmlns:xs="http://www.w3.org/2001/XMLSchema" xmlns:p="http://schemas.microsoft.com/office/2006/metadata/properties" xmlns:ns2="f6c3a39a-9edd-4a9b-b375-f6b309205624" xmlns:ns3="5c530f38-84d7-4b4a-9143-1f49203e6cc7" targetNamespace="http://schemas.microsoft.com/office/2006/metadata/properties" ma:root="true" ma:fieldsID="71f232d1fa1f3f42bab609c08036c8d8" ns2:_="" ns3:_="">
    <xsd:import namespace="f6c3a39a-9edd-4a9b-b375-f6b309205624"/>
    <xsd:import namespace="5c530f38-84d7-4b4a-9143-1f49203e6cc7"/>
    <xsd:element name="properties">
      <xsd:complexType>
        <xsd:sequence>
          <xsd:element name="documentManagement">
            <xsd:complexType>
              <xsd:all>
                <xsd:element ref="ns2:מקצוע_x002f_תחום_x0020_דעת"/>
                <xsd:element ref="ns3:_x05e0__x05d5__x05e9__x05d0_"/>
                <xsd:element ref="ns3:_x05ea__x05d0__x05d5__x05e8__x0020__x05e7__x05e6__x05e8_" minOccurs="0"/>
                <xsd:element ref="ns2:קהל_x0020_יעד" minOccurs="0"/>
                <xsd:element ref="ns2:שכבת_x0020_גיל" minOccurs="0"/>
                <xsd:element ref="ns2:סיווג_x0020_פריט" minOccurs="0"/>
                <xsd:element ref="ns3:_x05d9__x05d5__x05e6__x05e8__x0020__x05d4__x05e4__x05e8__x05d9__x05d8__x0020__x05d6__x05db__x05d5__x05d9__x05d5__x05ea__x0020__x05d9__x05d5__x05e6__x05e8__x05d9__x05dd_" minOccurs="0"/>
                <xsd:element ref="ns3:_x05e9__x05dd__x0020__x05d1__x05d9__x05ea__x0020__x05d4__x05e1__x05e4__x05e8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c3a39a-9edd-4a9b-b375-f6b309205624" elementFormDefault="qualified">
    <xsd:import namespace="http://schemas.microsoft.com/office/2006/documentManagement/types"/>
    <xsd:import namespace="http://schemas.microsoft.com/office/infopath/2007/PartnerControls"/>
    <xsd:element name="מקצוע_x002f_תחום_x0020_דעת" ma:index="2" ma:displayName="מקצוע/תחום דעת" ma:format="Dropdown" ma:internalName="_x05de__x05e7__x05e6__x05d5__x05e2__x002F__x05ea__x05d7__x05d5__x05dd__x0020__x05d3__x05e2__x05ea_">
      <xsd:simpleType>
        <xsd:restriction base="dms:Choice">
          <xsd:enumeration value="אומנות"/>
          <xsd:enumeration value="אזרחות"/>
          <xsd:enumeration value="אלקטרוניקה"/>
          <xsd:enumeration value="אנגלית"/>
          <xsd:enumeration value="ביולוגיה"/>
          <xsd:enumeration value="גיאוגרפיה"/>
          <xsd:enumeration value="גמרא"/>
          <xsd:enumeration value="היסטוריה"/>
          <xsd:enumeration value="הלכה"/>
          <xsd:enumeration value="חשבונאות"/>
          <xsd:enumeration value="כימיה"/>
          <xsd:enumeration value="לשון והבעה"/>
          <xsd:enumeration value="מדעי החברה"/>
          <xsd:enumeration value="מדעי המחשב"/>
          <xsd:enumeration value="מוסיקה"/>
          <xsd:enumeration value="מנהל וכלכלה"/>
          <xsd:enumeration value="מנהל עסקים"/>
          <xsd:enumeration value="מתמטיקה"/>
          <xsd:enumeration value="ספורט"/>
          <xsd:enumeration value="ספרות"/>
          <xsd:enumeration value="ערבית"/>
          <xsd:enumeration value="פיזיקה"/>
          <xsd:enumeration value="קולנוע"/>
          <xsd:enumeration value="תיאטרון"/>
          <xsd:enumeration value="תנ&quot;ך"/>
          <xsd:enumeration value="תקשורת"/>
        </xsd:restriction>
      </xsd:simpleType>
    </xsd:element>
    <xsd:element name="קהל_x0020_יעד" ma:index="5" nillable="true" ma:displayName="קהל יעד" ma:default="תלמידים" ma:internalName="_x05e7__x05d4__x05dc__x0020__x05d9__x05e2__x05d3_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תלמידים"/>
                    <xsd:enumeration value="מורים"/>
                    <xsd:enumeration value="גננות"/>
                    <xsd:enumeration value="הורים"/>
                    <xsd:enumeration value="אחר"/>
                  </xsd:restriction>
                </xsd:simpleType>
              </xsd:element>
            </xsd:sequence>
          </xsd:extension>
        </xsd:complexContent>
      </xsd:complexType>
    </xsd:element>
    <xsd:element name="שכבת_x0020_גיל" ma:index="6" nillable="true" ma:displayName="שכבת גיל" ma:default="שכבה א'" ma:internalName="_x05e9__x05db__x05d1__x05ea__x0020__x05d2__x05d9__x05dc_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שכבה א'"/>
                    <xsd:enumeration value="שכבה ב'"/>
                    <xsd:enumeration value="שכבה ג'"/>
                    <xsd:enumeration value="שכבה ד'"/>
                    <xsd:enumeration value="שכבה ה'"/>
                    <xsd:enumeration value="שכבה ו'"/>
                  </xsd:restriction>
                </xsd:simpleType>
              </xsd:element>
            </xsd:sequence>
          </xsd:extension>
        </xsd:complexContent>
      </xsd:complexType>
    </xsd:element>
    <xsd:element name="סיווג_x0020_פריט" ma:index="7" nillable="true" ma:displayName="סיווג פריט" ma:default="מבחן" ma:internalName="_x05e1__x05d9__x05d5__x05d5__x05d2__x0020__x05e4__x05e8__x05d9__x05d8_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מבחן"/>
                    <xsd:enumeration value="מאמר/מחקר"/>
                    <xsd:enumeration value="מטלה לימודית"/>
                    <xsd:enumeration value="שיעור מתוקשב"/>
                    <xsd:enumeration value="הצגת נושא לימודי"/>
                    <xsd:enumeration value="עבודת תלמיד"/>
                    <xsd:enumeration value="תוכנית לימודים"/>
                    <xsd:enumeration value="אחר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530f38-84d7-4b4a-9143-1f49203e6cc7" elementFormDefault="qualified">
    <xsd:import namespace="http://schemas.microsoft.com/office/2006/documentManagement/types"/>
    <xsd:import namespace="http://schemas.microsoft.com/office/infopath/2007/PartnerControls"/>
    <xsd:element name="_x05e0__x05d5__x05e9__x05d0_" ma:index="3" ma:displayName="נושא" ma:internalName="_x05e0__x05d5__x05e9__x05d0_">
      <xsd:simpleType>
        <xsd:restriction base="dms:Text">
          <xsd:maxLength value="255"/>
        </xsd:restriction>
      </xsd:simpleType>
    </xsd:element>
    <xsd:element name="_x05ea__x05d0__x05d5__x05e8__x0020__x05e7__x05e6__x05e8_" ma:index="4" nillable="true" ma:displayName="תיאור קצר" ma:internalName="_x05ea__x05d0__x05d5__x05e8__x0020__x05e7__x05e6__x05e8_">
      <xsd:simpleType>
        <xsd:restriction base="dms:Note">
          <xsd:maxLength value="255"/>
        </xsd:restriction>
      </xsd:simpleType>
    </xsd:element>
    <xsd:element name="_x05d9__x05d5__x05e6__x05e8__x0020__x05d4__x05e4__x05e8__x05d9__x05d8__x0020__x05d6__x05db__x05d5__x05d9__x05d5__x05ea__x0020__x05d9__x05d5__x05e6__x05e8__x05d9__x05dd_" ma:index="8" nillable="true" ma:displayName="יוצר הפריט זכויות יוצרים" ma:internalName="_x05d9__x05d5__x05e6__x05e8__x0020__x05d4__x05e4__x05e8__x05d9__x05d8__x0020__x05d6__x05db__x05d5__x05d9__x05d5__x05ea__x0020__x05d9__x05d5__x05e6__x05e8__x05d9__x05dd_">
      <xsd:simpleType>
        <xsd:restriction base="dms:Text">
          <xsd:maxLength value="255"/>
        </xsd:restriction>
      </xsd:simpleType>
    </xsd:element>
    <xsd:element name="_x05e9__x05dd__x0020__x05d1__x05d9__x05ea__x0020__x05d4__x05e1__x05e4__x05e8_" ma:index="9" nillable="true" ma:displayName="שם בית הספר" ma:default="אלעין" ma:format="RadioButtons" ma:internalName="_x05e9__x05dd__x0020__x05d1__x05d9__x05ea__x0020__x05d4__x05e1__x05e4__x05e8_">
      <xsd:simpleType>
        <xsd:restriction base="dms:Choice">
          <xsd:enumeration value="אלעין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סוג תוכן"/>
        <xsd:element ref="dc:title" minOccurs="0" maxOccurs="1" ma:index="1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5e0__x05d5__x05e9__x05d0_ xmlns="5c530f38-84d7-4b4a-9143-1f49203e6cc7">الفعل المعتل والصحيح</_x05e0__x05d5__x05e9__x05d0_>
    <שכבת_x0020_גיל xmlns="f6c3a39a-9edd-4a9b-b375-f6b309205624">
      <Value>שכבה ד'</Value>
      <Value>שכבה ה'</Value>
      <Value>שכבה ו'</Value>
    </שכבת_x0020_גיל>
    <מקצוע_x002f_תחום_x0020_דעת xmlns="f6c3a39a-9edd-4a9b-b375-f6b309205624">ערבית</מקצוע_x002f_תחום_x0020_דעת>
    <_x05d9__x05d5__x05e6__x05e8__x0020__x05d4__x05e4__x05e8__x05d9__x05d8__x0020__x05d6__x05db__x05d5__x05d9__x05d5__x05ea__x0020__x05d9__x05d5__x05e6__x05e8__x05d9__x05dd_ xmlns="5c530f38-84d7-4b4a-9143-1f49203e6cc7">ليالي</_x05d9__x05d5__x05e6__x05e8__x0020__x05d4__x05e4__x05e8__x05d9__x05d8__x0020__x05d6__x05db__x05d5__x05d9__x05d5__x05ea__x0020__x05d9__x05d5__x05e6__x05e8__x05d9__x05dd_>
    <_x05ea__x05d0__x05d5__x05e8__x0020__x05e7__x05e6__x05e8_ xmlns="5c530f38-84d7-4b4a-9143-1f49203e6cc7" xsi:nil="true"/>
    <סיווג_x0020_פריט xmlns="f6c3a39a-9edd-4a9b-b375-f6b309205624">
      <Value>שיעור מתוקשב</Value>
    </סיווג_x0020_פריט>
    <_x05e9__x05dd__x0020__x05d1__x05d9__x05ea__x0020__x05d4__x05e1__x05e4__x05e8_ xmlns="5c530f38-84d7-4b4a-9143-1f49203e6cc7">אלעין</_x05e9__x05dd__x0020__x05d1__x05d9__x05ea__x0020__x05d4__x05e1__x05e4__x05e8_>
    <קהל_x0020_יעד xmlns="f6c3a39a-9edd-4a9b-b375-f6b309205624">
      <Value>תלמידים</Value>
    </קהל_x0020_יעד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444892-1711-459D-9FBB-C50A8F6EA9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c3a39a-9edd-4a9b-b375-f6b309205624"/>
    <ds:schemaRef ds:uri="5c530f38-84d7-4b4a-9143-1f49203e6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C8A67F-1527-408E-8CD5-325473725677}">
  <ds:schemaRefs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5c530f38-84d7-4b4a-9143-1f49203e6cc7"/>
    <ds:schemaRef ds:uri="f6c3a39a-9edd-4a9b-b375-f6b309205624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76A7448-F6DC-4AA2-99AE-AAEDA6DECC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288</TotalTime>
  <Words>221</Words>
  <Application>Microsoft Office PowerPoint</Application>
  <PresentationFormat>‫הצגה על המסך (4:3)</PresentationFormat>
  <Paragraphs>59</Paragraphs>
  <Slides>11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2" baseType="lpstr">
      <vt:lpstr>התלהבות</vt:lpstr>
      <vt:lpstr>        الفعل الصحيح والفعل المعتل</vt:lpstr>
      <vt:lpstr>الفعلُ الصحيحُ</vt:lpstr>
      <vt:lpstr>الفعلُ المعتلُ</vt:lpstr>
      <vt:lpstr>حروفُ العلةِ</vt:lpstr>
      <vt:lpstr>تدريبات</vt:lpstr>
      <vt:lpstr>מצגת של PowerPoint</vt:lpstr>
      <vt:lpstr>מצגת של PowerPoint</vt:lpstr>
      <vt:lpstr>بيِّن الأحرف الأصليَّةَ (أحرف الجذر) للأفعال التاليه ، واكتب نوع الفعل:</vt:lpstr>
      <vt:lpstr>إقرأ  النَّصَّ التّالي، وأجب عما يليه:</vt:lpstr>
      <vt:lpstr>اكتب الأفعال المعتلة التّي وجدتها في الفقره السابقه داخل البالونات</vt:lpstr>
      <vt:lpstr>         آمل أن تكون الشرائح قد أعجبتكم</vt:lpstr>
    </vt:vector>
  </TitlesOfParts>
  <Company>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شرائح الفعل المعتل والصحيح</dc:title>
  <dc:creator>User</dc:creator>
  <cp:lastModifiedBy>HP</cp:lastModifiedBy>
  <cp:revision>47</cp:revision>
  <dcterms:created xsi:type="dcterms:W3CDTF">2010-10-22T11:18:39Z</dcterms:created>
  <dcterms:modified xsi:type="dcterms:W3CDTF">2020-03-25T10:47:06Z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0x01010055CB74E47DE2E0429F3C794A1399B090</vt:lpwstr>
  </property>
</Properties>
</file>