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33"/>
  </p:notesMasterIdLst>
  <p:sldIdLst>
    <p:sldId id="259" r:id="rId15"/>
    <p:sldId id="274" r:id="rId16"/>
    <p:sldId id="258" r:id="rId17"/>
    <p:sldId id="273" r:id="rId18"/>
    <p:sldId id="257" r:id="rId19"/>
    <p:sldId id="264" r:id="rId20"/>
    <p:sldId id="272" r:id="rId21"/>
    <p:sldId id="260" r:id="rId22"/>
    <p:sldId id="261" r:id="rId23"/>
    <p:sldId id="262" r:id="rId24"/>
    <p:sldId id="275" r:id="rId25"/>
    <p:sldId id="263" r:id="rId26"/>
    <p:sldId id="265" r:id="rId27"/>
    <p:sldId id="267" r:id="rId28"/>
    <p:sldId id="266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F683EC21-F841-4757-A149-328CDF38AE3D}">
          <p14:sldIdLst>
            <p14:sldId id="259"/>
            <p14:sldId id="274"/>
            <p14:sldId id="258"/>
            <p14:sldId id="273"/>
            <p14:sldId id="257"/>
            <p14:sldId id="264"/>
            <p14:sldId id="272"/>
            <p14:sldId id="260"/>
            <p14:sldId id="261"/>
            <p14:sldId id="262"/>
            <p14:sldId id="275"/>
            <p14:sldId id="263"/>
            <p14:sldId id="265"/>
            <p14:sldId id="267"/>
            <p14:sldId id="266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5" d="100"/>
          <a:sy n="9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65A1A3-0C0E-4FED-B5ED-63B7BE5DCD10}" type="datetimeFigureOut">
              <a:rPr lang="he-IL" smtClean="0"/>
              <a:t>כ"ג/אלול/תש"פ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625EC6-0FA6-4368-A9E5-3ABC4408C6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94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מציין מיקום של תמונת שקופית 1">
            <a:extLst>
              <a:ext uri="{FF2B5EF4-FFF2-40B4-BE49-F238E27FC236}">
                <a16:creationId xmlns:a16="http://schemas.microsoft.com/office/drawing/2014/main" xmlns="" id="{5C1D2DB8-9224-43DC-9AB0-A402F8C8F1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מציין מיקום של הערות 2">
            <a:extLst>
              <a:ext uri="{FF2B5EF4-FFF2-40B4-BE49-F238E27FC236}">
                <a16:creationId xmlns:a16="http://schemas.microsoft.com/office/drawing/2014/main" xmlns="" id="{0DD5FC8A-1759-4407-883D-62DCBC6735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C8FAFEEB-C296-4E85-8A72-7C55CDE30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F850CE-0C65-4090-97E5-F159B5DA7D18}" type="slidenum">
              <a:rPr lang="he-IL" altLang="en-US">
                <a:solidFill>
                  <a:prstClr val="black"/>
                </a:solidFill>
              </a:rPr>
              <a:pPr eaLnBrk="1" hangingPunct="1"/>
              <a:t>2</a:t>
            </a:fld>
            <a:endParaRPr lang="he-IL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503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337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557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654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42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6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6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44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848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317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89" y="27306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869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465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6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480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81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2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72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23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637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984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581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66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1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77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481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8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4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7B06-C211-4916-9743-022FA1EF9F36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6AD3-02CA-4D75-9AF8-BEEFD1A329D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33119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460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56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4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775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460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160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60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487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01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9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E854-4104-4100-A7E4-0571269613B6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ACE9-C47A-4E23-B0A6-A459C581A5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86762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05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127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040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9433976-D5F2-4147-A2C3-374CB154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3FA-BBAB-4A6F-A0CC-1E43753B4CF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616EC83-7D1D-4466-B48D-DB292A12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7EA5BAA-8A62-4619-883A-FABA31C2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EE30C-D172-4DC1-97C3-E97D92FB6BB9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3225921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4B252CD-E3EB-4C77-B40E-0E864F13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356D-1C64-4F9D-A0F2-1497D0F404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A3226C1-D055-4AC8-AD4E-2DD5E9BA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5920781-A759-4104-8601-2F3670C5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35D4E-2488-41FC-8FE9-EEDA82AE5B2F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1736347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F4C8858-7225-47AA-9383-F8D4DAE3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76FE-16DF-4321-98FB-E960F72E0A1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41389223-0BF3-4BD8-B54A-1EE187D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ADF9C0A-C6A0-485A-A383-ABA9B546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D67BB-987C-412D-B348-E5667F49E580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1317400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18A953F2-A899-4CAF-B301-CDB26A86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2646-3E28-4ED0-9153-9F7107261A55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2BC0D57C-1DDC-4334-9EEB-53AF4586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E4113ADF-2FCD-4E84-80D3-4FBF4419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3EF33-6611-4DBB-BC76-392ECF2CB56B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0595879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xmlns="" id="{A6EC43A3-EC35-4E1E-9F5C-CF6DD082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9B06-F80A-428D-A5FF-73B7CEF0D7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xmlns="" id="{7E7B90B9-D257-469A-8905-548BC00E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xmlns="" id="{0A089CD7-8AE8-46D5-901D-899EEE9E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FCC43-9AD1-4FFF-930D-ED5C85FD68A3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9243120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xmlns="" id="{56C4B628-8840-417C-B6CA-32E2B945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0F9A-465D-4BC6-9331-81D11AE6C4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xmlns="" id="{0E1FD127-D8B3-4660-ABB5-C3DE8A05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xmlns="" id="{C16BFD9E-E6B8-4DEA-9B71-8BF6C1E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5AAFB-B1C5-42EA-94DA-E7DAB564B947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3302262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xmlns="" id="{9147D053-407E-4651-A449-2AA2AC57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A5B3-38C4-4612-BA21-29AE20FE544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xmlns="" id="{2F7382B9-68D1-4531-A5C0-BCFCE9E0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xmlns="" id="{581853CF-47B4-4D7D-B6C4-39B031BE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1D13-35A8-4156-BD6E-860904EB9DA7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30938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925"/>
            <a:ext cx="7772400" cy="1362071"/>
          </a:xfrm>
        </p:spPr>
        <p:txBody>
          <a:bodyPr anchor="t" anchorCtr="0"/>
          <a:lstStyle>
            <a:lvl1pPr algn="r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F1D8-2EAF-4076-A61D-63724A402CAF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9D17-D050-4DC0-968E-5396B6425E6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26732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DD692145-FF91-486E-A410-90EF7CCA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C14F-A446-47EA-B8B6-2911479EF9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3310A5CC-0F7D-4F71-8485-49FE40D8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8BF80E58-47FA-45DF-BB54-87770ACB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94F38-E973-4A59-AEA5-0DC8BAEA91B6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926358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8155EDC0-A4B6-41C3-85ED-5BBA2DAD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DA60-0856-40D6-A670-A77A8DCAAC4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B0CE535E-48EA-4BA5-B748-C4E876BA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BE4D9513-CCFB-4E8A-B8DC-E14EF1E5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97F39-4FDA-4BEA-8623-B7B5FB431A29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2148756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EBE61AE-C251-4FDB-8A68-770A2A85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40CD-1740-458A-81FB-E3445DA5925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8AC864F-1969-4C83-BC92-E9A24227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7D684B7-E4C8-41A9-9339-A704E73C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BE85A-064C-422D-A806-AEAB5CA1178D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7875235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E188000-9D29-41A0-AFD0-A5D3929D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FF2B-A601-48CF-937C-2F03F28DE30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21D64C9-CDD3-4090-AE76-5BF43B77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60583B9-CFA7-484B-9992-0CD1C25A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24CF4-11DE-40F4-9CE7-C67A9753FA77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2096171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9433976-D5F2-4147-A2C3-374CB154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3FA-BBAB-4A6F-A0CC-1E43753B4CF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616EC83-7D1D-4466-B48D-DB292A12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7EA5BAA-8A62-4619-883A-FABA31C2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EE30C-D172-4DC1-97C3-E97D92FB6BB9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0775152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4B252CD-E3EB-4C77-B40E-0E864F13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356D-1C64-4F9D-A0F2-1497D0F404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A3226C1-D055-4AC8-AD4E-2DD5E9BA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5920781-A759-4104-8601-2F3670C5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35D4E-2488-41FC-8FE9-EEDA82AE5B2F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734381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F4C8858-7225-47AA-9383-F8D4DAE3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76FE-16DF-4321-98FB-E960F72E0A1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41389223-0BF3-4BD8-B54A-1EE187D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ADF9C0A-C6A0-485A-A383-ABA9B546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D67BB-987C-412D-B348-E5667F49E580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9385479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18A953F2-A899-4CAF-B301-CDB26A86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2646-3E28-4ED0-9153-9F7107261A55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2BC0D57C-1DDC-4334-9EEB-53AF4586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E4113ADF-2FCD-4E84-80D3-4FBF4419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3EF33-6611-4DBB-BC76-392ECF2CB56B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6129079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xmlns="" id="{A6EC43A3-EC35-4E1E-9F5C-CF6DD082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9B06-F80A-428D-A5FF-73B7CEF0D7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xmlns="" id="{7E7B90B9-D257-469A-8905-548BC00E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xmlns="" id="{0A089CD7-8AE8-46D5-901D-899EEE9E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FCC43-9AD1-4FFF-930D-ED5C85FD68A3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319827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xmlns="" id="{56C4B628-8840-417C-B6CA-32E2B945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0F9A-465D-4BC6-9331-81D11AE6C4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xmlns="" id="{0E1FD127-D8B3-4660-ABB5-C3DE8A05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xmlns="" id="{C16BFD9E-E6B8-4DEA-9B71-8BF6C1E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5AAFB-B1C5-42EA-94DA-E7DAB564B947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6089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600202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7" y="1600202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05A8-3035-429A-B30B-A2C27A93BD6F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6C5A-034E-443D-9FB1-B4BDF5EE28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25489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xmlns="" id="{9147D053-407E-4651-A449-2AA2AC57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A5B3-38C4-4612-BA21-29AE20FE544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xmlns="" id="{2F7382B9-68D1-4531-A5C0-BCFCE9E0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xmlns="" id="{581853CF-47B4-4D7D-B6C4-39B031BE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1D13-35A8-4156-BD6E-860904EB9DA7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5564259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DD692145-FF91-486E-A410-90EF7CCA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C14F-A446-47EA-B8B6-2911479EF9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3310A5CC-0F7D-4F71-8485-49FE40D8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8BF80E58-47FA-45DF-BB54-87770ACB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94F38-E973-4A59-AEA5-0DC8BAEA91B6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433603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8155EDC0-A4B6-41C3-85ED-5BBA2DAD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DA60-0856-40D6-A670-A77A8DCAAC4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B0CE535E-48EA-4BA5-B748-C4E876BA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BE4D9513-CCFB-4E8A-B8DC-E14EF1E5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97F39-4FDA-4BEA-8623-B7B5FB431A29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2631715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EBE61AE-C251-4FDB-8A68-770A2A85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40CD-1740-458A-81FB-E3445DA5925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8AC864F-1969-4C83-BC92-E9A24227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7D684B7-E4C8-41A9-9339-A704E73C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BE85A-064C-422D-A806-AEAB5CA1178D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0051868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E188000-9D29-41A0-AFD0-A5D3929D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FF2B-A601-48CF-937C-2F03F28DE30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21D64C9-CDD3-4090-AE76-5BF43B77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60583B9-CFA7-484B-9992-0CD1C25A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24CF4-11DE-40F4-9CE7-C67A9753FA77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71026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4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4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4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4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FDC79-6132-4551-BD8A-D3B0E288A37C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7E37-08E1-4159-9FE5-C9B2AFC9132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5587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8DCAA-6D15-481B-A350-FCED2F17206E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AE9A-D819-497C-A9B0-9EC5A86F6F9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5091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1786-CC2D-4539-9B64-02E23F2A6A83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9E93-1DB3-4FB6-97E3-B7E303A3A6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714325"/>
      </p:ext>
    </p:extLst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41" y="273049"/>
            <a:ext cx="3008311" cy="1162046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9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41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CCE93-F1E8-4DA6-9BC9-27ECD246105C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B6B9-FD08-47AE-9896-788C62EAF7D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1655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3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30"/>
            <a:ext cx="5486400" cy="566735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he-IL">
                <a:cs typeface="Arial"/>
              </a:defRPr>
            </a:lvl1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17F17-128C-4E06-B4D6-9B0A329EBB21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F6BD-C136-4573-9EFB-935F9D16B5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5941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991C4-626D-403F-BE31-3ABE18712E2E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63DBB-F1F6-40C0-942F-CB6DB9441C1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083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3" y="27467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15E2-B67C-48E1-9DF1-873661CC2F0D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7DAA-7027-4962-8084-9EC1CAD231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5484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4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55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0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9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70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70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57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5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114" y="27308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53" y="143513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8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10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4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69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69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55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90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79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15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45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44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37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86" y="27307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37" y="143512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42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61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6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9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46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2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3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25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8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59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86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68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37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86" y="27307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37" y="143512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87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55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24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1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0242-1E79-4B96-9A2A-28C6C7E24E8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EBF4-5B90-44EC-9CA1-80931F155C95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3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571B-2316-4E91-9BB6-2F47ECCF35F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E746-D51E-4742-8945-C7F4FB6D578D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10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ADC7-ED1B-449F-AE7E-29F4E98B7E9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9345-CAE3-42DB-8BD9-FFAD628DC9E1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63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3C7F-C799-4BF9-8A68-903321C296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321C-DDA5-47AA-8F33-AABEAED19A18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7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55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2C1F-E6EC-4065-A40C-3257AC1C3E57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DF13-D742-45E5-B899-89938DEC5BD7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69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3FCA-18D5-4267-873E-B50EA63BAC28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8814-4B75-4BC3-918C-04ABCF7EC221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4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63AB-A20A-44A1-9723-59A16EDA7D3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10E1-9D20-417B-8E50-78EB904D7C9E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34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37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86" y="27307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37" y="143512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803D-FC71-475F-B500-0263C35BF1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2F8B-9E86-45AD-86BE-1934D7B3BED0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14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78ED-70D8-417F-AD7B-2F2B2A664235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5F12-9480-4D2B-8CDB-972E8E7C75D0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63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4C7E-458A-4255-B511-DF871B8DFFD7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D09B-A3DA-4C27-8C7D-5F80180ED84B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53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8915-BC13-4555-8134-22C092CBE9C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1017-3EA4-4BA2-80F5-ABE9A8D73841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42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3E15-04C5-445A-85AC-9C59AFF3A51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75EA-EA15-4599-8491-6C5AE5B795DF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42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641C-3732-478F-95CB-8307081068A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C1E3-6CB1-4D7F-8ADF-0AEE7D253706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38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F700-8962-41ED-BAD0-2190F054B6B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832-7F54-49C2-AD59-A9AD264C0CA9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66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FD46-E302-4003-B22E-E0A0C6813AF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06E8-5F97-45FB-945D-61571422979E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711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639D-7A31-47A0-B6DF-7403F29A407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36C5-1F86-4033-BE44-2A1F56A56843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99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7866-5597-4968-B544-C1F855EEEE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CB6C5-4ED2-4F2E-A875-0FFBBEF3D7B4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7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028B-D8AC-4E33-9DB0-D2D0D3052C1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6518-D8F8-4937-B2F2-1F71650259A6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2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7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86" y="27307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7" y="143512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032A-5D9D-4FA7-AE31-F978FC66FAB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6EB1-AB05-48EF-B7A2-74E3551162BF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25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900C-5D75-479A-A9A4-4A1D426A27E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ABFB-C038-4562-9A65-1BA00E318451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48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38FB-F6F7-4CC1-ABE1-3CD145A4417A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D1E6-3FAA-45F6-AB21-652805FBB431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38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95C7-2459-4CD3-BB14-4404D9AA5BF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8CFD-4E2E-433C-A816-2D3358E376E0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698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22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4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89" y="27308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0" y="143513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126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4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0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787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43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659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4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107" y="27307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46" y="143512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597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64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08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68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6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753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316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790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0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104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82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3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98" y="27307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37" y="143512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625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2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54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716F-3477-45A6-B89F-A19E0FFF8F6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2A62-AB47-4921-A8D9-103365C47BF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8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1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CC5E-4BFD-4B7D-A926-BBDC4F7F242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D970-7844-4BB1-9682-ABB057E02EA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7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xmlns="" id="{B4A29B5F-D278-4AE5-B215-ED2278AE35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xmlns="" id="{D8A85E54-09CB-4C4F-820C-C0B52DD0C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F98C72F-CCF1-4534-B80B-92177EE12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39881-3AFE-4964-BB10-4DADA3B652B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49CB102-7B49-4E02-8020-B7CA9D6B0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4D8446B-EF51-46DA-9BF9-6202CE0C3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EF975-E94A-4C95-8C7A-F8660F811DDA}" type="slidenum">
              <a:rPr lang="he-IL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98330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xmlns="" id="{B4A29B5F-D278-4AE5-B215-ED2278AE35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xmlns="" id="{D8A85E54-09CB-4C4F-820C-C0B52DD0C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F98C72F-CCF1-4534-B80B-92177EE12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39881-3AFE-4964-BB10-4DADA3B652B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49CB102-7B49-4E02-8020-B7CA9D6B0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4D8446B-EF51-46DA-9BF9-6202CE0C3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EF975-E94A-4C95-8C7A-F8660F811DDA}" type="slidenum">
              <a:rPr lang="he-IL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87105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1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e-IL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>
              <a:defRPr/>
            </a:pPr>
            <a:fld id="{F92A977F-DD2B-4AEB-9211-BB6FA40C31B0}" type="datetime1">
              <a:rPr/>
              <a:pPr>
                <a:defRPr/>
              </a:pPr>
              <a:t>כ"ב/אלול/תש"פ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e-IL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e-IL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>
              <a:defRPr/>
            </a:pPr>
            <a:fld id="{DEA51F35-6230-433A-96FB-622A6859D2F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70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1" eaLnBrk="0" fontAlgn="base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1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1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1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1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1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1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1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1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r" rtl="1" eaLnBrk="0" fontAlgn="base"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r" rtl="1" eaLnBrk="0" fontAlgn="base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r" rtl="1" eaLnBrk="0" fontAlgn="base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r" rtl="1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r" rtl="1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r" rtl="1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6pPr>
      <a:lvl7pPr marL="2971800" indent="-228600" algn="r" rtl="1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7pPr>
      <a:lvl8pPr marL="3429000" indent="-228600" algn="r" rtl="1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8pPr>
      <a:lvl9pPr marL="3886200" indent="-228600" algn="r" rtl="1" eaLnBrk="0" fontAlgn="base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en-US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0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DACF-788C-4358-95CC-E53CEB46C0F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4A68-BFFE-4BBA-9610-51F3444C8B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5624-FEFC-4F63-826D-F35CC66110E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75A4-7A92-4F0A-ACCB-2D637348336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ar-SA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1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ar-SA" smtClean="0"/>
              <a:t>לחץ כדי לערוך סגנונות טקסט של תבנית בסיס</a:t>
            </a:r>
          </a:p>
          <a:p>
            <a:pPr lvl="1"/>
            <a:r>
              <a:rPr lang="he-IL" altLang="ar-SA" smtClean="0"/>
              <a:t>רמה שנייה</a:t>
            </a:r>
          </a:p>
          <a:p>
            <a:pPr lvl="2"/>
            <a:r>
              <a:rPr lang="he-IL" altLang="ar-SA" smtClean="0"/>
              <a:t>רמה שלישית</a:t>
            </a:r>
          </a:p>
          <a:p>
            <a:pPr lvl="3"/>
            <a:r>
              <a:rPr lang="he-IL" altLang="ar-SA" smtClean="0"/>
              <a:t>רמה רביעית</a:t>
            </a:r>
          </a:p>
          <a:p>
            <a:pPr lvl="4"/>
            <a:r>
              <a:rPr lang="he-IL" altLang="ar-SA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7D75FE-7E97-427C-AC16-21D162F72CF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C8332-3EA9-4A05-92F6-CE19722D7DC0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8E63D-BE78-4C8D-A439-178C5494C8E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כ"ג/אלול/תש"פ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2A523-739C-42CB-9AAA-FD8A072BA629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כ'/חשון/תשע"ז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0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712890" y="1143044"/>
            <a:ext cx="57182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ar-SA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كراس عمل للصف الرابع</a:t>
            </a:r>
          </a:p>
          <a:p>
            <a:pPr algn="ctr" rtl="0"/>
            <a:r>
              <a:rPr lang="ar-SA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الاسم:______</a:t>
            </a:r>
          </a:p>
          <a:p>
            <a:pPr algn="ctr" rtl="0"/>
            <a:r>
              <a:rPr lang="ar-SA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الصف:_______</a:t>
            </a:r>
          </a:p>
        </p:txBody>
      </p:sp>
      <p:sp>
        <p:nvSpPr>
          <p:cNvPr id="7" name="מלבן 6"/>
          <p:cNvSpPr/>
          <p:nvPr/>
        </p:nvSpPr>
        <p:spPr>
          <a:xfrm>
            <a:off x="1979826" y="342900"/>
            <a:ext cx="5184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ar-SA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مدرسة ابن سينا- رهط</a:t>
            </a:r>
            <a:endParaRPr lang="he-IL" sz="5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8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684250" y="1"/>
            <a:ext cx="7272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3200" b="1" u="sng">
                <a:solidFill>
                  <a:prstClr val="black"/>
                </a:solidFill>
              </a:rPr>
              <a:t>مد خطًا يا بطل بين العدد بالأرقام واسمه بالكلمات</a:t>
            </a:r>
            <a:endParaRPr lang="he-IL" altLang="ar-SA" sz="3200" b="1" u="sng">
              <a:solidFill>
                <a:prstClr val="black"/>
              </a:solidFill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451762" y="1017616"/>
            <a:ext cx="134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>
                <a:solidFill>
                  <a:prstClr val="black"/>
                </a:solidFill>
              </a:rPr>
              <a:t>114</a:t>
            </a:r>
            <a:endParaRPr lang="he-IL" altLang="ar-SA" sz="3600" b="1">
              <a:solidFill>
                <a:prstClr val="black"/>
              </a:solidFill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583525" y="2060603"/>
            <a:ext cx="134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>
                <a:solidFill>
                  <a:prstClr val="black"/>
                </a:solidFill>
              </a:rPr>
              <a:t>5,230</a:t>
            </a:r>
            <a:endParaRPr lang="he-IL" altLang="ar-SA" sz="3600" b="1">
              <a:solidFill>
                <a:prstClr val="black"/>
              </a:solidFill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451762" y="3119466"/>
            <a:ext cx="134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>
                <a:solidFill>
                  <a:prstClr val="black"/>
                </a:solidFill>
              </a:rPr>
              <a:t>675</a:t>
            </a:r>
            <a:endParaRPr lang="he-IL" altLang="ar-SA" sz="3600" b="1">
              <a:solidFill>
                <a:prstClr val="black"/>
              </a:solidFill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019962" y="4149753"/>
            <a:ext cx="1922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>
                <a:solidFill>
                  <a:prstClr val="black"/>
                </a:solidFill>
              </a:rPr>
              <a:t>33,380</a:t>
            </a:r>
            <a:endParaRPr lang="he-IL" altLang="ar-SA" sz="3600" b="1">
              <a:solidFill>
                <a:prstClr val="black"/>
              </a:solidFill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7451762" y="5084790"/>
            <a:ext cx="134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>
                <a:solidFill>
                  <a:prstClr val="black"/>
                </a:solidFill>
              </a:rPr>
              <a:t>8,860</a:t>
            </a:r>
            <a:endParaRPr lang="he-IL" altLang="ar-SA" sz="3600" b="1">
              <a:solidFill>
                <a:prstClr val="black"/>
              </a:solidFill>
            </a:endParaRP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239748" y="5146675"/>
            <a:ext cx="4383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>
                <a:solidFill>
                  <a:prstClr val="black"/>
                </a:solidFill>
              </a:rPr>
              <a:t>خمس الاف ومئتان وثلاثون</a:t>
            </a:r>
            <a:endParaRPr lang="he-IL" altLang="ar-SA" sz="2800" b="1">
              <a:solidFill>
                <a:prstClr val="black"/>
              </a:solidFill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-354013" y="1341439"/>
            <a:ext cx="4824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>
                <a:solidFill>
                  <a:prstClr val="black"/>
                </a:solidFill>
              </a:rPr>
              <a:t>مئة وأربعة عشر</a:t>
            </a:r>
            <a:endParaRPr lang="he-IL" altLang="ar-SA" sz="2800" b="1">
              <a:solidFill>
                <a:prstClr val="black"/>
              </a:solidFill>
            </a:endParaRP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-877886" y="3241678"/>
            <a:ext cx="5400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>
                <a:solidFill>
                  <a:prstClr val="black"/>
                </a:solidFill>
              </a:rPr>
              <a:t>ثلاثة وثلاثون الفا وثلاث مئة ثمانون</a:t>
            </a:r>
            <a:endParaRPr lang="he-IL" altLang="ar-SA" sz="2800" b="1">
              <a:solidFill>
                <a:prstClr val="black"/>
              </a:solidFill>
            </a:endParaRP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-354013" y="4225925"/>
            <a:ext cx="4824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AE" altLang="ar-SA" sz="2800" b="1" dirty="0" smtClean="0">
                <a:solidFill>
                  <a:prstClr val="black"/>
                </a:solidFill>
              </a:rPr>
              <a:t>ثمانية الاف وثمان </a:t>
            </a:r>
            <a:r>
              <a:rPr lang="ar-AE" altLang="ar-SA" sz="2800" b="1" dirty="0" err="1" smtClean="0">
                <a:solidFill>
                  <a:prstClr val="black"/>
                </a:solidFill>
              </a:rPr>
              <a:t>مئه</a:t>
            </a:r>
            <a:r>
              <a:rPr lang="ar-AE" altLang="ar-SA" sz="2800" b="1" dirty="0" smtClean="0">
                <a:solidFill>
                  <a:prstClr val="black"/>
                </a:solidFill>
              </a:rPr>
              <a:t> وستون</a:t>
            </a:r>
            <a:endParaRPr lang="he-IL" altLang="ar-SA" sz="2800" b="1" dirty="0">
              <a:solidFill>
                <a:prstClr val="black"/>
              </a:solidFill>
            </a:endParaRPr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-500063" y="2182814"/>
            <a:ext cx="4824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>
                <a:solidFill>
                  <a:prstClr val="black"/>
                </a:solidFill>
              </a:rPr>
              <a:t>ست مئة وخمسة وسبعون</a:t>
            </a:r>
            <a:endParaRPr lang="he-IL" altLang="ar-SA" sz="2800" b="1">
              <a:solidFill>
                <a:prstClr val="black"/>
              </a:solidFill>
            </a:endParaRPr>
          </a:p>
        </p:txBody>
      </p:sp>
      <p:pic>
        <p:nvPicPr>
          <p:cNvPr id="18445" name="Picture 4" descr="http://us.cdn1.123rf.com/168nwm/idesign2000/idesign20001207/idesign2000120700131/14662163-pencil-and-book-cartoon-charac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7557">
            <a:off x="354050" y="5903913"/>
            <a:ext cx="135413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Box 16"/>
          <p:cNvSpPr txBox="1">
            <a:spLocks noChangeArrowheads="1"/>
          </p:cNvSpPr>
          <p:nvPr/>
        </p:nvSpPr>
        <p:spPr bwMode="auto">
          <a:xfrm rot="-781542">
            <a:off x="-804860" y="5711208"/>
            <a:ext cx="2089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400" b="1">
                <a:solidFill>
                  <a:prstClr val="black"/>
                </a:solidFill>
              </a:rPr>
              <a:t>عملا ممتعا</a:t>
            </a:r>
            <a:endParaRPr lang="he-IL" altLang="ar-SA" sz="2400" b="1">
              <a:solidFill>
                <a:prstClr val="black"/>
              </a:solidFill>
            </a:endParaRPr>
          </a:p>
        </p:txBody>
      </p:sp>
      <p:pic>
        <p:nvPicPr>
          <p:cNvPr id="18447" name="Picture 2" descr="http://i.istockimg.com/file_thumbview_approve/13384638/2/stock-illustration-13384638-cartoon-penci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350">
            <a:off x="327062" y="523903"/>
            <a:ext cx="1112839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5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c000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500"/>
            <a:ext cx="8496944" cy="55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980728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اكتب الاعداد التالية بالكلمات: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1916832"/>
            <a:ext cx="54006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152,685 </a:t>
            </a:r>
            <a:r>
              <a:rPr lang="ar-AE" dirty="0" err="1" smtClean="0"/>
              <a:t>مئه</a:t>
            </a:r>
            <a:r>
              <a:rPr lang="ar-AE" dirty="0" smtClean="0"/>
              <a:t> واثنان وخمسون الفا وست </a:t>
            </a:r>
            <a:r>
              <a:rPr lang="ar-AE" dirty="0" err="1" smtClean="0"/>
              <a:t>مئه</a:t>
            </a:r>
            <a:r>
              <a:rPr lang="ar-AE" dirty="0" smtClean="0"/>
              <a:t> </a:t>
            </a:r>
            <a:r>
              <a:rPr lang="ar-AE" dirty="0" err="1" smtClean="0"/>
              <a:t>وثمانيه</a:t>
            </a:r>
            <a:r>
              <a:rPr lang="ar-AE" dirty="0" smtClean="0"/>
              <a:t> وخمسون</a:t>
            </a:r>
          </a:p>
          <a:p>
            <a:endParaRPr lang="ar-AE" dirty="0"/>
          </a:p>
          <a:p>
            <a:r>
              <a:rPr lang="ar-AE" dirty="0" smtClean="0"/>
              <a:t>300,587__________________________________</a:t>
            </a:r>
          </a:p>
          <a:p>
            <a:endParaRPr lang="ar-AE" dirty="0"/>
          </a:p>
          <a:p>
            <a:r>
              <a:rPr lang="ar-AE" dirty="0" smtClean="0"/>
              <a:t>287,112__________________________________</a:t>
            </a:r>
          </a:p>
          <a:p>
            <a:endParaRPr lang="ar-AE" dirty="0"/>
          </a:p>
          <a:p>
            <a:r>
              <a:rPr lang="ar-AE" dirty="0" smtClean="0"/>
              <a:t>800,000__________________________________</a:t>
            </a:r>
          </a:p>
          <a:p>
            <a:endParaRPr lang="ar-AE" dirty="0"/>
          </a:p>
          <a:p>
            <a:r>
              <a:rPr lang="ar-AE" dirty="0" smtClean="0"/>
              <a:t>178,689__________________________________</a:t>
            </a:r>
          </a:p>
          <a:p>
            <a:endParaRPr lang="ar-AE" dirty="0"/>
          </a:p>
          <a:p>
            <a:r>
              <a:rPr lang="ar-AE" dirty="0" smtClean="0"/>
              <a:t>999,015__________________________________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486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764704"/>
            <a:ext cx="5400600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معطى العدد  45897</a:t>
            </a:r>
          </a:p>
          <a:p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ضع الفاصلة في المكان المناسب</a:t>
            </a:r>
          </a:p>
          <a:p>
            <a:pPr marL="285750" indent="-285750">
              <a:buFont typeface="Arial" pitchFamily="34" charset="0"/>
              <a:buChar char="•"/>
            </a:pPr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اكتب العدد بالكلمات __________________________</a:t>
            </a:r>
          </a:p>
          <a:p>
            <a:pPr marL="285750" indent="-285750">
              <a:buFont typeface="Arial" pitchFamily="34" charset="0"/>
              <a:buChar char="•"/>
            </a:pPr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العدد في فئة الاحاد _____</a:t>
            </a:r>
          </a:p>
          <a:p>
            <a:pPr marL="285750" indent="-285750">
              <a:buFont typeface="Arial" pitchFamily="34" charset="0"/>
              <a:buChar char="•"/>
            </a:pPr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العدد في فئة الالوف _____</a:t>
            </a:r>
          </a:p>
          <a:p>
            <a:pPr marL="285750" indent="-285750">
              <a:buFont typeface="Arial" pitchFamily="34" charset="0"/>
              <a:buChar char="•"/>
            </a:pPr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قيمة الرقم 8 في العدد _____</a:t>
            </a:r>
          </a:p>
          <a:p>
            <a:pPr marL="285750" indent="-285750">
              <a:buFont typeface="Arial" pitchFamily="34" charset="0"/>
              <a:buChar char="•"/>
            </a:pPr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منزلة الرقم 5 في العدد ______</a:t>
            </a:r>
          </a:p>
          <a:p>
            <a:pPr marL="285750" indent="-285750">
              <a:buFont typeface="Arial" pitchFamily="34" charset="0"/>
              <a:buChar char="•"/>
            </a:pPr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الرقم في منزلة الالوف ________</a:t>
            </a:r>
          </a:p>
          <a:p>
            <a:pPr marL="285750" indent="-285750">
              <a:buFont typeface="Arial" pitchFamily="34" charset="0"/>
              <a:buChar char="•"/>
            </a:pPr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الرقم في منزلة العشرات _______</a:t>
            </a:r>
          </a:p>
          <a:p>
            <a:pPr marL="285750" indent="-285750">
              <a:buFont typeface="Arial" pitchFamily="34" charset="0"/>
              <a:buChar char="•"/>
            </a:pPr>
            <a:endParaRPr lang="ar-AE" dirty="0"/>
          </a:p>
          <a:p>
            <a:pPr marL="285750" indent="-285750">
              <a:buFont typeface="Arial" pitchFamily="34" charset="0"/>
              <a:buChar char="•"/>
            </a:pPr>
            <a:r>
              <a:rPr lang="ar-AE" dirty="0" smtClean="0"/>
              <a:t>العدد المعطى زوجي / فردي</a:t>
            </a:r>
          </a:p>
          <a:p>
            <a:endParaRPr lang="ar-AE" dirty="0"/>
          </a:p>
          <a:p>
            <a:endParaRPr lang="ar-AE" dirty="0" smtClean="0"/>
          </a:p>
        </p:txBody>
      </p:sp>
    </p:spTree>
    <p:extLst>
      <p:ext uri="{BB962C8B-B14F-4D97-AF65-F5344CB8AC3E}">
        <p14:creationId xmlns:p14="http://schemas.microsoft.com/office/powerpoint/2010/main" val="41729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3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8" y="852488"/>
            <a:ext cx="861483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10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4" y="763191"/>
            <a:ext cx="8614833" cy="533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4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4" y="279799"/>
            <a:ext cx="8544949" cy="629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1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6" y="230990"/>
            <a:ext cx="8094133" cy="63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5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A9E3-C6BA-4C85-A425-8D04B9847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4" y="176214"/>
            <a:ext cx="8448939" cy="650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83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خلفيات بوربوينت PowerPoint للبنات متحركة                                                                                               ">
            <a:extLst>
              <a:ext uri="{FF2B5EF4-FFF2-40B4-BE49-F238E27FC236}">
                <a16:creationId xmlns:a16="http://schemas.microsoft.com/office/drawing/2014/main" xmlns="" id="{3BAE3B6E-E4D8-4096-9F74-20A9926C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63E3D47B-74D2-41B9-9ED4-3829CB4F8486}"/>
              </a:ext>
            </a:extLst>
          </p:cNvPr>
          <p:cNvSpPr/>
          <p:nvPr/>
        </p:nvSpPr>
        <p:spPr>
          <a:xfrm>
            <a:off x="1152397" y="836712"/>
            <a:ext cx="564360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AE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القيمة العددية للرقم في المنزلة</a:t>
            </a:r>
            <a:endParaRPr lang="he-IL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xmlns="" id="{CAE679B7-411B-4730-BFDC-4351CDEBF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79700"/>
            <a:ext cx="6572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AE" altLang="en-US" sz="2200" b="1">
                <a:solidFill>
                  <a:prstClr val="black"/>
                </a:solidFill>
              </a:rPr>
              <a:t>لإيجاد القيمة العددية للرقم في المنزلة يجب ان نستعمل القانونية التالية</a:t>
            </a:r>
            <a:r>
              <a:rPr lang="en-US" altLang="en-US" sz="2200" b="1">
                <a:solidFill>
                  <a:prstClr val="black"/>
                </a:solidFill>
              </a:rPr>
              <a:t>:</a:t>
            </a:r>
            <a:r>
              <a:rPr lang="ar-AE" altLang="en-US" sz="2200" b="1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AE" altLang="en-US" sz="2200" b="1">
                <a:solidFill>
                  <a:prstClr val="black"/>
                </a:solidFill>
              </a:rPr>
              <a:t>  الرقم الذي بمنزلة الاحاد  </a:t>
            </a:r>
            <a:r>
              <a:rPr lang="en-US" altLang="en-US" sz="2200" b="1">
                <a:solidFill>
                  <a:prstClr val="black"/>
                </a:solidFill>
              </a:rPr>
              <a:t>x</a:t>
            </a:r>
            <a:r>
              <a:rPr lang="ar-AE" altLang="en-US" sz="2200" b="1">
                <a:solidFill>
                  <a:prstClr val="black"/>
                </a:solidFill>
              </a:rPr>
              <a:t>      1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AE" altLang="en-US" sz="2200" b="1">
                <a:solidFill>
                  <a:prstClr val="black"/>
                </a:solidFill>
              </a:rPr>
              <a:t>   الرقم بمنزلة العشرات          10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AE" altLang="en-US" sz="2200" b="1">
                <a:solidFill>
                  <a:prstClr val="black"/>
                </a:solidFill>
              </a:rPr>
              <a:t>  الرقم بمنزلة المئات            100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AE" altLang="en-US" sz="2200" b="1">
                <a:solidFill>
                  <a:srgbClr val="FF0000"/>
                </a:solidFill>
              </a:rPr>
              <a:t>     مثال:   </a:t>
            </a:r>
            <a:r>
              <a:rPr lang="en-US" altLang="en-US" sz="2800" b="1">
                <a:solidFill>
                  <a:srgbClr val="FF0000"/>
                </a:solidFill>
              </a:rPr>
              <a:t>345  </a:t>
            </a:r>
            <a:endParaRPr lang="he-IL" altLang="en-US" sz="2200" b="1">
              <a:solidFill>
                <a:srgbClr val="FF0000"/>
              </a:solidFill>
            </a:endParaRPr>
          </a:p>
        </p:txBody>
      </p:sp>
      <p:sp>
        <p:nvSpPr>
          <p:cNvPr id="5125" name="מלבן 5">
            <a:extLst>
              <a:ext uri="{FF2B5EF4-FFF2-40B4-BE49-F238E27FC236}">
                <a16:creationId xmlns:a16="http://schemas.microsoft.com/office/drawing/2014/main" xmlns="" id="{5CE841B5-29DC-4D2D-9B51-406EE3CC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264025"/>
            <a:ext cx="43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</a:rPr>
              <a:t>x</a:t>
            </a:r>
            <a:r>
              <a:rPr lang="ar-AE" altLang="en-US" sz="2400" b="1">
                <a:solidFill>
                  <a:prstClr val="black"/>
                </a:solidFill>
              </a:rPr>
              <a:t> </a:t>
            </a:r>
            <a:endParaRPr lang="he-IL" altLang="en-US" sz="2400" b="1">
              <a:solidFill>
                <a:prstClr val="black"/>
              </a:solidFill>
            </a:endParaRPr>
          </a:p>
        </p:txBody>
      </p:sp>
      <p:sp>
        <p:nvSpPr>
          <p:cNvPr id="5126" name="מלבן 6">
            <a:extLst>
              <a:ext uri="{FF2B5EF4-FFF2-40B4-BE49-F238E27FC236}">
                <a16:creationId xmlns:a16="http://schemas.microsoft.com/office/drawing/2014/main" xmlns="" id="{652E419F-52E2-40D6-8812-D70997B4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3649663"/>
            <a:ext cx="484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</a:rPr>
              <a:t>x</a:t>
            </a:r>
            <a:r>
              <a:rPr lang="ar-AE" altLang="en-US" sz="2400" b="1">
                <a:solidFill>
                  <a:prstClr val="black"/>
                </a:solidFill>
              </a:rPr>
              <a:t> </a:t>
            </a:r>
            <a:endParaRPr lang="he-IL" altLang="en-US" sz="2400" b="1">
              <a:solidFill>
                <a:prstClr val="black"/>
              </a:solidFill>
            </a:endParaRPr>
          </a:p>
        </p:txBody>
      </p:sp>
      <p:sp>
        <p:nvSpPr>
          <p:cNvPr id="5127" name="מלבן 7">
            <a:extLst>
              <a:ext uri="{FF2B5EF4-FFF2-40B4-BE49-F238E27FC236}">
                <a16:creationId xmlns:a16="http://schemas.microsoft.com/office/drawing/2014/main" xmlns="" id="{F1AFAE1E-344F-4BCC-8338-9E3361D17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071938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AE" altLang="en-US">
                <a:solidFill>
                  <a:prstClr val="black"/>
                </a:solidFill>
              </a:rPr>
              <a:t> </a:t>
            </a:r>
            <a:endParaRPr lang="he-IL" altLang="en-US">
              <a:solidFill>
                <a:prstClr val="black"/>
              </a:solidFill>
            </a:endParaRP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xmlns="" id="{8BDDD655-6CA9-4462-8EC3-E54607374759}"/>
              </a:ext>
            </a:extLst>
          </p:cNvPr>
          <p:cNvCxnSpPr/>
          <p:nvPr/>
        </p:nvCxnSpPr>
        <p:spPr>
          <a:xfrm>
            <a:off x="5589588" y="5008563"/>
            <a:ext cx="357187" cy="536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דמעה 11">
            <a:extLst>
              <a:ext uri="{FF2B5EF4-FFF2-40B4-BE49-F238E27FC236}">
                <a16:creationId xmlns:a16="http://schemas.microsoft.com/office/drawing/2014/main" xmlns="" id="{16173F04-1B8A-43FF-8C61-477FF3AEB4FF}"/>
              </a:ext>
            </a:extLst>
          </p:cNvPr>
          <p:cNvSpPr/>
          <p:nvPr/>
        </p:nvSpPr>
        <p:spPr>
          <a:xfrm>
            <a:off x="5343525" y="5546725"/>
            <a:ext cx="1571625" cy="7143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AE" sz="2000" b="1" dirty="0">
                <a:solidFill>
                  <a:prstClr val="black"/>
                </a:solidFill>
              </a:rPr>
              <a:t>4 =</a:t>
            </a:r>
            <a:r>
              <a:rPr lang="he-IL" sz="2000" b="1" dirty="0">
                <a:solidFill>
                  <a:prstClr val="black"/>
                </a:solidFill>
              </a:rPr>
              <a:t>5</a:t>
            </a:r>
            <a:r>
              <a:rPr lang="ar-AE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 1x</a:t>
            </a:r>
            <a:endParaRPr lang="he-IL" sz="2000" b="1" dirty="0">
              <a:solidFill>
                <a:prstClr val="black"/>
              </a:solidFill>
            </a:endParaRP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xmlns="" id="{6F0F34AE-0E4B-409C-9034-6A73DB0747A6}"/>
              </a:ext>
            </a:extLst>
          </p:cNvPr>
          <p:cNvCxnSpPr/>
          <p:nvPr/>
        </p:nvCxnSpPr>
        <p:spPr>
          <a:xfrm>
            <a:off x="5343525" y="5116513"/>
            <a:ext cx="0" cy="428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דמעה 13">
            <a:extLst>
              <a:ext uri="{FF2B5EF4-FFF2-40B4-BE49-F238E27FC236}">
                <a16:creationId xmlns:a16="http://schemas.microsoft.com/office/drawing/2014/main" xmlns="" id="{DDF7BC64-6AB6-4B8A-8255-AE80BECE4CEB}"/>
              </a:ext>
            </a:extLst>
          </p:cNvPr>
          <p:cNvSpPr/>
          <p:nvPr/>
        </p:nvSpPr>
        <p:spPr>
          <a:xfrm>
            <a:off x="4216400" y="5440363"/>
            <a:ext cx="1785938" cy="928687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=40</a:t>
            </a:r>
            <a:r>
              <a:rPr lang="ar-AE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10x4</a:t>
            </a:r>
            <a:endParaRPr lang="he-IL" sz="2000" b="1" dirty="0">
              <a:solidFill>
                <a:prstClr val="black"/>
              </a:solidFill>
            </a:endParaRP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xmlns="" id="{00F75C84-8302-4257-BFFE-012845CA6DD5}"/>
              </a:ext>
            </a:extLst>
          </p:cNvPr>
          <p:cNvCxnSpPr/>
          <p:nvPr/>
        </p:nvCxnSpPr>
        <p:spPr>
          <a:xfrm flipH="1">
            <a:off x="4087813" y="5116513"/>
            <a:ext cx="941387" cy="615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דמעה 21">
            <a:extLst>
              <a:ext uri="{FF2B5EF4-FFF2-40B4-BE49-F238E27FC236}">
                <a16:creationId xmlns:a16="http://schemas.microsoft.com/office/drawing/2014/main" xmlns="" id="{34FB222A-BB1F-4177-92A5-C9FDB243AE55}"/>
              </a:ext>
            </a:extLst>
          </p:cNvPr>
          <p:cNvSpPr/>
          <p:nvPr/>
        </p:nvSpPr>
        <p:spPr>
          <a:xfrm>
            <a:off x="2454275" y="5418138"/>
            <a:ext cx="2014538" cy="928687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=300</a:t>
            </a:r>
            <a:r>
              <a:rPr lang="ar-AE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100x3</a:t>
            </a:r>
            <a:endParaRPr lang="he-IL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7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http://www.mescoloriages.com/coloriages/nature/fruits%20legumes/2/images/fruitslegumes_2_0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/>
          <p:nvPr/>
        </p:nvSpPr>
        <p:spPr>
          <a:xfrm>
            <a:off x="3276484" y="4941889"/>
            <a:ext cx="5080237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جد قيمة الرقم الذي تحته خط؟</a:t>
            </a:r>
            <a:endParaRPr lang="en-US" sz="4000" b="1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4716180" y="2205038"/>
            <a:ext cx="1338828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56</a:t>
            </a:r>
            <a:r>
              <a:rPr lang="ar-SA" sz="54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9</a:t>
            </a:r>
            <a:endParaRPr lang="en-US" sz="5400" b="1" u="sng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803743" y="2420938"/>
            <a:ext cx="1338828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1</a:t>
            </a:r>
            <a:r>
              <a:rPr lang="ar-SA" sz="54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0</a:t>
            </a: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0</a:t>
            </a:r>
            <a:endParaRPr lang="en-US" sz="5400" b="1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652012" y="3068638"/>
            <a:ext cx="1338828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54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3</a:t>
            </a: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15</a:t>
            </a:r>
            <a:endParaRPr lang="en-US" sz="5400" b="1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476095" y="2781300"/>
            <a:ext cx="1338828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60</a:t>
            </a:r>
            <a:r>
              <a:rPr lang="ar-SA" sz="54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1</a:t>
            </a:r>
            <a:endParaRPr lang="en-US" sz="5400" b="1" u="sng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2771495" y="2420938"/>
            <a:ext cx="1338828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9</a:t>
            </a:r>
            <a:r>
              <a:rPr lang="ar-SA" sz="54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5</a:t>
            </a: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5</a:t>
            </a:r>
            <a:endParaRPr lang="en-US" sz="5400" b="1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1547531" y="1123951"/>
            <a:ext cx="1338828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54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6</a:t>
            </a: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93</a:t>
            </a:r>
            <a:endParaRPr lang="en-US" sz="5400" b="1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4356151" y="3068638"/>
            <a:ext cx="954107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54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6</a:t>
            </a:r>
            <a:r>
              <a:rPr lang="ar-SA" sz="54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9</a:t>
            </a:r>
            <a:endParaRPr lang="en-US" sz="5400" b="1" u="sng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3563977" y="1700213"/>
            <a:ext cx="1338263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7</a:t>
            </a:r>
            <a:r>
              <a:rPr lang="ar-SA" sz="2800" b="1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56</a:t>
            </a:r>
            <a:endParaRPr lang="en-US" sz="2800" b="1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7164650" y="1123951"/>
            <a:ext cx="569387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5400" b="1" u="sng" ker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</a:rPr>
              <a:t>5</a:t>
            </a:r>
            <a:endParaRPr lang="en-US" sz="5400" b="1" u="sng" kern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خلفيات بوربوينت PowerPoint للبنات متحركة                                                                                               ">
            <a:extLst>
              <a:ext uri="{FF2B5EF4-FFF2-40B4-BE49-F238E27FC236}">
                <a16:creationId xmlns:a16="http://schemas.microsoft.com/office/drawing/2014/main" xmlns="" id="{7B75D9E2-5202-4FDD-8BAA-F90394B7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2A0B9A02-AA75-4152-82EE-4706BD13B1A2}"/>
              </a:ext>
            </a:extLst>
          </p:cNvPr>
          <p:cNvSpPr/>
          <p:nvPr/>
        </p:nvSpPr>
        <p:spPr>
          <a:xfrm>
            <a:off x="971600" y="890269"/>
            <a:ext cx="56436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AE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التوسيع</a:t>
            </a:r>
            <a:endParaRPr lang="he-IL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xmlns="" id="{27041686-AF92-4EDB-86E0-6DB723593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61198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400" b="1" u="sng">
                <a:solidFill>
                  <a:prstClr val="black"/>
                </a:solidFill>
              </a:rPr>
              <a:t>من الممكن توسيع العدد بالطرق التالية: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b="1" u="sng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AE" altLang="en-US" sz="2400" b="1" u="sng">
                <a:solidFill>
                  <a:srgbClr val="FF0000"/>
                </a:solidFill>
              </a:rPr>
              <a:t>التوسيع حسب المنزلة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AE" altLang="en-US" sz="2400" b="1">
                <a:solidFill>
                  <a:prstClr val="black"/>
                </a:solidFill>
              </a:rPr>
              <a:t>عزيزي الطالب عليك ان تكتب رقم المنزلة واسمها  كما في المثال التالي: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400" b="1">
                <a:solidFill>
                  <a:prstClr val="black"/>
                </a:solidFill>
              </a:rPr>
              <a:t>89</a:t>
            </a:r>
            <a:r>
              <a:rPr lang="ar-AE" altLang="en-US" sz="2400" b="1">
                <a:solidFill>
                  <a:prstClr val="black"/>
                </a:solidFill>
              </a:rPr>
              <a:t>4= 3 مئات + 5عشرات + 4 احاد</a:t>
            </a:r>
            <a:endParaRPr lang="ar-SA" altLang="en-US" sz="2400" b="1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AE" altLang="en-US" sz="2400" b="1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AE" altLang="en-US" sz="2400" b="1" u="sng">
                <a:solidFill>
                  <a:srgbClr val="FF0000"/>
                </a:solidFill>
              </a:rPr>
              <a:t>اما التوسيع حسب القيمة</a:t>
            </a:r>
            <a:r>
              <a:rPr lang="ar-SA" altLang="en-US" sz="2400" b="1" u="sng">
                <a:solidFill>
                  <a:srgbClr val="FF0000"/>
                </a:solidFill>
              </a:rPr>
              <a:t> </a:t>
            </a:r>
            <a:r>
              <a:rPr lang="ar-AE" altLang="en-US" sz="2400" b="1" u="sng">
                <a:solidFill>
                  <a:srgbClr val="FF0000"/>
                </a:solidFill>
              </a:rPr>
              <a:t> </a:t>
            </a:r>
            <a:r>
              <a:rPr lang="ar-AE" altLang="en-US" sz="2400" b="1">
                <a:solidFill>
                  <a:prstClr val="black"/>
                </a:solidFill>
              </a:rPr>
              <a:t>فعليك ان تجد القيمة العددية للرقم في المنزلة كما في المثال التالي:-</a:t>
            </a:r>
          </a:p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en-US" sz="2400" b="1">
                <a:solidFill>
                  <a:prstClr val="black"/>
                </a:solidFill>
              </a:rPr>
              <a:t>3</a:t>
            </a:r>
            <a:r>
              <a:rPr lang="ar-AE" altLang="en-US" sz="2400" b="1">
                <a:solidFill>
                  <a:prstClr val="black"/>
                </a:solidFill>
              </a:rPr>
              <a:t>45= 5+ 40+ 300</a:t>
            </a:r>
            <a:endParaRPr lang="he-IL" altLang="en-US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9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rianit.edu-negev.gov.il/ronit/sites/homepage/chetzronit/Images/™‡…˜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453786" y="622160"/>
            <a:ext cx="223651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اكمل الجدول التالي:-</a:t>
            </a:r>
            <a:endParaRPr lang="he-IL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55369"/>
              </p:ext>
            </p:extLst>
          </p:nvPr>
        </p:nvGraphicFramePr>
        <p:xfrm>
          <a:off x="1115616" y="1196753"/>
          <a:ext cx="6984776" cy="83553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525568"/>
                <a:gridCol w="2209873"/>
                <a:gridCol w="601335"/>
                <a:gridCol w="853391"/>
                <a:gridCol w="794609"/>
              </a:tblGrid>
              <a:tr h="1520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700" dirty="0">
                          <a:effectLst/>
                        </a:rPr>
                        <a:t>العدد بالكلمات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700" dirty="0">
                          <a:effectLst/>
                        </a:rPr>
                        <a:t>العدد بالطريقة الموسعة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قيمة الرقم الذي تحنه خط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منزلة الرقم الذي تحنه خط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1700" dirty="0">
                          <a:effectLst/>
                        </a:rPr>
                        <a:t>العدد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 dirty="0" smtClean="0">
                          <a:effectLst/>
                        </a:rPr>
                        <a:t>خمسة </a:t>
                      </a:r>
                      <a:r>
                        <a:rPr lang="ar-SA" sz="1400" dirty="0" smtClean="0">
                          <a:effectLst/>
                        </a:rPr>
                        <a:t>الاف</a:t>
                      </a:r>
                      <a:r>
                        <a:rPr lang="ar-SA" sz="1400" baseline="0" dirty="0" smtClean="0">
                          <a:effectLst/>
                        </a:rPr>
                        <a:t> وست </a:t>
                      </a:r>
                      <a:r>
                        <a:rPr lang="ar-SA" sz="1400" baseline="0" dirty="0" err="1" smtClean="0">
                          <a:effectLst/>
                        </a:rPr>
                        <a:t>مئه</a:t>
                      </a:r>
                      <a:r>
                        <a:rPr lang="ar-SA" sz="1400" baseline="0" dirty="0" smtClean="0">
                          <a:effectLst/>
                        </a:rPr>
                        <a:t> </a:t>
                      </a:r>
                      <a:r>
                        <a:rPr lang="ar-SA" sz="1400" baseline="0" dirty="0" err="1" smtClean="0">
                          <a:effectLst/>
                        </a:rPr>
                        <a:t>وثلاثه</a:t>
                      </a:r>
                      <a:r>
                        <a:rPr lang="ar-SA" sz="1400" baseline="0" dirty="0" smtClean="0">
                          <a:effectLst/>
                        </a:rPr>
                        <a:t> وتسعون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3+90 </a:t>
                      </a:r>
                      <a:r>
                        <a:rPr lang="ar-SA" sz="1700" dirty="0">
                          <a:effectLst/>
                        </a:rPr>
                        <a:t>+ </a:t>
                      </a:r>
                      <a:r>
                        <a:rPr lang="ar-SA" sz="1700" dirty="0" smtClean="0">
                          <a:effectLst/>
                        </a:rPr>
                        <a:t>600 </a:t>
                      </a:r>
                      <a:r>
                        <a:rPr lang="ar-SA" sz="1700" dirty="0">
                          <a:effectLst/>
                        </a:rPr>
                        <a:t>+ </a:t>
                      </a:r>
                      <a:r>
                        <a:rPr lang="ar-SA" sz="1700" dirty="0" smtClean="0">
                          <a:effectLst/>
                        </a:rPr>
                        <a:t>5000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600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 dirty="0" smtClean="0">
                          <a:effectLst/>
                        </a:rPr>
                        <a:t>مئات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5</a:t>
                      </a:r>
                      <a:r>
                        <a:rPr lang="ar-SA" sz="1700" u="sng" dirty="0" smtClean="0">
                          <a:effectLst/>
                        </a:rPr>
                        <a:t>6</a:t>
                      </a:r>
                      <a:r>
                        <a:rPr lang="ar-SA" sz="1700" dirty="0" smtClean="0">
                          <a:effectLst/>
                        </a:rPr>
                        <a:t>93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u="none" dirty="0" smtClean="0">
                          <a:effectLst/>
                        </a:rPr>
                        <a:t>7</a:t>
                      </a:r>
                      <a:r>
                        <a:rPr lang="ar-SA" sz="1700" u="sng" dirty="0" smtClean="0">
                          <a:effectLst/>
                        </a:rPr>
                        <a:t>2</a:t>
                      </a:r>
                      <a:r>
                        <a:rPr lang="ar-SA" sz="1700" dirty="0" smtClean="0">
                          <a:effectLst/>
                        </a:rPr>
                        <a:t>08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159</a:t>
                      </a:r>
                      <a:r>
                        <a:rPr lang="ar-SA" sz="1700" u="sng" dirty="0" smtClean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9</a:t>
                      </a:r>
                      <a:r>
                        <a:rPr lang="ar-SA" sz="1700" u="sng" dirty="0" smtClean="0">
                          <a:effectLst/>
                        </a:rPr>
                        <a:t>9</a:t>
                      </a:r>
                      <a:r>
                        <a:rPr lang="ar-SA" sz="1700" dirty="0" smtClean="0">
                          <a:effectLst/>
                        </a:rPr>
                        <a:t>93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u="sng" dirty="0" smtClean="0">
                          <a:effectLst/>
                        </a:rPr>
                        <a:t>6</a:t>
                      </a:r>
                      <a:r>
                        <a:rPr lang="ar-SA" sz="1700" dirty="0" smtClean="0">
                          <a:effectLst/>
                        </a:rPr>
                        <a:t>716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374</a:t>
                      </a:r>
                      <a:r>
                        <a:rPr lang="ar-SA" sz="1700" u="sng" dirty="0" smtClean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52</a:t>
                      </a:r>
                      <a:r>
                        <a:rPr lang="ar-SA" sz="1700" u="sng" dirty="0" smtClean="0">
                          <a:effectLst/>
                        </a:rPr>
                        <a:t>6</a:t>
                      </a:r>
                      <a:r>
                        <a:rPr lang="ar-SA" sz="1700" dirty="0" smtClean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u="sng" dirty="0" smtClean="0">
                          <a:effectLst/>
                        </a:rPr>
                        <a:t>6</a:t>
                      </a:r>
                      <a:r>
                        <a:rPr lang="ar-SA" sz="1700" u="none" dirty="0" smtClean="0">
                          <a:effectLst/>
                        </a:rPr>
                        <a:t>4</a:t>
                      </a:r>
                      <a:r>
                        <a:rPr lang="ar-SA" sz="1700" dirty="0" smtClean="0">
                          <a:effectLst/>
                        </a:rPr>
                        <a:t>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78</a:t>
                      </a:r>
                      <a:r>
                        <a:rPr lang="ar-SA" sz="1700" u="sng" dirty="0" smtClean="0">
                          <a:effectLst/>
                        </a:rPr>
                        <a:t>1</a:t>
                      </a:r>
                      <a:r>
                        <a:rPr lang="ar-SA" sz="1700" dirty="0" smtClean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u="sng" dirty="0" smtClean="0">
                          <a:effectLst/>
                        </a:rPr>
                        <a:t>41</a:t>
                      </a:r>
                      <a:r>
                        <a:rPr lang="ar-SA" sz="1700" dirty="0" smtClean="0">
                          <a:effectLst/>
                        </a:rPr>
                        <a:t>58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82</a:t>
                      </a:r>
                      <a:r>
                        <a:rPr lang="ar-SA" sz="1700" u="sng" dirty="0" smtClean="0">
                          <a:effectLst/>
                        </a:rPr>
                        <a:t>3</a:t>
                      </a:r>
                      <a:r>
                        <a:rPr lang="ar-SA" sz="17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dirty="0" smtClean="0">
                          <a:effectLst/>
                        </a:rPr>
                        <a:t>98</a:t>
                      </a:r>
                      <a:r>
                        <a:rPr lang="ar-SA" sz="1700" u="sng" dirty="0" smtClean="0">
                          <a:effectLst/>
                        </a:rPr>
                        <a:t>0</a:t>
                      </a:r>
                      <a:r>
                        <a:rPr lang="ar-SA" sz="1700" dirty="0" smtClean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700" u="sng" dirty="0" smtClean="0">
                          <a:effectLst/>
                        </a:rPr>
                        <a:t>9</a:t>
                      </a:r>
                      <a:r>
                        <a:rPr lang="ar-SA" sz="1700" dirty="0" smtClean="0">
                          <a:effectLst/>
                        </a:rPr>
                        <a:t>697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863" marR="64863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7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260" y="-603250"/>
            <a:ext cx="10369551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691681" y="2445007"/>
            <a:ext cx="764489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AE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تحويل العدد من الكلمات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 </a:t>
            </a:r>
            <a:r>
              <a:rPr lang="ar-AE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الى الارقام</a:t>
            </a:r>
            <a:endParaRPr lang="he-IL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84216" y="3201989"/>
            <a:ext cx="80867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AE" sz="2800" dirty="0">
                <a:solidFill>
                  <a:prstClr val="black"/>
                </a:solidFill>
                <a:latin typeface="Calibri" pitchFamily="34" charset="0"/>
              </a:rPr>
              <a:t>عزيزي الطالب عند قراءة العدد بالكلمات وتحويله الى الارقام ابدأ  من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ar-SA" sz="2800" dirty="0">
                <a:solidFill>
                  <a:prstClr val="black"/>
                </a:solidFill>
                <a:latin typeface="Calibri" pitchFamily="34" charset="0"/>
              </a:rPr>
              <a:t>منزلة الالوف ثم عشرات الالوف بعدها المئات ثم الاحاد وبعدها العشرات</a:t>
            </a:r>
            <a:endParaRPr lang="ar-AE" sz="2800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AE" sz="28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ar-AE" sz="2800" b="1" u="sng" dirty="0">
                <a:solidFill>
                  <a:prstClr val="black"/>
                </a:solidFill>
                <a:latin typeface="Calibri" pitchFamily="34" charset="0"/>
              </a:rPr>
              <a:t>المثال التالي:-</a:t>
            </a:r>
            <a:r>
              <a:rPr lang="ar-SA" sz="2800" b="1" u="sng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Calibri" pitchFamily="34" charset="0"/>
              </a:rPr>
              <a:t>خمسة وستون </a:t>
            </a:r>
            <a:r>
              <a:rPr lang="ar-SA" sz="2800" b="1" dirty="0" smtClean="0">
                <a:solidFill>
                  <a:prstClr val="black"/>
                </a:solidFill>
                <a:latin typeface="Calibri" pitchFamily="34" charset="0"/>
              </a:rPr>
              <a:t>الفا </a:t>
            </a:r>
            <a:r>
              <a:rPr lang="ar-SA" sz="2800" b="1" dirty="0">
                <a:solidFill>
                  <a:prstClr val="black"/>
                </a:solidFill>
                <a:latin typeface="Calibri" pitchFamily="34" charset="0"/>
              </a:rPr>
              <a:t>وسبع مئة وثمانية وتسعون:</a:t>
            </a:r>
            <a:r>
              <a:rPr lang="ar-AE" sz="28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Calibri" pitchFamily="34" charset="0"/>
              </a:rPr>
              <a:t>65,798</a:t>
            </a:r>
            <a:endParaRPr lang="he-IL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70863"/>
              </p:ext>
            </p:extLst>
          </p:nvPr>
        </p:nvGraphicFramePr>
        <p:xfrm>
          <a:off x="784369" y="5013176"/>
          <a:ext cx="4506981" cy="14104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8535"/>
                <a:gridCol w="860740"/>
                <a:gridCol w="1084608"/>
                <a:gridCol w="921549"/>
                <a:gridCol w="921549"/>
              </a:tblGrid>
              <a:tr h="936104">
                <a:tc>
                  <a:txBody>
                    <a:bodyPr/>
                    <a:lstStyle/>
                    <a:p>
                      <a:pPr rtl="1"/>
                      <a:r>
                        <a:rPr lang="ar-AE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David" pitchFamily="34" charset="-79"/>
                        </a:rPr>
                        <a:t>احاد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David" pitchFamily="34" charset="-79"/>
                        </a:rPr>
                        <a:t>عشرات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David" pitchFamily="34" charset="-79"/>
                        </a:rPr>
                        <a:t>مئات</a:t>
                      </a:r>
                      <a:endParaRPr lang="he-IL" sz="20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  <a:p>
                      <a:pPr rtl="1"/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David" pitchFamily="34" charset="-79"/>
                          <a:cs typeface="David" pitchFamily="34" charset="-79"/>
                        </a:rPr>
                        <a:t>الوف</a:t>
                      </a:r>
                      <a:r>
                        <a:rPr lang="ar-SA" sz="20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David" pitchFamily="34" charset="-79"/>
                          <a:cs typeface="David" pitchFamily="34" charset="-79"/>
                        </a:rPr>
                        <a:t>عشرات الالوف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2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he-IL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חץ מכופף למעלה 5"/>
          <p:cNvSpPr/>
          <p:nvPr/>
        </p:nvSpPr>
        <p:spPr>
          <a:xfrm>
            <a:off x="5267328" y="5300691"/>
            <a:ext cx="3478213" cy="852487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thiyavad.com/scraps/scrapsimg/Cartoon1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9023"/>
            <a:ext cx="2259451" cy="24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346973" y="260648"/>
            <a:ext cx="87970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AE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حو</a:t>
            </a:r>
            <a:r>
              <a:rPr lang="ar-SA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ِّ</a:t>
            </a:r>
            <a:r>
              <a:rPr lang="ar-AE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ل ال</a:t>
            </a:r>
            <a:r>
              <a:rPr lang="ar-SA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</a:t>
            </a:r>
            <a:r>
              <a:rPr lang="ar-AE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عد</a:t>
            </a:r>
            <a:r>
              <a:rPr lang="ar-SA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</a:t>
            </a:r>
            <a:r>
              <a:rPr lang="ar-AE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د</a:t>
            </a:r>
            <a:r>
              <a:rPr lang="ar-SA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التالية</a:t>
            </a:r>
            <a:r>
              <a:rPr lang="ar-AE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ar-AE" sz="4400" b="1" u="sng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من </a:t>
            </a:r>
            <a:r>
              <a:rPr lang="ar-AE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الكلمات</a:t>
            </a:r>
            <a:r>
              <a:rPr lang="en-US" sz="4400" b="1" u="sng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ar-AE" sz="4400" b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الى </a:t>
            </a:r>
            <a:r>
              <a:rPr lang="ar-AE" sz="4400" b="1" u="sng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الارقام</a:t>
            </a:r>
            <a:endParaRPr lang="he-IL" sz="4400" b="1" u="sng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8559" y="1030089"/>
            <a:ext cx="9612560" cy="6117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خمس مئة وستة وتسعون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الفان وسبع مئة وثمانية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ثلاثة وثلاثون الفًا وتسع مئة وخمسة وعشرون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ثلاث مئة وثلاثة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اربعة وسبعون الفًا وثلاث مئة وثلاثة وثلاثون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ستة الاف وست مئة وسته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سبعة وعشرون الفا وخمس مئة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تسعة الاف وتسعة وتسعون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ثمانون الفًا وثمانية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dirty="0" smtClean="0">
                <a:solidFill>
                  <a:prstClr val="black"/>
                </a:solidFill>
              </a:rPr>
              <a:t>تسعة وخمسون الفًا وخمسة وخمسون.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he-I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בית ספר 1234\بطاقات\get-5-2009-sez_ae_kxw3ec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C:\Users\Administrator\Desktop\בית ספר 1234\بطاقات\get-5-2009-sez_ae_kxw3ec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533428"/>
            <a:ext cx="4038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حول الاعداد التالية الى </a:t>
            </a:r>
            <a:r>
              <a:rPr lang="ar-SA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الارقام:</a:t>
            </a:r>
            <a:endParaRPr lang="ar-SA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340770"/>
            <a:ext cx="3352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ثمانون الفا</a:t>
            </a:r>
            <a:endParaRPr lang="ar-SA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</a:t>
            </a: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ثمانية </a:t>
            </a:r>
            <a:r>
              <a:rPr lang="ar-SA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الاف</a:t>
            </a: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خمس </a:t>
            </a: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مئة </a:t>
            </a:r>
          </a:p>
          <a:p>
            <a:pPr>
              <a:defRPr/>
            </a:pPr>
            <a:r>
              <a:rPr lang="ar-SA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</a:t>
            </a: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اربعة </a:t>
            </a:r>
            <a:r>
              <a:rPr lang="ar-AE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الاف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وتسع مئة واثنان</a:t>
            </a:r>
            <a:endParaRPr lang="ar-SA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</a:t>
            </a: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مئتان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واثنان وعشرون</a:t>
            </a:r>
            <a:endParaRPr lang="ar-SA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</a:t>
            </a: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عشرة </a:t>
            </a:r>
            <a:r>
              <a:rPr lang="ar-AE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الاف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وعشره</a:t>
            </a:r>
            <a:endParaRPr lang="ar-SA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</a:t>
            </a: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ثلاثة </a:t>
            </a:r>
            <a:r>
              <a:rPr lang="ar-AE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واربعون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الفا </a:t>
            </a:r>
            <a:r>
              <a:rPr lang="ar-AE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ومئة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واربعون</a:t>
            </a:r>
            <a:endParaRPr lang="ar-AE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ar-SA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</a:t>
            </a:r>
            <a:r>
              <a:rPr lang="ar-SA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خمسة </a:t>
            </a:r>
            <a:r>
              <a:rPr lang="ar-AE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الاف</a:t>
            </a: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2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ومئه</a:t>
            </a:r>
            <a:endParaRPr lang="ar-AE" sz="2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ar-AE" sz="2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8-عشرون الفا واثنان</a:t>
            </a:r>
          </a:p>
          <a:p>
            <a:pPr>
              <a:defRPr/>
            </a:pP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8025" y="609600"/>
            <a:ext cx="377859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ضع الفاصلة واكتب الاعداد التالية بالكلمات:</a:t>
            </a:r>
            <a:endParaRPr lang="en-US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7141" y="1371628"/>
            <a:ext cx="898003" cy="34778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35897</a:t>
            </a: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71208</a:t>
            </a: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40000</a:t>
            </a: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9687</a:t>
            </a: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70218</a:t>
            </a:r>
          </a:p>
          <a:p>
            <a:pPr algn="ctr">
              <a:defRPr/>
            </a:pPr>
            <a:endParaRPr lang="ar-AE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12076</a:t>
            </a:r>
            <a:endParaRPr lang="en-US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55" y="1371628"/>
            <a:ext cx="898003" cy="34778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7895</a:t>
            </a: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9800</a:t>
            </a: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30030</a:t>
            </a: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78950</a:t>
            </a:r>
          </a:p>
          <a:p>
            <a:pPr algn="ctr">
              <a:defRPr/>
            </a:pPr>
            <a:endParaRPr lang="ar-SA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SA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4000</a:t>
            </a:r>
          </a:p>
          <a:p>
            <a:pPr algn="ctr">
              <a:defRPr/>
            </a:pPr>
            <a:endParaRPr lang="ar-AE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AE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3548</a:t>
            </a:r>
            <a:endParaRPr lang="en-US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64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860032" y="548680"/>
            <a:ext cx="3888432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55576" y="548680"/>
            <a:ext cx="3744416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>
                <a:solidFill>
                  <a:prstClr val="black"/>
                </a:solidFill>
              </a:rPr>
              <a:t>من </a:t>
            </a:r>
            <a:r>
              <a:rPr lang="ar-SA" dirty="0" err="1">
                <a:solidFill>
                  <a:prstClr val="black"/>
                </a:solidFill>
              </a:rPr>
              <a:t>انا :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  <a:p>
            <a:r>
              <a:rPr lang="ar-SA" dirty="0">
                <a:solidFill>
                  <a:prstClr val="black"/>
                </a:solidFill>
              </a:rPr>
              <a:t>عدد</a:t>
            </a:r>
            <a:r>
              <a:rPr lang="ar-AE" dirty="0">
                <a:solidFill>
                  <a:prstClr val="black"/>
                </a:solidFill>
              </a:rPr>
              <a:t> رباعي</a:t>
            </a:r>
            <a:r>
              <a:rPr lang="ar-SA" dirty="0">
                <a:solidFill>
                  <a:prstClr val="black"/>
                </a:solidFill>
              </a:rPr>
              <a:t> المنزلة </a:t>
            </a:r>
            <a:r>
              <a:rPr lang="ar-AE" dirty="0">
                <a:solidFill>
                  <a:prstClr val="black"/>
                </a:solidFill>
              </a:rPr>
              <a:t>زوجي</a:t>
            </a:r>
            <a:r>
              <a:rPr lang="ar-SA" dirty="0">
                <a:solidFill>
                  <a:prstClr val="black"/>
                </a:solidFill>
              </a:rPr>
              <a:t>, منزلة </a:t>
            </a:r>
            <a:r>
              <a:rPr lang="ar-AE" dirty="0" err="1">
                <a:solidFill>
                  <a:prstClr val="black"/>
                </a:solidFill>
              </a:rPr>
              <a:t>مئاتي</a:t>
            </a:r>
            <a:r>
              <a:rPr lang="ar-AE" dirty="0">
                <a:solidFill>
                  <a:prstClr val="black"/>
                </a:solidFill>
              </a:rPr>
              <a:t> اكبر من الوفي ب 1</a:t>
            </a:r>
            <a:r>
              <a:rPr lang="ar-SA" dirty="0" err="1">
                <a:solidFill>
                  <a:prstClr val="black"/>
                </a:solidFill>
              </a:rPr>
              <a:t>: -------------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AE" dirty="0">
                <a:solidFill>
                  <a:prstClr val="black"/>
                </a:solidFill>
              </a:rPr>
              <a:t>انا اصغر عدد ثنائي المنزلة</a:t>
            </a:r>
            <a:r>
              <a:rPr lang="ar-SA" dirty="0" err="1">
                <a:solidFill>
                  <a:prstClr val="black"/>
                </a:solidFill>
              </a:rPr>
              <a:t>:----------</a:t>
            </a:r>
            <a:endParaRPr lang="ar-SA" dirty="0">
              <a:solidFill>
                <a:prstClr val="black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SA" dirty="0">
                <a:solidFill>
                  <a:prstClr val="black"/>
                </a:solidFill>
              </a:rPr>
              <a:t>عدد </a:t>
            </a:r>
            <a:r>
              <a:rPr lang="ar-AE" dirty="0" smtClean="0">
                <a:solidFill>
                  <a:prstClr val="black"/>
                </a:solidFill>
              </a:rPr>
              <a:t>خماسي </a:t>
            </a:r>
            <a:r>
              <a:rPr lang="ar-AE" dirty="0">
                <a:solidFill>
                  <a:prstClr val="black"/>
                </a:solidFill>
              </a:rPr>
              <a:t>المنزلة</a:t>
            </a:r>
            <a:r>
              <a:rPr lang="ar-SA" dirty="0">
                <a:solidFill>
                  <a:prstClr val="black"/>
                </a:solidFill>
              </a:rPr>
              <a:t> , منزلة </a:t>
            </a:r>
            <a:r>
              <a:rPr lang="ar-AE" dirty="0">
                <a:solidFill>
                  <a:prstClr val="black"/>
                </a:solidFill>
              </a:rPr>
              <a:t>عشرات الوفي </a:t>
            </a:r>
            <a:r>
              <a:rPr lang="ar-AE" dirty="0" smtClean="0">
                <a:solidFill>
                  <a:prstClr val="black"/>
                </a:solidFill>
              </a:rPr>
              <a:t>ومئاتي </a:t>
            </a:r>
            <a:r>
              <a:rPr lang="ar-AE" dirty="0" err="1" smtClean="0">
                <a:solidFill>
                  <a:prstClr val="black"/>
                </a:solidFill>
              </a:rPr>
              <a:t>متساويه</a:t>
            </a:r>
            <a:r>
              <a:rPr lang="ar-SA" dirty="0" err="1">
                <a:solidFill>
                  <a:prstClr val="black"/>
                </a:solidFill>
              </a:rPr>
              <a:t>:-----------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60032" y="3418544"/>
            <a:ext cx="3888432" cy="2746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>
                <a:solidFill>
                  <a:prstClr val="black"/>
                </a:solidFill>
              </a:rPr>
              <a:t>من </a:t>
            </a:r>
            <a:r>
              <a:rPr lang="ar-SA" dirty="0" err="1">
                <a:solidFill>
                  <a:prstClr val="black"/>
                </a:solidFill>
              </a:rPr>
              <a:t>انا :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  <a:p>
            <a:r>
              <a:rPr lang="ar-SA" dirty="0">
                <a:solidFill>
                  <a:prstClr val="black"/>
                </a:solidFill>
              </a:rPr>
              <a:t>عدد</a:t>
            </a:r>
            <a:r>
              <a:rPr lang="ar-AE" dirty="0">
                <a:solidFill>
                  <a:prstClr val="black"/>
                </a:solidFill>
              </a:rPr>
              <a:t> خماسي </a:t>
            </a:r>
            <a:r>
              <a:rPr lang="ar-SA" dirty="0">
                <a:solidFill>
                  <a:prstClr val="black"/>
                </a:solidFill>
              </a:rPr>
              <a:t>المنزلة </a:t>
            </a:r>
            <a:r>
              <a:rPr lang="ar-AE" dirty="0">
                <a:solidFill>
                  <a:prstClr val="black"/>
                </a:solidFill>
              </a:rPr>
              <a:t>زوجي</a:t>
            </a:r>
            <a:r>
              <a:rPr lang="ar-SA" dirty="0">
                <a:solidFill>
                  <a:prstClr val="black"/>
                </a:solidFill>
              </a:rPr>
              <a:t>, منزلة </a:t>
            </a:r>
            <a:r>
              <a:rPr lang="ar-AE" dirty="0" err="1">
                <a:solidFill>
                  <a:prstClr val="black"/>
                </a:solidFill>
              </a:rPr>
              <a:t>مئاتي</a:t>
            </a:r>
            <a:r>
              <a:rPr lang="ar-AE" dirty="0">
                <a:solidFill>
                  <a:prstClr val="black"/>
                </a:solidFill>
              </a:rPr>
              <a:t> اكبر من عشرات الوفي</a:t>
            </a:r>
            <a:r>
              <a:rPr lang="ar-SA" dirty="0" err="1">
                <a:solidFill>
                  <a:prstClr val="black"/>
                </a:solidFill>
              </a:rPr>
              <a:t>: -------------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AE" dirty="0">
                <a:solidFill>
                  <a:prstClr val="black"/>
                </a:solidFill>
              </a:rPr>
              <a:t>انا اصغر عدد رباعي المنزلة</a:t>
            </a:r>
            <a:r>
              <a:rPr lang="ar-SA" dirty="0" err="1">
                <a:solidFill>
                  <a:prstClr val="black"/>
                </a:solidFill>
              </a:rPr>
              <a:t>:----------</a:t>
            </a:r>
            <a:endParaRPr lang="ar-SA" dirty="0">
              <a:solidFill>
                <a:prstClr val="black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SA" dirty="0">
                <a:solidFill>
                  <a:prstClr val="black"/>
                </a:solidFill>
              </a:rPr>
              <a:t>عدد </a:t>
            </a:r>
            <a:r>
              <a:rPr lang="ar-AE" dirty="0" smtClean="0">
                <a:solidFill>
                  <a:prstClr val="black"/>
                </a:solidFill>
              </a:rPr>
              <a:t>رباعي المنزلة</a:t>
            </a:r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, منزلة </a:t>
            </a:r>
            <a:r>
              <a:rPr lang="ar-AE" dirty="0" smtClean="0">
                <a:solidFill>
                  <a:prstClr val="black"/>
                </a:solidFill>
              </a:rPr>
              <a:t>الوفي </a:t>
            </a:r>
            <a:r>
              <a:rPr lang="ar-AE" dirty="0">
                <a:solidFill>
                  <a:prstClr val="black"/>
                </a:solidFill>
              </a:rPr>
              <a:t>4</a:t>
            </a:r>
            <a:r>
              <a:rPr lang="ar-SA" dirty="0" err="1">
                <a:solidFill>
                  <a:prstClr val="black"/>
                </a:solidFill>
              </a:rPr>
              <a:t>:---------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55576" y="3402204"/>
            <a:ext cx="3776691" cy="2867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dirty="0">
                <a:solidFill>
                  <a:prstClr val="black"/>
                </a:solidFill>
              </a:rPr>
              <a:t>من </a:t>
            </a:r>
            <a:r>
              <a:rPr lang="ar-SA" dirty="0" err="1">
                <a:solidFill>
                  <a:prstClr val="black"/>
                </a:solidFill>
              </a:rPr>
              <a:t>انا :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  <a:p>
            <a:r>
              <a:rPr lang="ar-SA" dirty="0">
                <a:solidFill>
                  <a:prstClr val="black"/>
                </a:solidFill>
              </a:rPr>
              <a:t>عدد</a:t>
            </a:r>
            <a:r>
              <a:rPr lang="ar-AE" dirty="0">
                <a:solidFill>
                  <a:prstClr val="black"/>
                </a:solidFill>
              </a:rPr>
              <a:t> رباعي </a:t>
            </a:r>
            <a:r>
              <a:rPr lang="ar-SA" dirty="0">
                <a:solidFill>
                  <a:prstClr val="black"/>
                </a:solidFill>
              </a:rPr>
              <a:t> </a:t>
            </a:r>
            <a:r>
              <a:rPr lang="ar-SA" dirty="0" err="1">
                <a:solidFill>
                  <a:prstClr val="black"/>
                </a:solidFill>
              </a:rPr>
              <a:t>المنزلة </a:t>
            </a:r>
            <a:r>
              <a:rPr lang="ar-SA" dirty="0">
                <a:solidFill>
                  <a:prstClr val="black"/>
                </a:solidFill>
              </a:rPr>
              <a:t>, رقم منزلة </a:t>
            </a:r>
            <a:r>
              <a:rPr lang="ar-AE" dirty="0">
                <a:solidFill>
                  <a:prstClr val="black"/>
                </a:solidFill>
              </a:rPr>
              <a:t>الوفي </a:t>
            </a:r>
            <a:r>
              <a:rPr lang="ar-SA" dirty="0" err="1">
                <a:solidFill>
                  <a:prstClr val="black"/>
                </a:solidFill>
              </a:rPr>
              <a:t>زوجي : -------------</a:t>
            </a:r>
            <a:r>
              <a:rPr lang="ar-SA" dirty="0">
                <a:solidFill>
                  <a:prstClr val="black"/>
                </a:solidFill>
              </a:rPr>
              <a:t> </a:t>
            </a: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AE" dirty="0">
                <a:solidFill>
                  <a:prstClr val="black"/>
                </a:solidFill>
              </a:rPr>
              <a:t>انا اكبر عدد مكون من خمسة منازل</a:t>
            </a:r>
            <a:r>
              <a:rPr lang="ar-SA" dirty="0" err="1">
                <a:solidFill>
                  <a:prstClr val="black"/>
                </a:solidFill>
              </a:rPr>
              <a:t>:----------</a:t>
            </a:r>
            <a:endParaRPr lang="ar-SA" dirty="0">
              <a:solidFill>
                <a:prstClr val="black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SA" dirty="0">
                <a:solidFill>
                  <a:prstClr val="black"/>
                </a:solidFill>
              </a:rPr>
              <a:t>عدد</a:t>
            </a:r>
            <a:r>
              <a:rPr lang="ar-AE" dirty="0">
                <a:solidFill>
                  <a:prstClr val="black"/>
                </a:solidFill>
              </a:rPr>
              <a:t> خماسي </a:t>
            </a:r>
            <a:r>
              <a:rPr lang="ar-SA" dirty="0">
                <a:solidFill>
                  <a:prstClr val="black"/>
                </a:solidFill>
              </a:rPr>
              <a:t> </a:t>
            </a:r>
            <a:r>
              <a:rPr lang="ar-SA" dirty="0" err="1">
                <a:solidFill>
                  <a:prstClr val="black"/>
                </a:solidFill>
              </a:rPr>
              <a:t>المنزلة </a:t>
            </a:r>
            <a:r>
              <a:rPr lang="ar-SA" dirty="0">
                <a:solidFill>
                  <a:prstClr val="black"/>
                </a:solidFill>
              </a:rPr>
              <a:t>, منزلة </a:t>
            </a:r>
            <a:r>
              <a:rPr lang="ar-AE" dirty="0">
                <a:solidFill>
                  <a:prstClr val="black"/>
                </a:solidFill>
              </a:rPr>
              <a:t>عشرات الوفي </a:t>
            </a:r>
            <a:r>
              <a:rPr lang="ar-SA" dirty="0">
                <a:solidFill>
                  <a:prstClr val="black"/>
                </a:solidFill>
              </a:rPr>
              <a:t> اكبر من منزلة </a:t>
            </a:r>
            <a:r>
              <a:rPr lang="ar-AE" dirty="0">
                <a:solidFill>
                  <a:prstClr val="black"/>
                </a:solidFill>
              </a:rPr>
              <a:t>الوفي</a:t>
            </a:r>
            <a:r>
              <a:rPr lang="ar-SA" dirty="0" err="1">
                <a:solidFill>
                  <a:prstClr val="black"/>
                </a:solidFill>
              </a:rPr>
              <a:t>:-----------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692697"/>
            <a:ext cx="388843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من انا : </a:t>
            </a:r>
          </a:p>
          <a:p>
            <a:r>
              <a:rPr lang="ar-SA" dirty="0">
                <a:solidFill>
                  <a:prstClr val="black"/>
                </a:solidFill>
              </a:rPr>
              <a:t>عدد ثلاثي المنزلة , رقم منزلة عشراتي عدد زوجي : ------------- </a:t>
            </a: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AE" dirty="0">
                <a:solidFill>
                  <a:prstClr val="black"/>
                </a:solidFill>
              </a:rPr>
              <a:t>انا اكبر عدد مكون من ثلاثة منازل</a:t>
            </a:r>
            <a:r>
              <a:rPr lang="ar-SA" dirty="0" err="1">
                <a:solidFill>
                  <a:prstClr val="black"/>
                </a:solidFill>
              </a:rPr>
              <a:t>:----------</a:t>
            </a:r>
            <a:endParaRPr lang="ar-SA" dirty="0">
              <a:solidFill>
                <a:prstClr val="black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  <a:p>
            <a:r>
              <a:rPr lang="ar-SA" dirty="0">
                <a:solidFill>
                  <a:prstClr val="black"/>
                </a:solidFill>
              </a:rPr>
              <a:t>عدد</a:t>
            </a:r>
            <a:r>
              <a:rPr lang="ar-AE" dirty="0">
                <a:solidFill>
                  <a:prstClr val="black"/>
                </a:solidFill>
              </a:rPr>
              <a:t> خماسي </a:t>
            </a:r>
            <a:r>
              <a:rPr lang="ar-SA" dirty="0">
                <a:solidFill>
                  <a:prstClr val="black"/>
                </a:solidFill>
              </a:rPr>
              <a:t> </a:t>
            </a:r>
            <a:r>
              <a:rPr lang="ar-SA" dirty="0" err="1">
                <a:solidFill>
                  <a:prstClr val="black"/>
                </a:solidFill>
              </a:rPr>
              <a:t>المنزلة </a:t>
            </a:r>
            <a:r>
              <a:rPr lang="ar-SA" dirty="0">
                <a:solidFill>
                  <a:prstClr val="black"/>
                </a:solidFill>
              </a:rPr>
              <a:t>, منزلة احادي اكبر من منزلة </a:t>
            </a:r>
            <a:r>
              <a:rPr lang="ar-AE" dirty="0">
                <a:solidFill>
                  <a:prstClr val="black"/>
                </a:solidFill>
              </a:rPr>
              <a:t>الوفي</a:t>
            </a:r>
            <a:r>
              <a:rPr lang="ar-SA" dirty="0" err="1">
                <a:solidFill>
                  <a:prstClr val="black"/>
                </a:solidFill>
              </a:rPr>
              <a:t>:-----------</a:t>
            </a:r>
            <a:endParaRPr lang="ar-SA" dirty="0">
              <a:solidFill>
                <a:prstClr val="black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  <a:p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6448" y="3554175"/>
            <a:ext cx="27999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608</Words>
  <Application>Microsoft Office PowerPoint</Application>
  <PresentationFormat>‫הצגה על המסך (4:3)</PresentationFormat>
  <Paragraphs>237</Paragraphs>
  <Slides>18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14</vt:i4>
      </vt:variant>
      <vt:variant>
        <vt:lpstr>כותרות שקופיות</vt:lpstr>
      </vt:variant>
      <vt:variant>
        <vt:i4>18</vt:i4>
      </vt:variant>
    </vt:vector>
  </HeadingPairs>
  <TitlesOfParts>
    <vt:vector size="32" baseType="lpstr">
      <vt:lpstr>Office Theme</vt:lpstr>
      <vt:lpstr>1_Office Theme</vt:lpstr>
      <vt:lpstr>1_ערכת נושא Office</vt:lpstr>
      <vt:lpstr>2_ערכת נושא Office</vt:lpstr>
      <vt:lpstr>3_ערכת נושא Office</vt:lpstr>
      <vt:lpstr>4_ערכת נושא Office</vt:lpstr>
      <vt:lpstr>2_Office Theme</vt:lpstr>
      <vt:lpstr>5_ערכת נושא Office</vt:lpstr>
      <vt:lpstr>6_ערכת נושא Office</vt:lpstr>
      <vt:lpstr>7_ערכת נושא Office</vt:lpstr>
      <vt:lpstr>8_ערכת נושא Office</vt:lpstr>
      <vt:lpstr>ערכת נושא Office</vt:lpstr>
      <vt:lpstr>9_ערכת נושא Office</vt:lpstr>
      <vt:lpstr>10_ערכת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User7</dc:creator>
  <cp:lastModifiedBy>User7</cp:lastModifiedBy>
  <cp:revision>8</cp:revision>
  <dcterms:created xsi:type="dcterms:W3CDTF">2020-09-11T13:40:12Z</dcterms:created>
  <dcterms:modified xsi:type="dcterms:W3CDTF">2020-09-12T15:50:10Z</dcterms:modified>
</cp:coreProperties>
</file>