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5" d="100"/>
          <a:sy n="55" d="100"/>
        </p:scale>
        <p:origin x="-36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928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146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5469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74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830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807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63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430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653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0544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693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33BC4-FFF1-4A14-9E44-BFDA427BF4AB}" type="datetimeFigureOut">
              <a:rPr lang="he-IL" smtClean="0"/>
              <a:t>ו'/אייר/תש"פ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EA83C-F6DB-494E-8D26-4F9540F9B21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716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7157" y="626322"/>
            <a:ext cx="7886700" cy="1325563"/>
          </a:xfrm>
        </p:spPr>
        <p:txBody>
          <a:bodyPr/>
          <a:lstStyle/>
          <a:p>
            <a:pPr algn="ctr"/>
            <a:r>
              <a:rPr lang="ar-SA" u="sng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شَهرُ رَمَضان</a:t>
            </a:r>
            <a:endParaRPr lang="ar-JO" u="sng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292309" y="1951488"/>
            <a:ext cx="8628425" cy="505194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جِئْتَ يا رَمضانُ أهلاً                        بِمُحيَّاكَ السَّـــــــــــــــــــــع</a:t>
            </a:r>
            <a:r>
              <a:rPr lang="ar-SA" sz="3600" u="sng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يدْ</a:t>
            </a: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فَمَلأْتَ الأرْضَ نوراً                          مِنْ قَريبٍ وَبَع</a:t>
            </a:r>
            <a:r>
              <a:rPr lang="ar-SA" sz="3600" u="sng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يــــــــــــــــــــدْ</a:t>
            </a: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نَزَلَ القُـــــــــرآنُ فيـــــــــكَ                          وَبِهِ النُّــــــــــورُ الْجَد</a:t>
            </a:r>
            <a:r>
              <a:rPr lang="ar-SA" sz="3600" u="sng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يــــــــــــد</a:t>
            </a: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ْ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فـــــاذا لُحْتَ هِــــــــلالاً                          لاحَ في الكَـــــوْنِ نَـــــش</a:t>
            </a:r>
            <a:r>
              <a:rPr lang="ar-SA" sz="3600" u="sng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يدْ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وَاذا وَلَّيـــــــــــــــــتَ عَنّــــــا                         فَـــــوراءَ الــــــــــصَّوْمِ </a:t>
            </a:r>
            <a:r>
              <a:rPr lang="ar-SA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</a:t>
            </a:r>
            <a:r>
              <a:rPr lang="ar-SA" sz="3600" u="sng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يـــــــــدْ</a:t>
            </a:r>
            <a:endParaRPr lang="ar-JO" dirty="0"/>
          </a:p>
        </p:txBody>
      </p:sp>
      <p:pic>
        <p:nvPicPr>
          <p:cNvPr id="6" name="תמונה 5">
            <a:extLst>
              <a:ext uri="{FF2B5EF4-FFF2-40B4-BE49-F238E27FC236}">
                <a16:creationId xmlns="" xmlns:a16="http://schemas.microsoft.com/office/drawing/2014/main" id="{91116046-5174-4377-B9B7-E3C3A71C2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54283">
            <a:off x="4374398" y="4701560"/>
            <a:ext cx="1527603" cy="1798576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="" xmlns:a16="http://schemas.microsoft.com/office/drawing/2014/main" id="{30CF6640-3271-40DC-8335-CBD44961C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42"/>
          <a:stretch/>
        </p:blipFill>
        <p:spPr bwMode="auto">
          <a:xfrm>
            <a:off x="7253244" y="1"/>
            <a:ext cx="1890755" cy="218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26969" y="2326658"/>
            <a:ext cx="81913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البيت الاول </a:t>
            </a:r>
            <a:endParaRPr lang="he-IL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045355" y="3216037"/>
            <a:ext cx="97240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البيت الثاني </a:t>
            </a:r>
            <a:endParaRPr lang="he-IL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045356" y="4307205"/>
            <a:ext cx="101505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البيت الثالث </a:t>
            </a:r>
            <a:endParaRPr lang="he-IL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045356" y="5231516"/>
            <a:ext cx="101505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البيت الرابع</a:t>
            </a:r>
            <a:endParaRPr lang="he-IL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939042" y="6176803"/>
            <a:ext cx="11213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البيت الخامس  </a:t>
            </a:r>
            <a:endParaRPr lang="he-IL" sz="2000" b="1" dirty="0"/>
          </a:p>
        </p:txBody>
      </p:sp>
      <p:sp>
        <p:nvSpPr>
          <p:cNvPr id="7" name="סוגר מסולסל ימני 6"/>
          <p:cNvSpPr/>
          <p:nvPr/>
        </p:nvSpPr>
        <p:spPr>
          <a:xfrm rot="5400000">
            <a:off x="6496191" y="959674"/>
            <a:ext cx="893929" cy="199177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TextBox 12"/>
          <p:cNvSpPr txBox="1"/>
          <p:nvPr/>
        </p:nvSpPr>
        <p:spPr>
          <a:xfrm>
            <a:off x="5724128" y="1508595"/>
            <a:ext cx="152911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صدر\شطر اول </a:t>
            </a:r>
            <a:endParaRPr lang="he-IL" sz="2000" b="1" dirty="0"/>
          </a:p>
        </p:txBody>
      </p:sp>
      <p:sp>
        <p:nvSpPr>
          <p:cNvPr id="15" name="סוגר מסולסל ימני 14"/>
          <p:cNvSpPr/>
          <p:nvPr/>
        </p:nvSpPr>
        <p:spPr>
          <a:xfrm rot="5400000">
            <a:off x="779853" y="980264"/>
            <a:ext cx="893929" cy="19505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TextBox 15"/>
          <p:cNvSpPr txBox="1"/>
          <p:nvPr/>
        </p:nvSpPr>
        <p:spPr>
          <a:xfrm>
            <a:off x="527546" y="1508596"/>
            <a:ext cx="167457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عجز \شطر ثاني  </a:t>
            </a:r>
            <a:endParaRPr lang="he-IL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-352650" y="3723868"/>
            <a:ext cx="60416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قافية</a:t>
            </a:r>
            <a:r>
              <a:rPr lang="ar-SA" dirty="0" smtClean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7410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85"/>
    </mc:Choice>
    <mc:Fallback xmlns="">
      <p:transition spd="slow" advTm="1158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88"/>
          <a:stretch/>
        </p:blipFill>
        <p:spPr bwMode="auto">
          <a:xfrm flipH="1">
            <a:off x="-2" y="0"/>
            <a:ext cx="3736649" cy="3107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95509" y="151206"/>
            <a:ext cx="7886700" cy="609601"/>
          </a:xfrm>
        </p:spPr>
        <p:txBody>
          <a:bodyPr>
            <a:normAutofit/>
          </a:bodyPr>
          <a:lstStyle/>
          <a:p>
            <a:r>
              <a:rPr lang="ar-JO" sz="2400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تَمَرُّن: </a:t>
            </a:r>
            <a:r>
              <a:rPr lang="ar-SA" sz="2400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ضَع إشارة </a:t>
            </a:r>
            <a:r>
              <a:rPr lang="en-US" sz="2400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x</a:t>
            </a:r>
            <a:r>
              <a:rPr lang="ar-SA" sz="2400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داخل مربع الإجابة الصحيحة!</a:t>
            </a:r>
            <a:endParaRPr lang="ar-JO" sz="2400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xmlns="" id="{9F9FB1D7-3E34-40E3-AD8E-27E11AE9C322}"/>
              </a:ext>
            </a:extLst>
          </p:cNvPr>
          <p:cNvSpPr txBox="1"/>
          <p:nvPr/>
        </p:nvSpPr>
        <p:spPr>
          <a:xfrm>
            <a:off x="211509" y="1128046"/>
            <a:ext cx="8652617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س1) ما هُوَ نَوْعُ النَّصّ الّذي أَمامَكَ؟</a:t>
            </a:r>
          </a:p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</a:t>
            </a:r>
          </a:p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قَصيدةٌ                                    قِصَّةٌ                           نَص مَعلومات.</a:t>
            </a: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س2) لِماذا شَهْرُ رَمَضانَ شَهْرٌ مُقَدَّسٌ وَمُبارَكٌ؟</a:t>
            </a: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</a:t>
            </a:r>
            <a:r>
              <a:rPr lang="ar-SA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لانَّهُ</a:t>
            </a:r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جاءَ بِمُحيّاهُ السَّعيد                      لِنزول الْقُرآنِ فيهِ                لأَنَ بِهِ نورٌ جَديدٌ </a:t>
            </a: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س3) ما اسْمُ اللَّيْلَة الّتي نَزَلَ فيها القرآنُ؟</a:t>
            </a: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لَيْلة الْعيدِ                                    لَيْلَة الْهِلالِ                      لَيْلَة الْقَدْرِ</a:t>
            </a: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س4) ما هو اسْم الْعيد الّذي يَأتي بَعْدَ رَمَضانَ؟           __________________________________ .</a:t>
            </a: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SA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xmlns="" id="{51D9F0DE-4083-447C-890F-9D5B65606190}"/>
              </a:ext>
            </a:extLst>
          </p:cNvPr>
          <p:cNvSpPr/>
          <p:nvPr/>
        </p:nvSpPr>
        <p:spPr>
          <a:xfrm>
            <a:off x="8556477" y="1737646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xmlns="" id="{C458EFBC-5EA0-463D-AEB6-35BC4EB07A49}"/>
              </a:ext>
            </a:extLst>
          </p:cNvPr>
          <p:cNvSpPr/>
          <p:nvPr/>
        </p:nvSpPr>
        <p:spPr>
          <a:xfrm>
            <a:off x="6167148" y="1737645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xmlns="" id="{99181323-7C5B-4EAA-B492-0D30B0C3138F}"/>
              </a:ext>
            </a:extLst>
          </p:cNvPr>
          <p:cNvSpPr/>
          <p:nvPr/>
        </p:nvSpPr>
        <p:spPr>
          <a:xfrm>
            <a:off x="4441677" y="1737643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xmlns="" id="{9561E4DD-271E-401A-8DCB-D2ECAAB73EBE}"/>
              </a:ext>
            </a:extLst>
          </p:cNvPr>
          <p:cNvSpPr/>
          <p:nvPr/>
        </p:nvSpPr>
        <p:spPr>
          <a:xfrm>
            <a:off x="8615517" y="3107467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xmlns="" id="{71475B08-FB93-4E9E-A15B-D6E52055C05B}"/>
              </a:ext>
            </a:extLst>
          </p:cNvPr>
          <p:cNvSpPr/>
          <p:nvPr/>
        </p:nvSpPr>
        <p:spPr>
          <a:xfrm>
            <a:off x="6174915" y="3078624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xmlns="" id="{AE35B462-E989-4D71-9D88-1DB5967377B3}"/>
              </a:ext>
            </a:extLst>
          </p:cNvPr>
          <p:cNvSpPr/>
          <p:nvPr/>
        </p:nvSpPr>
        <p:spPr>
          <a:xfrm>
            <a:off x="4441677" y="3078624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17">
            <a:extLst>
              <a:ext uri="{FF2B5EF4-FFF2-40B4-BE49-F238E27FC236}">
                <a16:creationId xmlns:a16="http://schemas.microsoft.com/office/drawing/2014/main" xmlns="" id="{9C260B7A-086C-4889-AB95-DA4D932826CD}"/>
              </a:ext>
            </a:extLst>
          </p:cNvPr>
          <p:cNvSpPr/>
          <p:nvPr/>
        </p:nvSpPr>
        <p:spPr>
          <a:xfrm>
            <a:off x="8615517" y="4413551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xmlns="" id="{5ED9C5FA-3DF8-43E0-B300-DB49AD26E456}"/>
              </a:ext>
            </a:extLst>
          </p:cNvPr>
          <p:cNvSpPr/>
          <p:nvPr/>
        </p:nvSpPr>
        <p:spPr>
          <a:xfrm>
            <a:off x="6174915" y="4460194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19">
            <a:extLst>
              <a:ext uri="{FF2B5EF4-FFF2-40B4-BE49-F238E27FC236}">
                <a16:creationId xmlns:a16="http://schemas.microsoft.com/office/drawing/2014/main" xmlns="" id="{6361E81E-52BC-4E0F-9BC2-7C68F94A54EE}"/>
              </a:ext>
            </a:extLst>
          </p:cNvPr>
          <p:cNvSpPr/>
          <p:nvPr/>
        </p:nvSpPr>
        <p:spPr>
          <a:xfrm>
            <a:off x="4441677" y="4413551"/>
            <a:ext cx="192280" cy="253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850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37"/>
    </mc:Choice>
    <mc:Fallback xmlns="">
      <p:transition spd="slow" advTm="1523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E44A0934-B05A-47A5-9E9F-610AD06E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44" y="559753"/>
            <a:ext cx="7886700" cy="1044931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اكمل الجدول </a:t>
            </a:r>
            <a:r>
              <a:rPr lang="ar-JO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he-IL" dirty="0"/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xmlns="" id="{5DA6DE4E-AC33-4A07-A859-23FDDB6F94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133939"/>
              </p:ext>
            </p:extLst>
          </p:nvPr>
        </p:nvGraphicFramePr>
        <p:xfrm>
          <a:off x="1660021" y="1820802"/>
          <a:ext cx="5640224" cy="447744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76179">
                  <a:extLst>
                    <a:ext uri="{9D8B030D-6E8A-4147-A177-3AD203B41FA5}">
                      <a16:colId xmlns:a16="http://schemas.microsoft.com/office/drawing/2014/main" xmlns="" val="223370497"/>
                    </a:ext>
                  </a:extLst>
                </a:gridCol>
                <a:gridCol w="2864045">
                  <a:extLst>
                    <a:ext uri="{9D8B030D-6E8A-4147-A177-3AD203B41FA5}">
                      <a16:colId xmlns:a16="http://schemas.microsoft.com/office/drawing/2014/main" xmlns="" val="3048396083"/>
                    </a:ext>
                  </a:extLst>
                </a:gridCol>
              </a:tblGrid>
              <a:tr h="74624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مُفرد</a:t>
                      </a:r>
                      <a:endParaRPr lang="he-IL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/>
                        <a:t>جمع </a:t>
                      </a:r>
                      <a:endParaRPr lang="he-IL" sz="2800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998315210"/>
                  </a:ext>
                </a:extLst>
              </a:tr>
              <a:tr h="746241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شَهْر</a:t>
                      </a:r>
                      <a:endParaRPr lang="he-IL" sz="2400" b="1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881342437"/>
                  </a:ext>
                </a:extLst>
              </a:tr>
              <a:tr h="746241">
                <a:tc>
                  <a:txBody>
                    <a:bodyPr/>
                    <a:lstStyle/>
                    <a:p>
                      <a:pPr algn="ctr" rtl="1"/>
                      <a:endParaRPr lang="he-IL" sz="2400" b="1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أراضي </a:t>
                      </a:r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53233945"/>
                  </a:ext>
                </a:extLst>
              </a:tr>
              <a:tr h="746241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نور</a:t>
                      </a:r>
                      <a:endParaRPr lang="he-IL" sz="2400" b="1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805023775"/>
                  </a:ext>
                </a:extLst>
              </a:tr>
              <a:tr h="746241">
                <a:tc>
                  <a:txBody>
                    <a:bodyPr/>
                    <a:lstStyle/>
                    <a:p>
                      <a:pPr algn="ctr" rtl="1"/>
                      <a:endParaRPr lang="he-IL" sz="2400" b="1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/>
                        <a:t>أناشيد</a:t>
                      </a:r>
                      <a:r>
                        <a:rPr lang="ar-SA" sz="1800" b="1" dirty="0"/>
                        <a:t> </a:t>
                      </a:r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050620589"/>
                  </a:ext>
                </a:extLst>
              </a:tr>
              <a:tr h="746241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   فانوس </a:t>
                      </a:r>
                      <a:endParaRPr lang="he-IL" sz="2400" b="1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875144091"/>
                  </a:ext>
                </a:extLst>
              </a:tr>
            </a:tbl>
          </a:graphicData>
        </a:graphic>
      </p:graphicFrame>
      <p:pic>
        <p:nvPicPr>
          <p:cNvPr id="13" name="תמונה 12">
            <a:extLst>
              <a:ext uri="{FF2B5EF4-FFF2-40B4-BE49-F238E27FC236}">
                <a16:creationId xmlns:a16="http://schemas.microsoft.com/office/drawing/2014/main" xmlns="" id="{CB4AE7F0-0EBC-4311-B8E6-764C052757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06"/>
          <a:stretch/>
        </p:blipFill>
        <p:spPr>
          <a:xfrm flipH="1">
            <a:off x="0" y="0"/>
            <a:ext cx="1575035" cy="1684116"/>
          </a:xfrm>
          <a:prstGeom prst="rect">
            <a:avLst/>
          </a:prstGeom>
        </p:spPr>
      </p:pic>
      <p:pic>
        <p:nvPicPr>
          <p:cNvPr id="14" name="תמונה 13">
            <a:extLst>
              <a:ext uri="{FF2B5EF4-FFF2-40B4-BE49-F238E27FC236}">
                <a16:creationId xmlns:a16="http://schemas.microsoft.com/office/drawing/2014/main" xmlns="" id="{CE574140-9C96-4800-89E0-EEAE1FFE24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06"/>
          <a:stretch/>
        </p:blipFill>
        <p:spPr>
          <a:xfrm flipH="1">
            <a:off x="7568965" y="0"/>
            <a:ext cx="1575035" cy="168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83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E44A0934-B05A-47A5-9E9F-610AD06E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8035" y="319592"/>
            <a:ext cx="8494517" cy="1044931"/>
          </a:xfrm>
        </p:spPr>
        <p:txBody>
          <a:bodyPr>
            <a:normAutofit fontScale="90000"/>
          </a:bodyPr>
          <a:lstStyle/>
          <a:p>
            <a:r>
              <a:rPr lang="ar-SA" u="sng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صَنّف الكلمات التالية الى: </a:t>
            </a:r>
            <a:r>
              <a:rPr lang="ar-SA" u="sng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SA" u="sng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SA" u="sng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اسم- </a:t>
            </a:r>
            <a:r>
              <a:rPr lang="ar-SA" u="sng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فعل- </a:t>
            </a:r>
            <a:r>
              <a:rPr lang="ar-SA" u="sng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حرف</a:t>
            </a:r>
            <a:r>
              <a:rPr lang="ar-JO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he-IL" dirty="0"/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xmlns="" id="{5DA6DE4E-AC33-4A07-A859-23FDDB6F94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420382"/>
              </p:ext>
            </p:extLst>
          </p:nvPr>
        </p:nvGraphicFramePr>
        <p:xfrm>
          <a:off x="1352372" y="1825625"/>
          <a:ext cx="7082327" cy="321639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11993">
                  <a:extLst>
                    <a:ext uri="{9D8B030D-6E8A-4147-A177-3AD203B41FA5}">
                      <a16:colId xmlns:a16="http://schemas.microsoft.com/office/drawing/2014/main" xmlns="" val="223370497"/>
                    </a:ext>
                  </a:extLst>
                </a:gridCol>
                <a:gridCol w="2385167">
                  <a:extLst>
                    <a:ext uri="{9D8B030D-6E8A-4147-A177-3AD203B41FA5}">
                      <a16:colId xmlns:a16="http://schemas.microsoft.com/office/drawing/2014/main" xmlns="" val="3418779426"/>
                    </a:ext>
                  </a:extLst>
                </a:gridCol>
                <a:gridCol w="2385167">
                  <a:extLst>
                    <a:ext uri="{9D8B030D-6E8A-4147-A177-3AD203B41FA5}">
                      <a16:colId xmlns:a16="http://schemas.microsoft.com/office/drawing/2014/main" xmlns="" val="3048396083"/>
                    </a:ext>
                  </a:extLst>
                </a:gridCol>
              </a:tblGrid>
              <a:tr h="536066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اسْمٌ</a:t>
                      </a:r>
                      <a:endParaRPr lang="he-IL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فِعْلٌ</a:t>
                      </a:r>
                      <a:endParaRPr lang="he-IL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حَرْفٌ</a:t>
                      </a:r>
                      <a:endParaRPr lang="he-IL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998315210"/>
                  </a:ext>
                </a:extLst>
              </a:tr>
              <a:tr h="536066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881342437"/>
                  </a:ext>
                </a:extLst>
              </a:tr>
              <a:tr h="53606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53233945"/>
                  </a:ext>
                </a:extLst>
              </a:tr>
              <a:tr h="536066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805023775"/>
                  </a:ext>
                </a:extLst>
              </a:tr>
              <a:tr h="536066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050620589"/>
                  </a:ext>
                </a:extLst>
              </a:tr>
              <a:tr h="536066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marL="68580" marR="68580">
                    <a:gradFill>
                      <a:gsLst>
                        <a:gs pos="0">
                          <a:schemeClr val="accent6">
                            <a:lumMod val="20000"/>
                            <a:lumOff val="80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875144091"/>
                  </a:ext>
                </a:extLst>
              </a:tr>
            </a:tbl>
          </a:graphicData>
        </a:graphic>
      </p:graphicFrame>
      <p:sp>
        <p:nvSpPr>
          <p:cNvPr id="8" name="כותרת 1">
            <a:extLst>
              <a:ext uri="{FF2B5EF4-FFF2-40B4-BE49-F238E27FC236}">
                <a16:creationId xmlns:a16="http://schemas.microsoft.com/office/drawing/2014/main" xmlns="" id="{2BB9482D-9A25-491E-9C63-816A62886072}"/>
              </a:ext>
            </a:extLst>
          </p:cNvPr>
          <p:cNvSpPr txBox="1">
            <a:spLocks/>
          </p:cNvSpPr>
          <p:nvPr/>
        </p:nvSpPr>
        <p:spPr>
          <a:xfrm>
            <a:off x="422483" y="5499723"/>
            <a:ext cx="8172449" cy="1044931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60000" lnSpcReduction="2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رَمَضان _ مَلأَتَ _ جِئْتَ _ هِلالٌ_ في_ عيد_ الْأرض_ نَزَلَ_ لُحْتَ</a:t>
            </a:r>
            <a:r>
              <a:rPr lang="ar-JO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he-IL" dirty="0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xmlns="" id="{9B5B0236-165E-4171-BC00-A3BD6273F994}"/>
              </a:ext>
            </a:extLst>
          </p:cNvPr>
          <p:cNvSpPr/>
          <p:nvPr/>
        </p:nvSpPr>
        <p:spPr>
          <a:xfrm>
            <a:off x="691142" y="5358214"/>
            <a:ext cx="8030376" cy="1044931"/>
          </a:xfrm>
          <a:prstGeom prst="roundRect">
            <a:avLst/>
          </a:prstGeom>
          <a:noFill/>
          <a:ln>
            <a:solidFill>
              <a:schemeClr val="accent1">
                <a:shade val="50000"/>
                <a:alpha val="8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3" name="תמונה 12">
            <a:extLst>
              <a:ext uri="{FF2B5EF4-FFF2-40B4-BE49-F238E27FC236}">
                <a16:creationId xmlns:a16="http://schemas.microsoft.com/office/drawing/2014/main" xmlns="" id="{CB4AE7F0-0EBC-4311-B8E6-764C052757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06"/>
          <a:stretch/>
        </p:blipFill>
        <p:spPr>
          <a:xfrm flipH="1">
            <a:off x="0" y="0"/>
            <a:ext cx="1575035" cy="1684116"/>
          </a:xfrm>
          <a:prstGeom prst="rect">
            <a:avLst/>
          </a:prstGeom>
        </p:spPr>
      </p:pic>
      <p:pic>
        <p:nvPicPr>
          <p:cNvPr id="14" name="תמונה 13">
            <a:extLst>
              <a:ext uri="{FF2B5EF4-FFF2-40B4-BE49-F238E27FC236}">
                <a16:creationId xmlns:a16="http://schemas.microsoft.com/office/drawing/2014/main" xmlns="" id="{CE574140-9C96-4800-89E0-EEAE1FFE24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806"/>
          <a:stretch/>
        </p:blipFill>
        <p:spPr>
          <a:xfrm flipH="1">
            <a:off x="7568965" y="0"/>
            <a:ext cx="1575035" cy="168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3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162</Words>
  <Application>Microsoft Office PowerPoint</Application>
  <PresentationFormat>‫הצגה על המסך 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شَهرُ رَمَضان</vt:lpstr>
      <vt:lpstr>تَمَرُّن: ضَع إشارة x داخل مربع الإجابة الصحيحة!</vt:lpstr>
      <vt:lpstr>اكمل الجدول  </vt:lpstr>
      <vt:lpstr>صَنّف الكلمات التالية الى:  اسم- فعل- حرف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اغنية رمضان</dc:title>
  <dc:creator>Arabic</dc:creator>
  <cp:lastModifiedBy>Hebrew</cp:lastModifiedBy>
  <cp:revision>5</cp:revision>
  <dcterms:created xsi:type="dcterms:W3CDTF">2020-04-26T11:00:48Z</dcterms:created>
  <dcterms:modified xsi:type="dcterms:W3CDTF">2020-04-30T06:43:00Z</dcterms:modified>
</cp:coreProperties>
</file>