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93" r:id="rId2"/>
    <p:sldId id="256" r:id="rId3"/>
    <p:sldId id="259" r:id="rId4"/>
    <p:sldId id="265" r:id="rId5"/>
    <p:sldId id="267" r:id="rId6"/>
    <p:sldId id="262" r:id="rId7"/>
    <p:sldId id="263" r:id="rId8"/>
    <p:sldId id="268" r:id="rId9"/>
    <p:sldId id="269" r:id="rId10"/>
    <p:sldId id="257" r:id="rId11"/>
    <p:sldId id="258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80"/>
    <p:restoredTop sz="94660"/>
  </p:normalViewPr>
  <p:slideViewPr>
    <p:cSldViewPr>
      <p:cViewPr varScale="1">
        <p:scale>
          <a:sx n="52" d="100"/>
          <a:sy n="52" d="100"/>
        </p:scale>
        <p:origin x="-21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7AB559-9042-4FD5-82DA-74FC9941289D}" type="datetimeFigureOut">
              <a:rPr lang="he-IL" smtClean="0"/>
              <a:pPr/>
              <a:t>כ"ג/אלול/תש"פ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D930D6-1683-4006-BE36-4D646EF54F0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8F8-DB19-4073-8009-8938ACD12C76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AC83-9D60-472C-A1BA-33FC62EA0B51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17F0-443C-4662-84E0-FEC6301C9872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D6B5-8668-416B-8DAD-CE9A11C65321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51F-F200-42F7-95CA-7B95B6AEB211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AB8E-20E6-4EBB-BB4F-1A4E41F7CAB4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FB1-2011-4055-ABDB-F7D6A2012053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9E85-EC34-4B84-9A2A-6A696DCB96BF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00B7-CB27-4154-94FD-947D0ABF822E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70CB-A392-45B8-84FB-620A79448CA5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985B-C1BE-4004-8B09-1D2C0F0FC75F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4DE8-F30B-4043-8A38-5C1B9DDF8310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5E54-E1A3-48D5-9340-2F6F9E459835}" type="datetime8">
              <a:rPr lang="he-IL" smtClean="0"/>
              <a:t>12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2E3D-C099-4BB3-9087-7FC86360BB8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source=images&amp;cd=&amp;cad=rja&amp;uact=8&amp;docid=1KuvES728sGmjM&amp;tbnid=5MOJuTsqlpTBxM:&amp;ved=0CAcQjRw&amp;url=http://yanush30112000.wordpress.com/%D7%9E%D7%A1%D7%92%D7%A8%D7%95%D7%AA-%D7%9C%D7%91%D7%AA%D7%91%D7%A8-%D7%9E%D7%A6%D7%95%D7%95%D7%94/28-2/&amp;ei=HDA9VLCTHsSxPLySgNAC&amp;bvm=bv.77161500,d.ZGU&amp;psig=AFQjCNF3dTUxtplC5QG9G-Wag8yaBXfe0g&amp;ust=141338221318406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.wikipedia.org/wiki/%D8%AD%D8%B1%D9%83%D8%A9_(%D8%AA%D8%B4%D9%83%D9%8A%D9%84)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FbOzYuFrakhaIZLad7qVZsEI1rMwUpNroSt6diegw3ILJl7g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264696" cy="856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40" y="1668734"/>
            <a:ext cx="5254304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مدرسة ابن سينا </a:t>
            </a:r>
            <a:r>
              <a:rPr lang="ar-SA" sz="2800" b="1" dirty="0" smtClean="0"/>
              <a:t>الابتدائية-رهط 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ar-SA" sz="2800" b="1" dirty="0" smtClean="0"/>
              <a:t>كراسة عمل لغة عربية </a:t>
            </a:r>
          </a:p>
          <a:p>
            <a:pPr algn="ctr"/>
            <a:r>
              <a:rPr lang="ar-SA" sz="2800" b="1" dirty="0" smtClean="0"/>
              <a:t>( التعلم عن بعد  )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r>
              <a:rPr lang="ar-SA" sz="2800" b="1" dirty="0" smtClean="0"/>
              <a:t>اسم الطالب:______________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الصّف  : _______________</a:t>
            </a:r>
          </a:p>
          <a:p>
            <a:endParaRPr lang="ar-SA" sz="2800" b="1" dirty="0" smtClean="0"/>
          </a:p>
          <a:p>
            <a:endParaRPr lang="ar-SA" sz="2800" b="1" dirty="0"/>
          </a:p>
          <a:p>
            <a:endParaRPr lang="ar-SA" sz="2800" b="1" dirty="0" smtClean="0"/>
          </a:p>
        </p:txBody>
      </p:sp>
      <p:pic>
        <p:nvPicPr>
          <p:cNvPr id="1028" name="Picture 4" descr="Arabic Islamic Calligraphy Symbols With Feather Vector Illustration...  Royalty Free Cliparts, Vectors, And Stock Illustration. Image 69224927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54" y="5857884"/>
            <a:ext cx="278608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42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7159"/>
            <a:ext cx="65722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لون المقاطع القصيرة باللون </a:t>
            </a:r>
            <a:r>
              <a:rPr lang="ar-SA" sz="2400" b="1" dirty="0" err="1" smtClean="0"/>
              <a:t>الاخضر</a:t>
            </a:r>
            <a:endParaRPr lang="ar-SA" sz="2400" b="1" dirty="0" smtClean="0"/>
          </a:p>
          <a:p>
            <a:r>
              <a:rPr lang="ar-SA" sz="2400" b="1" dirty="0" smtClean="0"/>
              <a:t> والمقاطع الطويلة باللون </a:t>
            </a:r>
            <a:r>
              <a:rPr lang="ar-SA" sz="2400" b="1" dirty="0" err="1" smtClean="0"/>
              <a:t>الاصفر</a:t>
            </a:r>
            <a:r>
              <a:rPr lang="ar-SA" sz="2400" b="1" dirty="0" smtClean="0"/>
              <a:t> </a:t>
            </a:r>
            <a:endParaRPr lang="he-IL" sz="2400" b="1" dirty="0"/>
          </a:p>
        </p:txBody>
      </p:sp>
      <p:sp>
        <p:nvSpPr>
          <p:cNvPr id="4" name="כוכב עם 7 פינות 3"/>
          <p:cNvSpPr/>
          <p:nvPr/>
        </p:nvSpPr>
        <p:spPr>
          <a:xfrm>
            <a:off x="5000637" y="1500167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57827" y="1643044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فا</a:t>
            </a:r>
            <a:endParaRPr lang="he-IL" sz="2000" b="1" dirty="0"/>
          </a:p>
        </p:txBody>
      </p:sp>
      <p:sp>
        <p:nvSpPr>
          <p:cNvPr id="7" name="כוכב עם 7 פינות 6"/>
          <p:cNvSpPr/>
          <p:nvPr/>
        </p:nvSpPr>
        <p:spPr>
          <a:xfrm>
            <a:off x="3143248" y="1571605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err="1" smtClean="0"/>
              <a:t>مِ</a:t>
            </a:r>
            <a:r>
              <a:rPr lang="ar-SA" sz="3200" b="1" dirty="0" smtClean="0"/>
              <a:t> </a:t>
            </a:r>
            <a:endParaRPr lang="he-IL" sz="2400" b="1" dirty="0"/>
          </a:p>
        </p:txBody>
      </p:sp>
      <p:sp>
        <p:nvSpPr>
          <p:cNvPr id="8" name="כוכב עם 7 פינות 7"/>
          <p:cNvSpPr/>
          <p:nvPr/>
        </p:nvSpPr>
        <p:spPr>
          <a:xfrm>
            <a:off x="1142985" y="1643043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شو</a:t>
            </a:r>
            <a:endParaRPr lang="he-IL" sz="2400" b="1" dirty="0"/>
          </a:p>
        </p:txBody>
      </p:sp>
      <p:sp>
        <p:nvSpPr>
          <p:cNvPr id="9" name="כוכב עם 7 פינות 8"/>
          <p:cNvSpPr/>
          <p:nvPr/>
        </p:nvSpPr>
        <p:spPr>
          <a:xfrm>
            <a:off x="5143513" y="2643175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خُ</a:t>
            </a:r>
            <a:endParaRPr lang="he-IL" sz="2400" b="1" dirty="0"/>
          </a:p>
        </p:txBody>
      </p:sp>
      <p:sp>
        <p:nvSpPr>
          <p:cNvPr id="10" name="כוכב עם 7 פינות 9"/>
          <p:cNvSpPr/>
          <p:nvPr/>
        </p:nvSpPr>
        <p:spPr>
          <a:xfrm>
            <a:off x="3214687" y="2643175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ري</a:t>
            </a:r>
            <a:endParaRPr lang="he-IL" sz="2400" b="1" dirty="0"/>
          </a:p>
        </p:txBody>
      </p:sp>
      <p:sp>
        <p:nvSpPr>
          <p:cNvPr id="11" name="כוכב עם 7 פינות 10"/>
          <p:cNvSpPr/>
          <p:nvPr/>
        </p:nvSpPr>
        <p:spPr>
          <a:xfrm>
            <a:off x="1214422" y="2786051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تَ</a:t>
            </a:r>
            <a:endParaRPr lang="he-IL" sz="2400" b="1" dirty="0"/>
          </a:p>
        </p:txBody>
      </p:sp>
      <p:sp>
        <p:nvSpPr>
          <p:cNvPr id="12" name="כוכב עם 7 פינות 11"/>
          <p:cNvSpPr/>
          <p:nvPr/>
        </p:nvSpPr>
        <p:spPr>
          <a:xfrm>
            <a:off x="5214951" y="3857621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كا</a:t>
            </a:r>
            <a:endParaRPr lang="he-IL" sz="2400" b="1" dirty="0"/>
          </a:p>
        </p:txBody>
      </p:sp>
      <p:sp>
        <p:nvSpPr>
          <p:cNvPr id="13" name="כוכב עם 7 פינות 12"/>
          <p:cNvSpPr/>
          <p:nvPr/>
        </p:nvSpPr>
        <p:spPr>
          <a:xfrm>
            <a:off x="3357562" y="3857621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قُ</a:t>
            </a:r>
            <a:endParaRPr lang="he-IL" sz="2400" b="1" dirty="0"/>
          </a:p>
        </p:txBody>
      </p:sp>
      <p:sp>
        <p:nvSpPr>
          <p:cNvPr id="14" name="כוכב עם 7 פינות 13"/>
          <p:cNvSpPr/>
          <p:nvPr/>
        </p:nvSpPr>
        <p:spPr>
          <a:xfrm>
            <a:off x="1285860" y="3929059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لا</a:t>
            </a:r>
            <a:endParaRPr lang="he-IL" sz="2400" b="1" dirty="0"/>
          </a:p>
        </p:txBody>
      </p:sp>
      <p:sp>
        <p:nvSpPr>
          <p:cNvPr id="15" name="כוכב עם 7 פינות 14"/>
          <p:cNvSpPr/>
          <p:nvPr/>
        </p:nvSpPr>
        <p:spPr>
          <a:xfrm>
            <a:off x="5143513" y="5000629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عِ</a:t>
            </a:r>
            <a:endParaRPr lang="he-IL" sz="2400" b="1" dirty="0"/>
          </a:p>
        </p:txBody>
      </p:sp>
      <p:sp>
        <p:nvSpPr>
          <p:cNvPr id="16" name="כוכב עם 7 פינות 15"/>
          <p:cNvSpPr/>
          <p:nvPr/>
        </p:nvSpPr>
        <p:spPr>
          <a:xfrm>
            <a:off x="3357562" y="5000629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سَ</a:t>
            </a:r>
            <a:endParaRPr lang="he-IL" sz="2400" b="1" dirty="0"/>
          </a:p>
        </p:txBody>
      </p:sp>
      <p:sp>
        <p:nvSpPr>
          <p:cNvPr id="17" name="כוכב עם 7 פינות 16"/>
          <p:cNvSpPr/>
          <p:nvPr/>
        </p:nvSpPr>
        <p:spPr>
          <a:xfrm>
            <a:off x="1428736" y="4929191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ني</a:t>
            </a:r>
            <a:endParaRPr lang="he-IL" sz="2400" b="1" dirty="0"/>
          </a:p>
        </p:txBody>
      </p:sp>
      <p:sp>
        <p:nvSpPr>
          <p:cNvPr id="18" name="כוכב עם 7 פינות 17"/>
          <p:cNvSpPr/>
          <p:nvPr/>
        </p:nvSpPr>
        <p:spPr>
          <a:xfrm>
            <a:off x="5214951" y="6215075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ثَ</a:t>
            </a:r>
            <a:endParaRPr lang="he-IL" sz="2400" b="1" dirty="0"/>
          </a:p>
        </p:txBody>
      </p:sp>
      <p:sp>
        <p:nvSpPr>
          <p:cNvPr id="19" name="כוכב עם 7 פינות 18"/>
          <p:cNvSpPr/>
          <p:nvPr/>
        </p:nvSpPr>
        <p:spPr>
          <a:xfrm>
            <a:off x="3429001" y="6215075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جا</a:t>
            </a:r>
            <a:endParaRPr lang="he-IL" sz="2400" b="1" dirty="0"/>
          </a:p>
        </p:txBody>
      </p:sp>
      <p:sp>
        <p:nvSpPr>
          <p:cNvPr id="20" name="כוכב עם 7 פינות 19"/>
          <p:cNvSpPr/>
          <p:nvPr/>
        </p:nvSpPr>
        <p:spPr>
          <a:xfrm>
            <a:off x="1500175" y="6286513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ضُ</a:t>
            </a:r>
            <a:endParaRPr lang="he-IL" sz="2400" b="1" dirty="0"/>
          </a:p>
        </p:txBody>
      </p:sp>
      <p:sp>
        <p:nvSpPr>
          <p:cNvPr id="21" name="כוכב עם 7 פינות 20"/>
          <p:cNvSpPr/>
          <p:nvPr/>
        </p:nvSpPr>
        <p:spPr>
          <a:xfrm>
            <a:off x="5072074" y="7572397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طو</a:t>
            </a:r>
            <a:endParaRPr lang="he-IL" sz="2400" b="1" dirty="0"/>
          </a:p>
        </p:txBody>
      </p:sp>
      <p:sp>
        <p:nvSpPr>
          <p:cNvPr id="22" name="כוכב עם 7 פינות 21"/>
          <p:cNvSpPr/>
          <p:nvPr/>
        </p:nvSpPr>
        <p:spPr>
          <a:xfrm>
            <a:off x="3286125" y="7572397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وَ</a:t>
            </a:r>
            <a:endParaRPr lang="he-IL" sz="2400" b="1" dirty="0"/>
          </a:p>
        </p:txBody>
      </p:sp>
      <p:sp>
        <p:nvSpPr>
          <p:cNvPr id="23" name="כוכב עם 7 פינות 22"/>
          <p:cNvSpPr/>
          <p:nvPr/>
        </p:nvSpPr>
        <p:spPr>
          <a:xfrm>
            <a:off x="1500175" y="7500959"/>
            <a:ext cx="1357322" cy="71438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بو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.slidesharecdn.com/random-150809042254-lva1-app6891/95/-51-1024.jpg?cb=1439094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9" y="428596"/>
            <a:ext cx="6313430" cy="828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56" y="285720"/>
            <a:ext cx="6120680" cy="13449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       </a:t>
            </a:r>
            <a:r>
              <a:rPr lang="ar-SA" sz="2800" b="1" dirty="0" smtClean="0"/>
              <a:t>عُشُّ </a:t>
            </a:r>
            <a:r>
              <a:rPr lang="ar-SA" sz="2800" b="1" dirty="0" err="1" smtClean="0"/>
              <a:t>آلْعُصْفور</a:t>
            </a:r>
            <a:endParaRPr lang="ar-SA" sz="2800" b="1" dirty="0" smtClean="0"/>
          </a:p>
          <a:p>
            <a:endParaRPr lang="ar-SA" sz="2800" b="1" dirty="0" smtClean="0"/>
          </a:p>
          <a:p>
            <a:r>
              <a:rPr lang="ar-SA" sz="2800" b="1" dirty="0" smtClean="0"/>
              <a:t>وَجَدَ </a:t>
            </a:r>
            <a:r>
              <a:rPr lang="ar-SA" sz="2800" b="1" dirty="0" err="1" smtClean="0"/>
              <a:t>سَميرعُشَّ</a:t>
            </a:r>
            <a:r>
              <a:rPr lang="ar-SA" sz="2800" b="1" dirty="0" smtClean="0"/>
              <a:t> عُصفورٍ, فيه أربعةُ فِراخٍ صغيرةٍ .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 طَلبَ مِنْ والدِهِ أنْ يَشْتَريَ لَهُ قَفَصاً , لِيضعَ فيه </a:t>
            </a:r>
          </a:p>
          <a:p>
            <a:endParaRPr lang="ar-SA" sz="2800" b="1" dirty="0" smtClean="0"/>
          </a:p>
          <a:p>
            <a:r>
              <a:rPr lang="ar-SA" sz="2800" b="1" dirty="0" err="1" smtClean="0"/>
              <a:t>الْفِراخَ</a:t>
            </a:r>
            <a:r>
              <a:rPr lang="ar-SA" sz="2800" b="1" dirty="0" smtClean="0"/>
              <a:t> .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والدُ سَمير أفْهمَ سَميرَ  آبْنَّه أنه لا يَجوز أنْ يَحْرِمَ </a:t>
            </a:r>
          </a:p>
          <a:p>
            <a:endParaRPr lang="ar-SA" sz="2800" b="1" dirty="0" smtClean="0"/>
          </a:p>
          <a:p>
            <a:r>
              <a:rPr lang="ar-SA" sz="2800" b="1" dirty="0" err="1" smtClean="0"/>
              <a:t>آلْعُصْفورَة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آلأُم</a:t>
            </a:r>
            <a:r>
              <a:rPr lang="ar-SA" sz="2800" b="1" dirty="0" smtClean="0"/>
              <a:t>  ِمنْ فِراخِها .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عَمِلَ سَمير بكلامِ  والدِه وَكانَ يَذْهَبُ يَوماً بعدَ يَوْم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إلى مكان ِ العُشِّ.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رَأى </a:t>
            </a:r>
            <a:r>
              <a:rPr lang="ar-SA" sz="2800" b="1" dirty="0" err="1" smtClean="0"/>
              <a:t>آلْفِراخَ</a:t>
            </a:r>
            <a:r>
              <a:rPr lang="ar-SA" sz="2800" b="1" dirty="0" smtClean="0"/>
              <a:t> يَوْماً تطير , فحزن سمير , لكنه شعر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بأنه كان مطيعاً لِوالدِهِ .</a:t>
            </a:r>
            <a:endParaRPr lang="ar-SA" sz="2800" b="1" dirty="0"/>
          </a:p>
          <a:p>
            <a:endParaRPr lang="ar-SA" sz="2800" b="1" dirty="0"/>
          </a:p>
          <a:p>
            <a:endParaRPr lang="ar-SA" sz="4800" dirty="0" smtClean="0"/>
          </a:p>
          <a:p>
            <a:endParaRPr lang="ar-SA" sz="4800" dirty="0"/>
          </a:p>
          <a:p>
            <a:endParaRPr lang="ar-SA" sz="4800" dirty="0" smtClean="0"/>
          </a:p>
          <a:p>
            <a:endParaRPr lang="ar-SA" sz="4800" dirty="0"/>
          </a:p>
          <a:p>
            <a:endParaRPr lang="ar-SA" sz="4800" dirty="0" smtClean="0"/>
          </a:p>
          <a:p>
            <a:endParaRPr lang="he-IL" sz="4800" dirty="0"/>
          </a:p>
        </p:txBody>
      </p:sp>
    </p:spTree>
    <p:extLst>
      <p:ext uri="{BB962C8B-B14F-4D97-AF65-F5344CB8AC3E}">
        <p14:creationId xmlns="" xmlns:p14="http://schemas.microsoft.com/office/powerpoint/2010/main" val="398655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50" y="142844"/>
            <a:ext cx="6319422" cy="119725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u="sng" dirty="0" smtClean="0"/>
              <a:t>حلل إلى حروف :-</a:t>
            </a:r>
          </a:p>
          <a:p>
            <a:endParaRPr lang="ar-SA" b="1" dirty="0"/>
          </a:p>
          <a:p>
            <a:r>
              <a:rPr lang="ar-SA" b="1" dirty="0" smtClean="0"/>
              <a:t>وجد  __ __ __</a:t>
            </a:r>
          </a:p>
          <a:p>
            <a:endParaRPr lang="ar-SA" b="1" dirty="0"/>
          </a:p>
          <a:p>
            <a:r>
              <a:rPr lang="ar-SA" b="1" dirty="0" smtClean="0"/>
              <a:t>سمير  __ __ __ __</a:t>
            </a:r>
          </a:p>
          <a:p>
            <a:endParaRPr lang="ar-SA" b="1" dirty="0"/>
          </a:p>
          <a:p>
            <a:r>
              <a:rPr lang="ar-SA" b="1" dirty="0" err="1" smtClean="0"/>
              <a:t>فِراخ</a:t>
            </a:r>
            <a:r>
              <a:rPr lang="ar-SA" b="1" dirty="0" smtClean="0"/>
              <a:t> __ __ __ __</a:t>
            </a:r>
          </a:p>
          <a:p>
            <a:endParaRPr lang="ar-SA" b="1" dirty="0"/>
          </a:p>
          <a:p>
            <a:r>
              <a:rPr lang="ar-SA" b="1" dirty="0" smtClean="0"/>
              <a:t>صَغيرة  __ __ __ __ __</a:t>
            </a:r>
          </a:p>
          <a:p>
            <a:endParaRPr lang="ar-SA" b="1" dirty="0"/>
          </a:p>
          <a:p>
            <a:r>
              <a:rPr lang="ar-SA" b="1" dirty="0" smtClean="0"/>
              <a:t>والده  __ __ __ __ __</a:t>
            </a:r>
          </a:p>
          <a:p>
            <a:r>
              <a:rPr lang="ar-SA" b="1" dirty="0" smtClean="0"/>
              <a:t> </a:t>
            </a:r>
            <a:endParaRPr lang="ar-SA" b="1" dirty="0"/>
          </a:p>
          <a:p>
            <a:r>
              <a:rPr lang="ar-SA" b="1" dirty="0" smtClean="0"/>
              <a:t>يشتري __ __ __ __ __ </a:t>
            </a:r>
          </a:p>
          <a:p>
            <a:endParaRPr lang="ar-SA" dirty="0"/>
          </a:p>
          <a:p>
            <a:endParaRPr lang="ar-SA" sz="4000" dirty="0" smtClean="0"/>
          </a:p>
          <a:p>
            <a:endParaRPr lang="ar-SA" sz="4000" dirty="0"/>
          </a:p>
          <a:p>
            <a:endParaRPr lang="ar-SA" sz="4000" dirty="0" smtClean="0"/>
          </a:p>
          <a:p>
            <a:endParaRPr lang="ar-SA" sz="4000" dirty="0"/>
          </a:p>
          <a:p>
            <a:endParaRPr lang="ar-SA" sz="4000" dirty="0" smtClean="0"/>
          </a:p>
          <a:p>
            <a:endParaRPr lang="ar-SA" sz="4000" dirty="0"/>
          </a:p>
          <a:p>
            <a:endParaRPr lang="ar-SA" sz="4000" dirty="0" smtClean="0"/>
          </a:p>
          <a:p>
            <a:endParaRPr lang="ar-SA" sz="4000" dirty="0"/>
          </a:p>
          <a:p>
            <a:endParaRPr lang="ar-SA" sz="4000" dirty="0" smtClean="0"/>
          </a:p>
          <a:p>
            <a:endParaRPr lang="ar-SA" sz="4000" dirty="0"/>
          </a:p>
          <a:p>
            <a:endParaRPr lang="ar-SA" sz="4000" dirty="0" smtClean="0"/>
          </a:p>
          <a:p>
            <a:endParaRPr lang="ar-SA" sz="4000" dirty="0"/>
          </a:p>
          <a:p>
            <a:r>
              <a:rPr lang="ar-SA" sz="4000" dirty="0" smtClean="0"/>
              <a:t>                                           </a:t>
            </a:r>
            <a:endParaRPr lang="he-IL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4665" y="4068257"/>
            <a:ext cx="6052403" cy="104336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u="sng" dirty="0" smtClean="0">
                <a:cs typeface="+mj-cs"/>
              </a:rPr>
              <a:t>حلل إلى مقاطع:-</a:t>
            </a:r>
          </a:p>
          <a:p>
            <a:endParaRPr lang="ar-SA" u="sng" dirty="0" smtClean="0">
              <a:cs typeface="+mj-cs"/>
            </a:endParaRPr>
          </a:p>
          <a:p>
            <a:r>
              <a:rPr lang="ar-SA" b="1" dirty="0" smtClean="0">
                <a:cs typeface="+mj-cs"/>
              </a:rPr>
              <a:t>عُشِّ= ___   ____</a:t>
            </a:r>
          </a:p>
          <a:p>
            <a:endParaRPr lang="ar-SA" b="1" dirty="0">
              <a:cs typeface="+mj-cs"/>
            </a:endParaRPr>
          </a:p>
          <a:p>
            <a:r>
              <a:rPr lang="ar-SA" b="1" dirty="0" smtClean="0">
                <a:cs typeface="+mj-cs"/>
              </a:rPr>
              <a:t>سَمير= ___   ____</a:t>
            </a:r>
          </a:p>
          <a:p>
            <a:endParaRPr lang="ar-SA" b="1" dirty="0">
              <a:cs typeface="+mj-cs"/>
            </a:endParaRPr>
          </a:p>
          <a:p>
            <a:r>
              <a:rPr lang="ar-SA" b="1" dirty="0" smtClean="0">
                <a:cs typeface="+mj-cs"/>
              </a:rPr>
              <a:t>أرْبَعَةُ = ___  ___  ___  ___ </a:t>
            </a:r>
          </a:p>
          <a:p>
            <a:endParaRPr lang="ar-SA" b="1" dirty="0">
              <a:cs typeface="+mj-cs"/>
            </a:endParaRPr>
          </a:p>
          <a:p>
            <a:r>
              <a:rPr lang="ar-SA" b="1" dirty="0" smtClean="0">
                <a:cs typeface="+mj-cs"/>
              </a:rPr>
              <a:t>فِراخٍ=  __  __  __</a:t>
            </a:r>
          </a:p>
          <a:p>
            <a:endParaRPr lang="ar-SA" b="1" dirty="0" smtClean="0">
              <a:cs typeface="+mj-cs"/>
            </a:endParaRPr>
          </a:p>
          <a:p>
            <a:r>
              <a:rPr lang="ar-SA" b="1" dirty="0" smtClean="0">
                <a:cs typeface="+mj-cs"/>
              </a:rPr>
              <a:t>والِدِهِ = __  __  __  __</a:t>
            </a:r>
          </a:p>
          <a:p>
            <a:endParaRPr lang="ar-SA" b="1" dirty="0">
              <a:cs typeface="+mj-cs"/>
            </a:endParaRPr>
          </a:p>
          <a:p>
            <a:r>
              <a:rPr lang="ar-SA" b="1" dirty="0" smtClean="0">
                <a:cs typeface="+mj-cs"/>
              </a:rPr>
              <a:t>قَفَصاَ = ___  ___  ___ </a:t>
            </a:r>
          </a:p>
          <a:p>
            <a:endParaRPr lang="ar-SA" b="1" dirty="0">
              <a:cs typeface="+mj-cs"/>
            </a:endParaRPr>
          </a:p>
          <a:p>
            <a:r>
              <a:rPr lang="ar-SA" b="1" dirty="0" smtClean="0">
                <a:cs typeface="+mj-cs"/>
              </a:rPr>
              <a:t>أفْهَمَ = ___  __   __</a:t>
            </a:r>
          </a:p>
          <a:p>
            <a:endParaRPr lang="ar-SA" b="1" dirty="0">
              <a:cs typeface="+mj-cs"/>
            </a:endParaRPr>
          </a:p>
          <a:p>
            <a:r>
              <a:rPr lang="ar-SA" b="1" dirty="0" smtClean="0">
                <a:cs typeface="+mj-cs"/>
              </a:rPr>
              <a:t>تَطيرُ= ___  ___   ___</a:t>
            </a:r>
            <a:endParaRPr lang="ar-SA" b="1" dirty="0">
              <a:cs typeface="+mj-cs"/>
            </a:endParaRPr>
          </a:p>
          <a:p>
            <a:r>
              <a:rPr lang="ar-SA" b="1" dirty="0" smtClean="0">
                <a:cs typeface="+mj-cs"/>
              </a:rPr>
              <a:t> </a:t>
            </a:r>
          </a:p>
          <a:p>
            <a:endParaRPr lang="ar-SA" sz="2400" b="1" dirty="0"/>
          </a:p>
          <a:p>
            <a:endParaRPr lang="ar-SA" sz="2400" b="1" dirty="0" smtClean="0"/>
          </a:p>
          <a:p>
            <a:endParaRPr lang="ar-SA" sz="2400" b="1" dirty="0"/>
          </a:p>
          <a:p>
            <a:endParaRPr lang="ar-SA" sz="2400" b="1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he-IL" sz="3600" dirty="0"/>
          </a:p>
        </p:txBody>
      </p:sp>
    </p:spTree>
    <p:extLst>
      <p:ext uri="{BB962C8B-B14F-4D97-AF65-F5344CB8AC3E}">
        <p14:creationId xmlns="" xmlns:p14="http://schemas.microsoft.com/office/powerpoint/2010/main" val="175120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834" y="142844"/>
            <a:ext cx="5922001" cy="89562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 smtClean="0"/>
              <a:t>أجِب عن الأسئلة التالية :-</a:t>
            </a:r>
          </a:p>
          <a:p>
            <a:endParaRPr lang="ar-SA" sz="2400" u="sng" dirty="0" smtClean="0"/>
          </a:p>
          <a:p>
            <a:r>
              <a:rPr lang="ar-SA" sz="2400" dirty="0" smtClean="0"/>
              <a:t>1- </a:t>
            </a:r>
            <a:r>
              <a:rPr lang="ar-SA" sz="2400" b="1" dirty="0" smtClean="0">
                <a:cs typeface="+mj-cs"/>
              </a:rPr>
              <a:t>ماذا وَجَدَ سمير ؟ 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أ- كلب        </a:t>
            </a:r>
            <a:r>
              <a:rPr lang="ar-SA" sz="2400" b="1" dirty="0" err="1" smtClean="0">
                <a:cs typeface="+mj-cs"/>
              </a:rPr>
              <a:t>ب</a:t>
            </a:r>
            <a:r>
              <a:rPr lang="ar-SA" sz="2400" b="1" dirty="0" smtClean="0">
                <a:cs typeface="+mj-cs"/>
              </a:rPr>
              <a:t>- عشّ عصفور       </a:t>
            </a:r>
            <a:r>
              <a:rPr lang="ar-SA" sz="2400" b="1" dirty="0" err="1" smtClean="0">
                <a:cs typeface="+mj-cs"/>
              </a:rPr>
              <a:t>ج</a:t>
            </a:r>
            <a:r>
              <a:rPr lang="ar-SA" sz="2400" b="1" dirty="0" smtClean="0">
                <a:cs typeface="+mj-cs"/>
              </a:rPr>
              <a:t>- نحلة 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2- ماذا طلبَ سَمير من والدهِ ؟ 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__________________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3- ماذا قال الوالد لسمير ؟ </a:t>
            </a:r>
          </a:p>
          <a:p>
            <a:r>
              <a:rPr lang="ar-SA" sz="2400" b="1" dirty="0" smtClean="0">
                <a:cs typeface="+mj-cs"/>
              </a:rPr>
              <a:t>__________________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4- كم فرخاً  يوجد في العشّ؟</a:t>
            </a:r>
          </a:p>
          <a:p>
            <a:endParaRPr lang="ar-SA" sz="2400" b="1" dirty="0" smtClean="0">
              <a:cs typeface="+mj-cs"/>
            </a:endParaRPr>
          </a:p>
          <a:p>
            <a:pPr marL="457200" indent="-457200">
              <a:buAutoNum type="arabic1Minus"/>
            </a:pPr>
            <a:r>
              <a:rPr lang="ar-SA" sz="2400" b="1" dirty="0" smtClean="0">
                <a:cs typeface="+mj-cs"/>
              </a:rPr>
              <a:t>ستة </a:t>
            </a:r>
            <a:r>
              <a:rPr lang="ar-SA" sz="2400" b="1" dirty="0" err="1" smtClean="0">
                <a:cs typeface="+mj-cs"/>
              </a:rPr>
              <a:t>فراخ</a:t>
            </a:r>
            <a:r>
              <a:rPr lang="ar-SA" sz="2400" b="1" dirty="0" smtClean="0">
                <a:cs typeface="+mj-cs"/>
              </a:rPr>
              <a:t>          ب- اثنان             </a:t>
            </a:r>
            <a:r>
              <a:rPr lang="ar-SA" sz="2400" b="1" dirty="0" err="1" smtClean="0">
                <a:cs typeface="+mj-cs"/>
              </a:rPr>
              <a:t>ج</a:t>
            </a:r>
            <a:r>
              <a:rPr lang="ar-SA" sz="2400" b="1" dirty="0" smtClean="0">
                <a:cs typeface="+mj-cs"/>
              </a:rPr>
              <a:t>- أربعة </a:t>
            </a:r>
            <a:r>
              <a:rPr lang="ar-SA" sz="2400" b="1" dirty="0" err="1" smtClean="0">
                <a:cs typeface="+mj-cs"/>
              </a:rPr>
              <a:t>فراخ</a:t>
            </a:r>
            <a:endParaRPr lang="ar-SA" sz="2400" b="1" dirty="0" smtClean="0">
              <a:cs typeface="+mj-cs"/>
            </a:endParaRPr>
          </a:p>
          <a:p>
            <a:pPr marL="457200" indent="-457200"/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5-لماذا حَزن سمير ؟ 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________________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6- هل كان سمير مُطيعاً لوالدهِ ؟</a:t>
            </a:r>
          </a:p>
          <a:p>
            <a:endParaRPr lang="ar-SA" sz="2400" b="1" dirty="0" smtClean="0">
              <a:cs typeface="+mj-cs"/>
            </a:endParaRPr>
          </a:p>
          <a:p>
            <a:r>
              <a:rPr lang="ar-SA" sz="2400" b="1" dirty="0" smtClean="0">
                <a:cs typeface="+mj-cs"/>
              </a:rPr>
              <a:t>_________________</a:t>
            </a:r>
            <a:endParaRPr lang="he-IL" sz="3600" b="1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11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9" y="379821"/>
            <a:ext cx="6367681" cy="134806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u="sng" dirty="0" smtClean="0"/>
              <a:t>أكتب بجانب كل جملة صح ام خطأ حسب النص:-</a:t>
            </a:r>
          </a:p>
          <a:p>
            <a:endParaRPr lang="ar-SA" dirty="0"/>
          </a:p>
          <a:p>
            <a:r>
              <a:rPr lang="ar-SA" b="1" dirty="0" smtClean="0"/>
              <a:t>1- وجد سمير عش عصفور ___________</a:t>
            </a:r>
          </a:p>
          <a:p>
            <a:endParaRPr lang="ar-SA" b="1" dirty="0"/>
          </a:p>
          <a:p>
            <a:r>
              <a:rPr lang="ar-SA" b="1" dirty="0" smtClean="0"/>
              <a:t>2- في العش عشرة فراخ  صغيره _____________</a:t>
            </a:r>
          </a:p>
          <a:p>
            <a:endParaRPr lang="ar-SA" b="1" dirty="0"/>
          </a:p>
          <a:p>
            <a:r>
              <a:rPr lang="ar-SA" b="1" dirty="0" smtClean="0"/>
              <a:t>3- طلب من والده أن يشتري له لعبة ___________</a:t>
            </a:r>
          </a:p>
          <a:p>
            <a:endParaRPr lang="ar-SA" b="1" dirty="0"/>
          </a:p>
          <a:p>
            <a:r>
              <a:rPr lang="ar-SA" b="1" dirty="0" smtClean="0"/>
              <a:t>4- عمل سمير بكلام والده ____________</a:t>
            </a:r>
          </a:p>
          <a:p>
            <a:endParaRPr lang="ar-SA" b="1" dirty="0"/>
          </a:p>
          <a:p>
            <a:r>
              <a:rPr lang="ar-SA" b="1" dirty="0" smtClean="0"/>
              <a:t>5- رأى الفراخ يوما َ تطيرُ ____________</a:t>
            </a:r>
          </a:p>
          <a:p>
            <a:r>
              <a:rPr lang="ar-SA" b="1" dirty="0" smtClean="0"/>
              <a:t>__________________________________</a:t>
            </a:r>
          </a:p>
          <a:p>
            <a:endParaRPr lang="ar-SA" b="1" dirty="0" smtClean="0"/>
          </a:p>
          <a:p>
            <a:endParaRPr lang="ar-SA" b="1" dirty="0"/>
          </a:p>
          <a:p>
            <a:r>
              <a:rPr lang="ar-SA" b="1" dirty="0" smtClean="0"/>
              <a:t>رتب الكلمات </a:t>
            </a:r>
            <a:r>
              <a:rPr lang="ar-SA" b="1" dirty="0" err="1" smtClean="0"/>
              <a:t>المبعثره</a:t>
            </a:r>
            <a:r>
              <a:rPr lang="ar-SA" b="1" dirty="0" smtClean="0"/>
              <a:t>  مكونا جمله </a:t>
            </a:r>
            <a:r>
              <a:rPr lang="ar-SA" b="1" dirty="0" err="1" smtClean="0"/>
              <a:t>مفيده</a:t>
            </a:r>
            <a:r>
              <a:rPr lang="ar-SA" b="1" dirty="0" smtClean="0"/>
              <a:t> :- </a:t>
            </a:r>
          </a:p>
          <a:p>
            <a:endParaRPr lang="ar-SA" b="1" dirty="0"/>
          </a:p>
          <a:p>
            <a:r>
              <a:rPr lang="ar-SA" b="1" dirty="0" smtClean="0"/>
              <a:t>1- عصفور , عش , سمير , وجد </a:t>
            </a:r>
          </a:p>
          <a:p>
            <a:endParaRPr lang="ar-SA" b="1" dirty="0"/>
          </a:p>
          <a:p>
            <a:r>
              <a:rPr lang="ar-SA" b="1" dirty="0" smtClean="0"/>
              <a:t>_______________________</a:t>
            </a:r>
          </a:p>
          <a:p>
            <a:endParaRPr lang="ar-SA" b="1" dirty="0"/>
          </a:p>
          <a:p>
            <a:r>
              <a:rPr lang="ar-SA" b="1" dirty="0" smtClean="0"/>
              <a:t>2- سمير , بكلام , والده , عمل </a:t>
            </a:r>
          </a:p>
          <a:p>
            <a:endParaRPr lang="ar-SA" b="1" dirty="0"/>
          </a:p>
          <a:p>
            <a:r>
              <a:rPr lang="ar-SA" b="1" dirty="0" smtClean="0"/>
              <a:t>_________________________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ar-SA" sz="2400" dirty="0" smtClean="0"/>
          </a:p>
          <a:p>
            <a:endParaRPr lang="ar-SA" sz="2400" dirty="0"/>
          </a:p>
          <a:p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74414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633" y="142845"/>
            <a:ext cx="6480719" cy="123110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u="sng" dirty="0" smtClean="0"/>
              <a:t>صنف الكلمات في الجدول :- </a:t>
            </a:r>
          </a:p>
          <a:p>
            <a:endParaRPr lang="ar-SA" sz="2000" u="sng" dirty="0" smtClean="0"/>
          </a:p>
          <a:p>
            <a:r>
              <a:rPr lang="ar-SA" dirty="0" smtClean="0"/>
              <a:t>( </a:t>
            </a:r>
            <a:r>
              <a:rPr lang="ar-SA" b="1" dirty="0" smtClean="0"/>
              <a:t>وجد , سمير , عشّ , عصفور , طلب , يشتري , رأى , فراخ , </a:t>
            </a:r>
          </a:p>
          <a:p>
            <a:endParaRPr lang="ar-SA" b="1" dirty="0" smtClean="0"/>
          </a:p>
          <a:p>
            <a:r>
              <a:rPr lang="ar-SA" b="1" dirty="0" smtClean="0"/>
              <a:t>تطير , شَعَرَ , والد , الأم ) </a:t>
            </a:r>
          </a:p>
          <a:p>
            <a:endParaRPr lang="ar-SA" sz="24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r>
              <a:rPr lang="ar-SA" sz="2800" dirty="0" smtClean="0"/>
              <a:t>________________________</a:t>
            </a:r>
            <a:endParaRPr lang="ar-SA" sz="2800" dirty="0" smtClean="0"/>
          </a:p>
          <a:p>
            <a:r>
              <a:rPr lang="ar-SA" sz="2400" b="1" dirty="0" smtClean="0"/>
              <a:t>أكمل :- </a:t>
            </a:r>
          </a:p>
          <a:p>
            <a:r>
              <a:rPr lang="ar-SA" sz="2400" b="1" dirty="0"/>
              <a:t> </a:t>
            </a:r>
            <a:r>
              <a:rPr lang="ar-SA" sz="2400" b="1" dirty="0" smtClean="0"/>
              <a:t>         هو  وجد              هي </a:t>
            </a:r>
            <a:r>
              <a:rPr lang="ar-SA" sz="2400" b="1" dirty="0" smtClean="0"/>
              <a:t>_________</a:t>
            </a:r>
          </a:p>
          <a:p>
            <a:endParaRPr lang="ar-SA" sz="2400" b="1" dirty="0" smtClean="0"/>
          </a:p>
          <a:p>
            <a:r>
              <a:rPr lang="ar-SA" sz="2400" b="1" dirty="0"/>
              <a:t> </a:t>
            </a:r>
            <a:r>
              <a:rPr lang="ar-SA" sz="2400" b="1" dirty="0" smtClean="0"/>
              <a:t>        هو  عمل              هي </a:t>
            </a:r>
            <a:r>
              <a:rPr lang="ar-SA" sz="2400" b="1" dirty="0" smtClean="0"/>
              <a:t>_________</a:t>
            </a:r>
          </a:p>
          <a:p>
            <a:endParaRPr lang="ar-SA" sz="2400" b="1" dirty="0" smtClean="0"/>
          </a:p>
          <a:p>
            <a:r>
              <a:rPr lang="ar-SA" sz="2400" b="1" dirty="0"/>
              <a:t> </a:t>
            </a:r>
            <a:r>
              <a:rPr lang="ar-SA" sz="2400" b="1" dirty="0" smtClean="0"/>
              <a:t>        هو  طار               هي _________ </a:t>
            </a:r>
            <a:endParaRPr lang="ar-SA" sz="2400" b="1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r>
              <a:rPr lang="ar-SA" sz="2800" dirty="0" smtClean="0"/>
              <a:t>                                                   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9745106"/>
              </p:ext>
            </p:extLst>
          </p:nvPr>
        </p:nvGraphicFramePr>
        <p:xfrm>
          <a:off x="764704" y="1857356"/>
          <a:ext cx="5688632" cy="381642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316"/>
                <a:gridCol w="2844316"/>
              </a:tblGrid>
              <a:tr h="78817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فعل 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اسم </a:t>
                      </a:r>
                      <a:endParaRPr lang="he-IL" sz="2800" dirty="0"/>
                    </a:p>
                  </a:txBody>
                  <a:tcPr/>
                </a:tc>
              </a:tr>
              <a:tr h="504708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</a:tr>
              <a:tr h="504708"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/>
                </a:tc>
              </a:tr>
              <a:tr h="504708"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</a:tr>
              <a:tr h="504708"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</a:tr>
              <a:tr h="504708"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</a:tr>
              <a:tr h="504708"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430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865068" y="-285784"/>
            <a:ext cx="5778642" cy="853016"/>
          </a:xfrm>
        </p:spPr>
        <p:txBody>
          <a:bodyPr>
            <a:noAutofit/>
          </a:bodyPr>
          <a:lstStyle/>
          <a:p>
            <a:r>
              <a:rPr lang="ar-SA" sz="2000" dirty="0" smtClean="0"/>
              <a:t>اضف ال التعريف الى الكلمات التالية </a:t>
            </a:r>
            <a:endParaRPr lang="he-IL" sz="20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768440" y="785786"/>
            <a:ext cx="5732394" cy="5268384"/>
          </a:xfrm>
        </p:spPr>
        <p:txBody>
          <a:bodyPr>
            <a:normAutofit/>
          </a:bodyPr>
          <a:lstStyle/>
          <a:p>
            <a:r>
              <a:rPr lang="ar-SA" sz="2000" dirty="0" smtClean="0"/>
              <a:t> </a:t>
            </a:r>
            <a:r>
              <a:rPr lang="ar-SA" sz="1800" b="1" dirty="0" smtClean="0"/>
              <a:t>فرخ --------------</a:t>
            </a:r>
          </a:p>
          <a:p>
            <a:r>
              <a:rPr lang="ar-SA" sz="1800" b="1" dirty="0"/>
              <a:t> </a:t>
            </a:r>
            <a:r>
              <a:rPr lang="ar-SA" sz="1800" b="1" dirty="0" smtClean="0"/>
              <a:t>عشّ --------------</a:t>
            </a:r>
          </a:p>
          <a:p>
            <a:r>
              <a:rPr lang="ar-SA" sz="1800" b="1" dirty="0"/>
              <a:t> </a:t>
            </a:r>
            <a:r>
              <a:rPr lang="ar-SA" sz="1800" b="1" dirty="0" smtClean="0"/>
              <a:t>عصفور --------------</a:t>
            </a:r>
          </a:p>
          <a:p>
            <a:r>
              <a:rPr lang="ar-SA" sz="1800" b="1" dirty="0" smtClean="0"/>
              <a:t>طبيب  ----------------</a:t>
            </a:r>
          </a:p>
          <a:p>
            <a:r>
              <a:rPr lang="ar-SA" sz="1800" b="1" dirty="0" smtClean="0"/>
              <a:t>صوت ---------------</a:t>
            </a:r>
          </a:p>
          <a:p>
            <a:r>
              <a:rPr lang="ar-SA" sz="1800" b="1" dirty="0"/>
              <a:t> </a:t>
            </a:r>
            <a:r>
              <a:rPr lang="ar-SA" sz="1800" b="1" dirty="0" smtClean="0"/>
              <a:t>جرس ---------------</a:t>
            </a:r>
          </a:p>
          <a:p>
            <a:pPr marL="0" indent="0">
              <a:buNone/>
            </a:pPr>
            <a:endParaRPr lang="he-IL" sz="2000" b="1" dirty="0"/>
          </a:p>
        </p:txBody>
      </p:sp>
      <p:sp>
        <p:nvSpPr>
          <p:cNvPr id="7" name="מלבן 6"/>
          <p:cNvSpPr/>
          <p:nvPr/>
        </p:nvSpPr>
        <p:spPr>
          <a:xfrm>
            <a:off x="142852" y="214282"/>
            <a:ext cx="3240360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14290" y="285720"/>
            <a:ext cx="3078342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قبل اضافة ال التعريف على الكلمة فان الحرف اذا كان قمري ال التعريف تكون ساكنة</a:t>
            </a:r>
          </a:p>
          <a:p>
            <a:r>
              <a:rPr lang="ar-SA" sz="1600" b="1" dirty="0" smtClean="0">
                <a:solidFill>
                  <a:srgbClr val="FF0000"/>
                </a:solidFill>
              </a:rPr>
              <a:t>مثال :     كأس     الْكَأس</a:t>
            </a:r>
            <a:r>
              <a:rPr lang="ar-SA" sz="1600" b="1" dirty="0" smtClean="0"/>
              <a:t> </a:t>
            </a:r>
          </a:p>
          <a:p>
            <a:endParaRPr lang="ar-SA" sz="1600" b="1" dirty="0" smtClean="0"/>
          </a:p>
          <a:p>
            <a:r>
              <a:rPr lang="ar-SA" sz="1600" b="1" dirty="0" smtClean="0"/>
              <a:t>اما اذا كان الحرف شمسي نضيف الشدة على الحرف الاول للكلمة </a:t>
            </a:r>
            <a:r>
              <a:rPr lang="ar-SA" sz="1600" b="1" dirty="0" smtClean="0">
                <a:solidFill>
                  <a:srgbClr val="FF0000"/>
                </a:solidFill>
              </a:rPr>
              <a:t>مثال : تِمساح   التِّمساح   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72" y="2996975"/>
            <a:ext cx="3571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cs typeface="+mj-cs"/>
              </a:rPr>
              <a:t>أدخل </a:t>
            </a:r>
            <a:r>
              <a:rPr lang="ar-SA" b="1" dirty="0" err="1" smtClean="0">
                <a:cs typeface="+mj-cs"/>
              </a:rPr>
              <a:t>التناوين</a:t>
            </a:r>
            <a:r>
              <a:rPr lang="ar-SA" b="1" dirty="0" smtClean="0">
                <a:cs typeface="+mj-cs"/>
              </a:rPr>
              <a:t> للكلمات التالية:</a:t>
            </a:r>
          </a:p>
          <a:p>
            <a:endParaRPr lang="he-IL" dirty="0"/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1428736" y="3500430"/>
          <a:ext cx="5072068" cy="50758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68017"/>
                <a:gridCol w="1268017"/>
                <a:gridCol w="1268017"/>
                <a:gridCol w="1268017"/>
              </a:tblGrid>
              <a:tr h="714380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 smtClean="0">
                          <a:cs typeface="+mj-cs"/>
                        </a:rPr>
                        <a:t>الكلمة</a:t>
                      </a:r>
                    </a:p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تنوين الضم </a:t>
                      </a: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ٌ</a:t>
                      </a:r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تنوين الفتح</a:t>
                      </a: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ً  </a:t>
                      </a:r>
                      <a:r>
                        <a:rPr lang="ar-SA" sz="1600" b="1" dirty="0" err="1" smtClean="0">
                          <a:cs typeface="+mj-cs"/>
                        </a:rPr>
                        <a:t>ا</a:t>
                      </a:r>
                      <a:r>
                        <a:rPr lang="ar-SA" sz="1600" b="1" baseline="0" dirty="0" smtClean="0">
                          <a:cs typeface="+mj-cs"/>
                        </a:rPr>
                        <a:t> </a:t>
                      </a:r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تنوين الكسر </a:t>
                      </a: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ٍ</a:t>
                      </a:r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 rtl="1"/>
                      <a:endParaRPr lang="ar-SA" sz="16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فرخ</a:t>
                      </a:r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 rtl="1"/>
                      <a:endParaRPr lang="ar-SA" sz="16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قفص</a:t>
                      </a:r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</a:tr>
              <a:tr h="50292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سمير</a:t>
                      </a:r>
                    </a:p>
                    <a:p>
                      <a:pPr algn="ctr"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</a:tr>
              <a:tr h="43435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عشّ</a:t>
                      </a:r>
                    </a:p>
                    <a:p>
                      <a:pPr algn="ctr"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</a:tr>
              <a:tr h="437214">
                <a:tc>
                  <a:txBody>
                    <a:bodyPr/>
                    <a:lstStyle/>
                    <a:p>
                      <a:pPr algn="ctr" rtl="1"/>
                      <a:endParaRPr lang="ar-SA" sz="16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بيت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</a:tr>
              <a:tr h="440076">
                <a:tc>
                  <a:txBody>
                    <a:bodyPr/>
                    <a:lstStyle/>
                    <a:p>
                      <a:pPr algn="ctr" rtl="1"/>
                      <a:endParaRPr lang="ar-SA" sz="16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أم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 rtl="1"/>
                      <a:endParaRPr lang="ar-SA" sz="16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600" b="1" dirty="0" smtClean="0">
                          <a:cs typeface="+mj-cs"/>
                        </a:rPr>
                        <a:t>شجرة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6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26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27"/>
          <p:cNvGrpSpPr>
            <a:grpSpLocks/>
          </p:cNvGrpSpPr>
          <p:nvPr/>
        </p:nvGrpSpPr>
        <p:grpSpPr bwMode="auto">
          <a:xfrm>
            <a:off x="5089934" y="1047725"/>
            <a:ext cx="1151337" cy="2000264"/>
            <a:chOff x="5000" y="6602"/>
            <a:chExt cx="1630" cy="1630"/>
          </a:xfrm>
        </p:grpSpPr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5000" y="6602"/>
              <a:ext cx="1630" cy="1630"/>
            </a:xfrm>
            <a:custGeom>
              <a:avLst/>
              <a:gdLst>
                <a:gd name="T0" fmla="*/ 171 w 1630"/>
                <a:gd name="T1" fmla="*/ 0 h 1630"/>
                <a:gd name="T2" fmla="*/ 1459 w 1630"/>
                <a:gd name="T3" fmla="*/ 0 h 1630"/>
                <a:gd name="T4" fmla="*/ 1459 w 1630"/>
                <a:gd name="T5" fmla="*/ 0 h 1630"/>
                <a:gd name="T6" fmla="*/ 1494 w 1630"/>
                <a:gd name="T7" fmla="*/ 5 h 1630"/>
                <a:gd name="T8" fmla="*/ 1530 w 1630"/>
                <a:gd name="T9" fmla="*/ 15 h 1630"/>
                <a:gd name="T10" fmla="*/ 1555 w 1630"/>
                <a:gd name="T11" fmla="*/ 30 h 1630"/>
                <a:gd name="T12" fmla="*/ 1580 w 1630"/>
                <a:gd name="T13" fmla="*/ 50 h 1630"/>
                <a:gd name="T14" fmla="*/ 1605 w 1630"/>
                <a:gd name="T15" fmla="*/ 75 h 1630"/>
                <a:gd name="T16" fmla="*/ 1620 w 1630"/>
                <a:gd name="T17" fmla="*/ 105 h 1630"/>
                <a:gd name="T18" fmla="*/ 1630 w 1630"/>
                <a:gd name="T19" fmla="*/ 141 h 1630"/>
                <a:gd name="T20" fmla="*/ 1630 w 1630"/>
                <a:gd name="T21" fmla="*/ 171 h 1630"/>
                <a:gd name="T22" fmla="*/ 1630 w 1630"/>
                <a:gd name="T23" fmla="*/ 1459 h 1630"/>
                <a:gd name="T24" fmla="*/ 1630 w 1630"/>
                <a:gd name="T25" fmla="*/ 1459 h 1630"/>
                <a:gd name="T26" fmla="*/ 1630 w 1630"/>
                <a:gd name="T27" fmla="*/ 1494 h 1630"/>
                <a:gd name="T28" fmla="*/ 1620 w 1630"/>
                <a:gd name="T29" fmla="*/ 1530 h 1630"/>
                <a:gd name="T30" fmla="*/ 1605 w 1630"/>
                <a:gd name="T31" fmla="*/ 1555 h 1630"/>
                <a:gd name="T32" fmla="*/ 1580 w 1630"/>
                <a:gd name="T33" fmla="*/ 1580 h 1630"/>
                <a:gd name="T34" fmla="*/ 1555 w 1630"/>
                <a:gd name="T35" fmla="*/ 1605 h 1630"/>
                <a:gd name="T36" fmla="*/ 1530 w 1630"/>
                <a:gd name="T37" fmla="*/ 1620 h 1630"/>
                <a:gd name="T38" fmla="*/ 1494 w 1630"/>
                <a:gd name="T39" fmla="*/ 1630 h 1630"/>
                <a:gd name="T40" fmla="*/ 1459 w 1630"/>
                <a:gd name="T41" fmla="*/ 1630 h 1630"/>
                <a:gd name="T42" fmla="*/ 171 w 1630"/>
                <a:gd name="T43" fmla="*/ 1630 h 1630"/>
                <a:gd name="T44" fmla="*/ 171 w 1630"/>
                <a:gd name="T45" fmla="*/ 1630 h 1630"/>
                <a:gd name="T46" fmla="*/ 136 w 1630"/>
                <a:gd name="T47" fmla="*/ 1630 h 1630"/>
                <a:gd name="T48" fmla="*/ 105 w 1630"/>
                <a:gd name="T49" fmla="*/ 1620 h 1630"/>
                <a:gd name="T50" fmla="*/ 75 w 1630"/>
                <a:gd name="T51" fmla="*/ 1605 h 1630"/>
                <a:gd name="T52" fmla="*/ 50 w 1630"/>
                <a:gd name="T53" fmla="*/ 1580 h 1630"/>
                <a:gd name="T54" fmla="*/ 30 w 1630"/>
                <a:gd name="T55" fmla="*/ 1555 h 1630"/>
                <a:gd name="T56" fmla="*/ 15 w 1630"/>
                <a:gd name="T57" fmla="*/ 1530 h 1630"/>
                <a:gd name="T58" fmla="*/ 5 w 1630"/>
                <a:gd name="T59" fmla="*/ 1494 h 1630"/>
                <a:gd name="T60" fmla="*/ 0 w 1630"/>
                <a:gd name="T61" fmla="*/ 1459 h 1630"/>
                <a:gd name="T62" fmla="*/ 0 w 1630"/>
                <a:gd name="T63" fmla="*/ 171 h 1630"/>
                <a:gd name="T64" fmla="*/ 0 w 1630"/>
                <a:gd name="T65" fmla="*/ 171 h 1630"/>
                <a:gd name="T66" fmla="*/ 5 w 1630"/>
                <a:gd name="T67" fmla="*/ 141 h 1630"/>
                <a:gd name="T68" fmla="*/ 15 w 1630"/>
                <a:gd name="T69" fmla="*/ 105 h 1630"/>
                <a:gd name="T70" fmla="*/ 30 w 1630"/>
                <a:gd name="T71" fmla="*/ 75 h 1630"/>
                <a:gd name="T72" fmla="*/ 50 w 1630"/>
                <a:gd name="T73" fmla="*/ 50 h 1630"/>
                <a:gd name="T74" fmla="*/ 75 w 1630"/>
                <a:gd name="T75" fmla="*/ 30 h 1630"/>
                <a:gd name="T76" fmla="*/ 105 w 1630"/>
                <a:gd name="T77" fmla="*/ 15 h 1630"/>
                <a:gd name="T78" fmla="*/ 136 w 1630"/>
                <a:gd name="T79" fmla="*/ 5 h 1630"/>
                <a:gd name="T80" fmla="*/ 171 w 1630"/>
                <a:gd name="T81" fmla="*/ 0 h 1630"/>
                <a:gd name="T82" fmla="*/ 171 w 1630"/>
                <a:gd name="T83" fmla="*/ 0 h 16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30" h="1630">
                  <a:moveTo>
                    <a:pt x="171" y="0"/>
                  </a:moveTo>
                  <a:lnTo>
                    <a:pt x="1459" y="0"/>
                  </a:lnTo>
                  <a:lnTo>
                    <a:pt x="1494" y="5"/>
                  </a:lnTo>
                  <a:lnTo>
                    <a:pt x="1530" y="15"/>
                  </a:lnTo>
                  <a:lnTo>
                    <a:pt x="1555" y="30"/>
                  </a:lnTo>
                  <a:lnTo>
                    <a:pt x="1580" y="50"/>
                  </a:lnTo>
                  <a:lnTo>
                    <a:pt x="1605" y="75"/>
                  </a:lnTo>
                  <a:lnTo>
                    <a:pt x="1620" y="105"/>
                  </a:lnTo>
                  <a:lnTo>
                    <a:pt x="1630" y="141"/>
                  </a:lnTo>
                  <a:lnTo>
                    <a:pt x="1630" y="171"/>
                  </a:lnTo>
                  <a:lnTo>
                    <a:pt x="1630" y="1459"/>
                  </a:lnTo>
                  <a:lnTo>
                    <a:pt x="1630" y="1494"/>
                  </a:lnTo>
                  <a:lnTo>
                    <a:pt x="1620" y="1530"/>
                  </a:lnTo>
                  <a:lnTo>
                    <a:pt x="1605" y="1555"/>
                  </a:lnTo>
                  <a:lnTo>
                    <a:pt x="1580" y="1580"/>
                  </a:lnTo>
                  <a:lnTo>
                    <a:pt x="1555" y="1605"/>
                  </a:lnTo>
                  <a:lnTo>
                    <a:pt x="1530" y="1620"/>
                  </a:lnTo>
                  <a:lnTo>
                    <a:pt x="1494" y="1630"/>
                  </a:lnTo>
                  <a:lnTo>
                    <a:pt x="1459" y="1630"/>
                  </a:lnTo>
                  <a:lnTo>
                    <a:pt x="171" y="1630"/>
                  </a:lnTo>
                  <a:lnTo>
                    <a:pt x="136" y="1630"/>
                  </a:lnTo>
                  <a:lnTo>
                    <a:pt x="105" y="1620"/>
                  </a:lnTo>
                  <a:lnTo>
                    <a:pt x="75" y="1605"/>
                  </a:lnTo>
                  <a:lnTo>
                    <a:pt x="50" y="1580"/>
                  </a:lnTo>
                  <a:lnTo>
                    <a:pt x="30" y="1555"/>
                  </a:lnTo>
                  <a:lnTo>
                    <a:pt x="15" y="1530"/>
                  </a:lnTo>
                  <a:lnTo>
                    <a:pt x="5" y="1494"/>
                  </a:lnTo>
                  <a:lnTo>
                    <a:pt x="0" y="1459"/>
                  </a:lnTo>
                  <a:lnTo>
                    <a:pt x="0" y="171"/>
                  </a:lnTo>
                  <a:lnTo>
                    <a:pt x="5" y="141"/>
                  </a:lnTo>
                  <a:lnTo>
                    <a:pt x="15" y="105"/>
                  </a:lnTo>
                  <a:lnTo>
                    <a:pt x="30" y="75"/>
                  </a:lnTo>
                  <a:lnTo>
                    <a:pt x="50" y="50"/>
                  </a:lnTo>
                  <a:lnTo>
                    <a:pt x="75" y="30"/>
                  </a:lnTo>
                  <a:lnTo>
                    <a:pt x="105" y="15"/>
                  </a:lnTo>
                  <a:lnTo>
                    <a:pt x="136" y="5"/>
                  </a:lnTo>
                  <a:lnTo>
                    <a:pt x="171" y="0"/>
                  </a:lnTo>
                  <a:close/>
                </a:path>
              </a:pathLst>
            </a:custGeom>
            <a:noFill/>
            <a:ln w="5080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5141" y="6662"/>
              <a:ext cx="1434" cy="1500"/>
            </a:xfrm>
            <a:custGeom>
              <a:avLst/>
              <a:gdLst>
                <a:gd name="T0" fmla="*/ 1093 w 1434"/>
                <a:gd name="T1" fmla="*/ 1470 h 1500"/>
                <a:gd name="T2" fmla="*/ 1218 w 1434"/>
                <a:gd name="T3" fmla="*/ 1404 h 1500"/>
                <a:gd name="T4" fmla="*/ 1303 w 1434"/>
                <a:gd name="T5" fmla="*/ 1364 h 1500"/>
                <a:gd name="T6" fmla="*/ 1394 w 1434"/>
                <a:gd name="T7" fmla="*/ 1334 h 1500"/>
                <a:gd name="T8" fmla="*/ 1424 w 1434"/>
                <a:gd name="T9" fmla="*/ 1334 h 1500"/>
                <a:gd name="T10" fmla="*/ 1429 w 1434"/>
                <a:gd name="T11" fmla="*/ 1334 h 1500"/>
                <a:gd name="T12" fmla="*/ 1434 w 1434"/>
                <a:gd name="T13" fmla="*/ 1329 h 1500"/>
                <a:gd name="T14" fmla="*/ 1424 w 1434"/>
                <a:gd name="T15" fmla="*/ 1324 h 1500"/>
                <a:gd name="T16" fmla="*/ 1389 w 1434"/>
                <a:gd name="T17" fmla="*/ 1294 h 1500"/>
                <a:gd name="T18" fmla="*/ 1258 w 1434"/>
                <a:gd name="T19" fmla="*/ 1184 h 1500"/>
                <a:gd name="T20" fmla="*/ 1133 w 1434"/>
                <a:gd name="T21" fmla="*/ 1109 h 1500"/>
                <a:gd name="T22" fmla="*/ 1002 w 1434"/>
                <a:gd name="T23" fmla="*/ 983 h 1500"/>
                <a:gd name="T24" fmla="*/ 867 w 1434"/>
                <a:gd name="T25" fmla="*/ 853 h 1500"/>
                <a:gd name="T26" fmla="*/ 747 w 1434"/>
                <a:gd name="T27" fmla="*/ 687 h 1500"/>
                <a:gd name="T28" fmla="*/ 486 w 1434"/>
                <a:gd name="T29" fmla="*/ 462 h 1500"/>
                <a:gd name="T30" fmla="*/ 441 w 1434"/>
                <a:gd name="T31" fmla="*/ 427 h 1500"/>
                <a:gd name="T32" fmla="*/ 401 w 1434"/>
                <a:gd name="T33" fmla="*/ 391 h 1500"/>
                <a:gd name="T34" fmla="*/ 295 w 1434"/>
                <a:gd name="T35" fmla="*/ 236 h 1500"/>
                <a:gd name="T36" fmla="*/ 275 w 1434"/>
                <a:gd name="T37" fmla="*/ 196 h 1500"/>
                <a:gd name="T38" fmla="*/ 245 w 1434"/>
                <a:gd name="T39" fmla="*/ 181 h 1500"/>
                <a:gd name="T40" fmla="*/ 235 w 1434"/>
                <a:gd name="T41" fmla="*/ 171 h 1500"/>
                <a:gd name="T42" fmla="*/ 210 w 1434"/>
                <a:gd name="T43" fmla="*/ 161 h 1500"/>
                <a:gd name="T44" fmla="*/ 170 w 1434"/>
                <a:gd name="T45" fmla="*/ 116 h 1500"/>
                <a:gd name="T46" fmla="*/ 150 w 1434"/>
                <a:gd name="T47" fmla="*/ 91 h 1500"/>
                <a:gd name="T48" fmla="*/ 55 w 1434"/>
                <a:gd name="T49" fmla="*/ 10 h 1500"/>
                <a:gd name="T50" fmla="*/ 45 w 1434"/>
                <a:gd name="T51" fmla="*/ 5 h 1500"/>
                <a:gd name="T52" fmla="*/ 30 w 1434"/>
                <a:gd name="T53" fmla="*/ 0 h 1500"/>
                <a:gd name="T54" fmla="*/ 25 w 1434"/>
                <a:gd name="T55" fmla="*/ 15 h 1500"/>
                <a:gd name="T56" fmla="*/ 45 w 1434"/>
                <a:gd name="T57" fmla="*/ 55 h 1500"/>
                <a:gd name="T58" fmla="*/ 110 w 1434"/>
                <a:gd name="T59" fmla="*/ 111 h 1500"/>
                <a:gd name="T60" fmla="*/ 115 w 1434"/>
                <a:gd name="T61" fmla="*/ 131 h 1500"/>
                <a:gd name="T62" fmla="*/ 110 w 1434"/>
                <a:gd name="T63" fmla="*/ 136 h 1500"/>
                <a:gd name="T64" fmla="*/ 90 w 1434"/>
                <a:gd name="T65" fmla="*/ 141 h 1500"/>
                <a:gd name="T66" fmla="*/ 70 w 1434"/>
                <a:gd name="T67" fmla="*/ 136 h 1500"/>
                <a:gd name="T68" fmla="*/ 45 w 1434"/>
                <a:gd name="T69" fmla="*/ 181 h 1500"/>
                <a:gd name="T70" fmla="*/ 40 w 1434"/>
                <a:gd name="T71" fmla="*/ 186 h 1500"/>
                <a:gd name="T72" fmla="*/ 25 w 1434"/>
                <a:gd name="T73" fmla="*/ 196 h 1500"/>
                <a:gd name="T74" fmla="*/ 5 w 1434"/>
                <a:gd name="T75" fmla="*/ 201 h 1500"/>
                <a:gd name="T76" fmla="*/ 0 w 1434"/>
                <a:gd name="T77" fmla="*/ 206 h 1500"/>
                <a:gd name="T78" fmla="*/ 20 w 1434"/>
                <a:gd name="T79" fmla="*/ 256 h 1500"/>
                <a:gd name="T80" fmla="*/ 30 w 1434"/>
                <a:gd name="T81" fmla="*/ 256 h 1500"/>
                <a:gd name="T82" fmla="*/ 45 w 1434"/>
                <a:gd name="T83" fmla="*/ 266 h 1500"/>
                <a:gd name="T84" fmla="*/ 65 w 1434"/>
                <a:gd name="T85" fmla="*/ 276 h 1500"/>
                <a:gd name="T86" fmla="*/ 70 w 1434"/>
                <a:gd name="T87" fmla="*/ 276 h 1500"/>
                <a:gd name="T88" fmla="*/ 95 w 1434"/>
                <a:gd name="T89" fmla="*/ 286 h 1500"/>
                <a:gd name="T90" fmla="*/ 135 w 1434"/>
                <a:gd name="T91" fmla="*/ 326 h 1500"/>
                <a:gd name="T92" fmla="*/ 160 w 1434"/>
                <a:gd name="T93" fmla="*/ 341 h 1500"/>
                <a:gd name="T94" fmla="*/ 265 w 1434"/>
                <a:gd name="T95" fmla="*/ 422 h 1500"/>
                <a:gd name="T96" fmla="*/ 441 w 1434"/>
                <a:gd name="T97" fmla="*/ 647 h 1500"/>
                <a:gd name="T98" fmla="*/ 556 w 1434"/>
                <a:gd name="T99" fmla="*/ 813 h 1500"/>
                <a:gd name="T100" fmla="*/ 566 w 1434"/>
                <a:gd name="T101" fmla="*/ 818 h 1500"/>
                <a:gd name="T102" fmla="*/ 566 w 1434"/>
                <a:gd name="T103" fmla="*/ 833 h 1500"/>
                <a:gd name="T104" fmla="*/ 671 w 1434"/>
                <a:gd name="T105" fmla="*/ 963 h 1500"/>
                <a:gd name="T106" fmla="*/ 787 w 1434"/>
                <a:gd name="T107" fmla="*/ 1068 h 1500"/>
                <a:gd name="T108" fmla="*/ 962 w 1434"/>
                <a:gd name="T109" fmla="*/ 1314 h 1500"/>
                <a:gd name="T110" fmla="*/ 1012 w 1434"/>
                <a:gd name="T111" fmla="*/ 1440 h 1500"/>
                <a:gd name="T112" fmla="*/ 1007 w 1434"/>
                <a:gd name="T113" fmla="*/ 1455 h 1500"/>
                <a:gd name="T114" fmla="*/ 982 w 1434"/>
                <a:gd name="T115" fmla="*/ 1485 h 1500"/>
                <a:gd name="T116" fmla="*/ 967 w 1434"/>
                <a:gd name="T117" fmla="*/ 1490 h 1500"/>
                <a:gd name="T118" fmla="*/ 1018 w 1434"/>
                <a:gd name="T119" fmla="*/ 1500 h 15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34" h="1500">
                  <a:moveTo>
                    <a:pt x="1093" y="1470"/>
                  </a:moveTo>
                  <a:lnTo>
                    <a:pt x="1093" y="1470"/>
                  </a:lnTo>
                  <a:lnTo>
                    <a:pt x="1153" y="1440"/>
                  </a:lnTo>
                  <a:lnTo>
                    <a:pt x="1218" y="1404"/>
                  </a:lnTo>
                  <a:lnTo>
                    <a:pt x="1303" y="1364"/>
                  </a:lnTo>
                  <a:lnTo>
                    <a:pt x="1364" y="1339"/>
                  </a:lnTo>
                  <a:lnTo>
                    <a:pt x="1394" y="1334"/>
                  </a:lnTo>
                  <a:lnTo>
                    <a:pt x="1424" y="1334"/>
                  </a:lnTo>
                  <a:lnTo>
                    <a:pt x="1429" y="1334"/>
                  </a:lnTo>
                  <a:lnTo>
                    <a:pt x="1434" y="1329"/>
                  </a:lnTo>
                  <a:lnTo>
                    <a:pt x="1424" y="1324"/>
                  </a:lnTo>
                  <a:lnTo>
                    <a:pt x="1409" y="1309"/>
                  </a:lnTo>
                  <a:lnTo>
                    <a:pt x="1389" y="1294"/>
                  </a:lnTo>
                  <a:lnTo>
                    <a:pt x="1353" y="1274"/>
                  </a:lnTo>
                  <a:lnTo>
                    <a:pt x="1258" y="1184"/>
                  </a:lnTo>
                  <a:lnTo>
                    <a:pt x="1183" y="1134"/>
                  </a:lnTo>
                  <a:lnTo>
                    <a:pt x="1133" y="1109"/>
                  </a:lnTo>
                  <a:lnTo>
                    <a:pt x="1083" y="1058"/>
                  </a:lnTo>
                  <a:lnTo>
                    <a:pt x="1002" y="983"/>
                  </a:lnTo>
                  <a:lnTo>
                    <a:pt x="912" y="903"/>
                  </a:lnTo>
                  <a:lnTo>
                    <a:pt x="867" y="853"/>
                  </a:lnTo>
                  <a:lnTo>
                    <a:pt x="817" y="773"/>
                  </a:lnTo>
                  <a:lnTo>
                    <a:pt x="747" y="687"/>
                  </a:lnTo>
                  <a:lnTo>
                    <a:pt x="616" y="582"/>
                  </a:lnTo>
                  <a:lnTo>
                    <a:pt x="486" y="462"/>
                  </a:lnTo>
                  <a:lnTo>
                    <a:pt x="441" y="427"/>
                  </a:lnTo>
                  <a:lnTo>
                    <a:pt x="421" y="411"/>
                  </a:lnTo>
                  <a:lnTo>
                    <a:pt x="401" y="391"/>
                  </a:lnTo>
                  <a:lnTo>
                    <a:pt x="336" y="316"/>
                  </a:lnTo>
                  <a:lnTo>
                    <a:pt x="295" y="236"/>
                  </a:lnTo>
                  <a:lnTo>
                    <a:pt x="275" y="196"/>
                  </a:lnTo>
                  <a:lnTo>
                    <a:pt x="255" y="186"/>
                  </a:lnTo>
                  <a:lnTo>
                    <a:pt x="245" y="181"/>
                  </a:lnTo>
                  <a:lnTo>
                    <a:pt x="235" y="171"/>
                  </a:lnTo>
                  <a:lnTo>
                    <a:pt x="220" y="166"/>
                  </a:lnTo>
                  <a:lnTo>
                    <a:pt x="210" y="161"/>
                  </a:lnTo>
                  <a:lnTo>
                    <a:pt x="185" y="141"/>
                  </a:lnTo>
                  <a:lnTo>
                    <a:pt x="170" y="116"/>
                  </a:lnTo>
                  <a:lnTo>
                    <a:pt x="150" y="91"/>
                  </a:lnTo>
                  <a:lnTo>
                    <a:pt x="100" y="50"/>
                  </a:lnTo>
                  <a:lnTo>
                    <a:pt x="55" y="10"/>
                  </a:lnTo>
                  <a:lnTo>
                    <a:pt x="45" y="5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15"/>
                  </a:lnTo>
                  <a:lnTo>
                    <a:pt x="30" y="30"/>
                  </a:lnTo>
                  <a:lnTo>
                    <a:pt x="45" y="55"/>
                  </a:lnTo>
                  <a:lnTo>
                    <a:pt x="110" y="111"/>
                  </a:lnTo>
                  <a:lnTo>
                    <a:pt x="115" y="126"/>
                  </a:lnTo>
                  <a:lnTo>
                    <a:pt x="115" y="131"/>
                  </a:lnTo>
                  <a:lnTo>
                    <a:pt x="110" y="136"/>
                  </a:lnTo>
                  <a:lnTo>
                    <a:pt x="100" y="141"/>
                  </a:lnTo>
                  <a:lnTo>
                    <a:pt x="90" y="141"/>
                  </a:lnTo>
                  <a:lnTo>
                    <a:pt x="70" y="136"/>
                  </a:lnTo>
                  <a:lnTo>
                    <a:pt x="55" y="156"/>
                  </a:lnTo>
                  <a:lnTo>
                    <a:pt x="45" y="181"/>
                  </a:lnTo>
                  <a:lnTo>
                    <a:pt x="40" y="186"/>
                  </a:lnTo>
                  <a:lnTo>
                    <a:pt x="35" y="191"/>
                  </a:lnTo>
                  <a:lnTo>
                    <a:pt x="25" y="196"/>
                  </a:lnTo>
                  <a:lnTo>
                    <a:pt x="10" y="196"/>
                  </a:lnTo>
                  <a:lnTo>
                    <a:pt x="5" y="201"/>
                  </a:lnTo>
                  <a:lnTo>
                    <a:pt x="0" y="206"/>
                  </a:lnTo>
                  <a:lnTo>
                    <a:pt x="15" y="231"/>
                  </a:lnTo>
                  <a:lnTo>
                    <a:pt x="20" y="256"/>
                  </a:lnTo>
                  <a:lnTo>
                    <a:pt x="30" y="256"/>
                  </a:lnTo>
                  <a:lnTo>
                    <a:pt x="35" y="256"/>
                  </a:lnTo>
                  <a:lnTo>
                    <a:pt x="45" y="266"/>
                  </a:lnTo>
                  <a:lnTo>
                    <a:pt x="55" y="276"/>
                  </a:lnTo>
                  <a:lnTo>
                    <a:pt x="65" y="276"/>
                  </a:lnTo>
                  <a:lnTo>
                    <a:pt x="70" y="276"/>
                  </a:lnTo>
                  <a:lnTo>
                    <a:pt x="85" y="281"/>
                  </a:lnTo>
                  <a:lnTo>
                    <a:pt x="95" y="286"/>
                  </a:lnTo>
                  <a:lnTo>
                    <a:pt x="115" y="306"/>
                  </a:lnTo>
                  <a:lnTo>
                    <a:pt x="135" y="326"/>
                  </a:lnTo>
                  <a:lnTo>
                    <a:pt x="145" y="336"/>
                  </a:lnTo>
                  <a:lnTo>
                    <a:pt x="160" y="341"/>
                  </a:lnTo>
                  <a:lnTo>
                    <a:pt x="230" y="391"/>
                  </a:lnTo>
                  <a:lnTo>
                    <a:pt x="265" y="422"/>
                  </a:lnTo>
                  <a:lnTo>
                    <a:pt x="371" y="557"/>
                  </a:lnTo>
                  <a:lnTo>
                    <a:pt x="441" y="647"/>
                  </a:lnTo>
                  <a:lnTo>
                    <a:pt x="556" y="813"/>
                  </a:lnTo>
                  <a:lnTo>
                    <a:pt x="561" y="818"/>
                  </a:lnTo>
                  <a:lnTo>
                    <a:pt x="566" y="818"/>
                  </a:lnTo>
                  <a:lnTo>
                    <a:pt x="571" y="823"/>
                  </a:lnTo>
                  <a:lnTo>
                    <a:pt x="566" y="833"/>
                  </a:lnTo>
                  <a:lnTo>
                    <a:pt x="596" y="873"/>
                  </a:lnTo>
                  <a:lnTo>
                    <a:pt x="671" y="963"/>
                  </a:lnTo>
                  <a:lnTo>
                    <a:pt x="742" y="1023"/>
                  </a:lnTo>
                  <a:lnTo>
                    <a:pt x="787" y="1068"/>
                  </a:lnTo>
                  <a:lnTo>
                    <a:pt x="912" y="1244"/>
                  </a:lnTo>
                  <a:lnTo>
                    <a:pt x="962" y="1314"/>
                  </a:lnTo>
                  <a:lnTo>
                    <a:pt x="1007" y="1404"/>
                  </a:lnTo>
                  <a:lnTo>
                    <a:pt x="1012" y="1440"/>
                  </a:lnTo>
                  <a:lnTo>
                    <a:pt x="1007" y="1455"/>
                  </a:lnTo>
                  <a:lnTo>
                    <a:pt x="997" y="1470"/>
                  </a:lnTo>
                  <a:lnTo>
                    <a:pt x="982" y="1485"/>
                  </a:lnTo>
                  <a:lnTo>
                    <a:pt x="967" y="1490"/>
                  </a:lnTo>
                  <a:lnTo>
                    <a:pt x="1007" y="1500"/>
                  </a:lnTo>
                  <a:lnTo>
                    <a:pt x="1018" y="1500"/>
                  </a:lnTo>
                  <a:lnTo>
                    <a:pt x="1093" y="147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6464" y="7961"/>
              <a:ext cx="56" cy="20"/>
            </a:xfrm>
            <a:custGeom>
              <a:avLst/>
              <a:gdLst>
                <a:gd name="T0" fmla="*/ 5 w 56"/>
                <a:gd name="T1" fmla="*/ 10 h 20"/>
                <a:gd name="T2" fmla="*/ 5 w 56"/>
                <a:gd name="T3" fmla="*/ 10 h 20"/>
                <a:gd name="T4" fmla="*/ 15 w 56"/>
                <a:gd name="T5" fmla="*/ 10 h 20"/>
                <a:gd name="T6" fmla="*/ 30 w 56"/>
                <a:gd name="T7" fmla="*/ 20 h 20"/>
                <a:gd name="T8" fmla="*/ 46 w 56"/>
                <a:gd name="T9" fmla="*/ 20 h 20"/>
                <a:gd name="T10" fmla="*/ 51 w 56"/>
                <a:gd name="T11" fmla="*/ 20 h 20"/>
                <a:gd name="T12" fmla="*/ 56 w 56"/>
                <a:gd name="T13" fmla="*/ 10 h 20"/>
                <a:gd name="T14" fmla="*/ 56 w 56"/>
                <a:gd name="T15" fmla="*/ 10 h 20"/>
                <a:gd name="T16" fmla="*/ 30 w 56"/>
                <a:gd name="T17" fmla="*/ 0 h 20"/>
                <a:gd name="T18" fmla="*/ 15 w 56"/>
                <a:gd name="T19" fmla="*/ 0 h 20"/>
                <a:gd name="T20" fmla="*/ 5 w 56"/>
                <a:gd name="T21" fmla="*/ 0 h 20"/>
                <a:gd name="T22" fmla="*/ 5 w 56"/>
                <a:gd name="T23" fmla="*/ 0 h 20"/>
                <a:gd name="T24" fmla="*/ 0 w 56"/>
                <a:gd name="T25" fmla="*/ 5 h 20"/>
                <a:gd name="T26" fmla="*/ 0 w 56"/>
                <a:gd name="T27" fmla="*/ 5 h 20"/>
                <a:gd name="T28" fmla="*/ 5 w 56"/>
                <a:gd name="T29" fmla="*/ 10 h 20"/>
                <a:gd name="T30" fmla="*/ 5 w 56"/>
                <a:gd name="T31" fmla="*/ 1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20">
                  <a:moveTo>
                    <a:pt x="5" y="10"/>
                  </a:moveTo>
                  <a:lnTo>
                    <a:pt x="5" y="10"/>
                  </a:lnTo>
                  <a:lnTo>
                    <a:pt x="15" y="10"/>
                  </a:lnTo>
                  <a:lnTo>
                    <a:pt x="30" y="20"/>
                  </a:lnTo>
                  <a:lnTo>
                    <a:pt x="46" y="20"/>
                  </a:lnTo>
                  <a:lnTo>
                    <a:pt x="51" y="20"/>
                  </a:lnTo>
                  <a:lnTo>
                    <a:pt x="56" y="1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5537" y="7149"/>
              <a:ext cx="932" cy="937"/>
            </a:xfrm>
            <a:custGeom>
              <a:avLst/>
              <a:gdLst>
                <a:gd name="T0" fmla="*/ 682 w 932"/>
                <a:gd name="T1" fmla="*/ 882 h 937"/>
                <a:gd name="T2" fmla="*/ 692 w 932"/>
                <a:gd name="T3" fmla="*/ 877 h 937"/>
                <a:gd name="T4" fmla="*/ 697 w 932"/>
                <a:gd name="T5" fmla="*/ 882 h 937"/>
                <a:gd name="T6" fmla="*/ 667 w 932"/>
                <a:gd name="T7" fmla="*/ 912 h 937"/>
                <a:gd name="T8" fmla="*/ 657 w 932"/>
                <a:gd name="T9" fmla="*/ 922 h 937"/>
                <a:gd name="T10" fmla="*/ 667 w 932"/>
                <a:gd name="T11" fmla="*/ 937 h 937"/>
                <a:gd name="T12" fmla="*/ 672 w 932"/>
                <a:gd name="T13" fmla="*/ 937 h 937"/>
                <a:gd name="T14" fmla="*/ 762 w 932"/>
                <a:gd name="T15" fmla="*/ 887 h 937"/>
                <a:gd name="T16" fmla="*/ 797 w 932"/>
                <a:gd name="T17" fmla="*/ 872 h 937"/>
                <a:gd name="T18" fmla="*/ 797 w 932"/>
                <a:gd name="T19" fmla="*/ 882 h 937"/>
                <a:gd name="T20" fmla="*/ 767 w 932"/>
                <a:gd name="T21" fmla="*/ 897 h 937"/>
                <a:gd name="T22" fmla="*/ 732 w 932"/>
                <a:gd name="T23" fmla="*/ 912 h 937"/>
                <a:gd name="T24" fmla="*/ 712 w 932"/>
                <a:gd name="T25" fmla="*/ 932 h 937"/>
                <a:gd name="T26" fmla="*/ 752 w 932"/>
                <a:gd name="T27" fmla="*/ 932 h 937"/>
                <a:gd name="T28" fmla="*/ 782 w 932"/>
                <a:gd name="T29" fmla="*/ 927 h 937"/>
                <a:gd name="T30" fmla="*/ 892 w 932"/>
                <a:gd name="T31" fmla="*/ 867 h 937"/>
                <a:gd name="T32" fmla="*/ 887 w 932"/>
                <a:gd name="T33" fmla="*/ 857 h 937"/>
                <a:gd name="T34" fmla="*/ 897 w 932"/>
                <a:gd name="T35" fmla="*/ 852 h 937"/>
                <a:gd name="T36" fmla="*/ 922 w 932"/>
                <a:gd name="T37" fmla="*/ 842 h 937"/>
                <a:gd name="T38" fmla="*/ 927 w 932"/>
                <a:gd name="T39" fmla="*/ 832 h 937"/>
                <a:gd name="T40" fmla="*/ 892 w 932"/>
                <a:gd name="T41" fmla="*/ 817 h 937"/>
                <a:gd name="T42" fmla="*/ 852 w 932"/>
                <a:gd name="T43" fmla="*/ 817 h 937"/>
                <a:gd name="T44" fmla="*/ 847 w 932"/>
                <a:gd name="T45" fmla="*/ 812 h 937"/>
                <a:gd name="T46" fmla="*/ 847 w 932"/>
                <a:gd name="T47" fmla="*/ 807 h 937"/>
                <a:gd name="T48" fmla="*/ 892 w 932"/>
                <a:gd name="T49" fmla="*/ 802 h 937"/>
                <a:gd name="T50" fmla="*/ 932 w 932"/>
                <a:gd name="T51" fmla="*/ 792 h 937"/>
                <a:gd name="T52" fmla="*/ 927 w 932"/>
                <a:gd name="T53" fmla="*/ 787 h 937"/>
                <a:gd name="T54" fmla="*/ 887 w 932"/>
                <a:gd name="T55" fmla="*/ 787 h 937"/>
                <a:gd name="T56" fmla="*/ 862 w 932"/>
                <a:gd name="T57" fmla="*/ 792 h 937"/>
                <a:gd name="T58" fmla="*/ 862 w 932"/>
                <a:gd name="T59" fmla="*/ 782 h 937"/>
                <a:gd name="T60" fmla="*/ 887 w 932"/>
                <a:gd name="T61" fmla="*/ 772 h 937"/>
                <a:gd name="T62" fmla="*/ 897 w 932"/>
                <a:gd name="T63" fmla="*/ 752 h 937"/>
                <a:gd name="T64" fmla="*/ 887 w 932"/>
                <a:gd name="T65" fmla="*/ 737 h 937"/>
                <a:gd name="T66" fmla="*/ 852 w 932"/>
                <a:gd name="T67" fmla="*/ 702 h 937"/>
                <a:gd name="T68" fmla="*/ 707 w 932"/>
                <a:gd name="T69" fmla="*/ 606 h 937"/>
                <a:gd name="T70" fmla="*/ 476 w 932"/>
                <a:gd name="T71" fmla="*/ 386 h 937"/>
                <a:gd name="T72" fmla="*/ 381 w 932"/>
                <a:gd name="T73" fmla="*/ 250 h 937"/>
                <a:gd name="T74" fmla="*/ 205 w 932"/>
                <a:gd name="T75" fmla="*/ 95 h 937"/>
                <a:gd name="T76" fmla="*/ 95 w 932"/>
                <a:gd name="T77" fmla="*/ 5 h 937"/>
                <a:gd name="T78" fmla="*/ 65 w 932"/>
                <a:gd name="T79" fmla="*/ 5 h 937"/>
                <a:gd name="T80" fmla="*/ 55 w 932"/>
                <a:gd name="T81" fmla="*/ 10 h 937"/>
                <a:gd name="T82" fmla="*/ 15 w 932"/>
                <a:gd name="T83" fmla="*/ 40 h 937"/>
                <a:gd name="T84" fmla="*/ 0 w 932"/>
                <a:gd name="T85" fmla="*/ 60 h 937"/>
                <a:gd name="T86" fmla="*/ 5 w 932"/>
                <a:gd name="T87" fmla="*/ 85 h 937"/>
                <a:gd name="T88" fmla="*/ 185 w 932"/>
                <a:gd name="T89" fmla="*/ 346 h 937"/>
                <a:gd name="T90" fmla="*/ 316 w 932"/>
                <a:gd name="T91" fmla="*/ 501 h 937"/>
                <a:gd name="T92" fmla="*/ 356 w 932"/>
                <a:gd name="T93" fmla="*/ 531 h 937"/>
                <a:gd name="T94" fmla="*/ 391 w 932"/>
                <a:gd name="T95" fmla="*/ 566 h 937"/>
                <a:gd name="T96" fmla="*/ 601 w 932"/>
                <a:gd name="T97" fmla="*/ 872 h 937"/>
                <a:gd name="T98" fmla="*/ 611 w 932"/>
                <a:gd name="T99" fmla="*/ 897 h 937"/>
                <a:gd name="T100" fmla="*/ 632 w 932"/>
                <a:gd name="T101" fmla="*/ 912 h 937"/>
                <a:gd name="T102" fmla="*/ 647 w 932"/>
                <a:gd name="T103" fmla="*/ 907 h 937"/>
                <a:gd name="T104" fmla="*/ 682 w 932"/>
                <a:gd name="T105" fmla="*/ 882 h 9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32" h="937">
                  <a:moveTo>
                    <a:pt x="682" y="882"/>
                  </a:moveTo>
                  <a:lnTo>
                    <a:pt x="682" y="882"/>
                  </a:lnTo>
                  <a:lnTo>
                    <a:pt x="687" y="877"/>
                  </a:lnTo>
                  <a:lnTo>
                    <a:pt x="692" y="877"/>
                  </a:lnTo>
                  <a:lnTo>
                    <a:pt x="697" y="882"/>
                  </a:lnTo>
                  <a:lnTo>
                    <a:pt x="677" y="902"/>
                  </a:lnTo>
                  <a:lnTo>
                    <a:pt x="667" y="912"/>
                  </a:lnTo>
                  <a:lnTo>
                    <a:pt x="657" y="922"/>
                  </a:lnTo>
                  <a:lnTo>
                    <a:pt x="662" y="932"/>
                  </a:lnTo>
                  <a:lnTo>
                    <a:pt x="667" y="937"/>
                  </a:lnTo>
                  <a:lnTo>
                    <a:pt x="672" y="937"/>
                  </a:lnTo>
                  <a:lnTo>
                    <a:pt x="732" y="902"/>
                  </a:lnTo>
                  <a:lnTo>
                    <a:pt x="762" y="887"/>
                  </a:lnTo>
                  <a:lnTo>
                    <a:pt x="797" y="872"/>
                  </a:lnTo>
                  <a:lnTo>
                    <a:pt x="797" y="877"/>
                  </a:lnTo>
                  <a:lnTo>
                    <a:pt x="797" y="882"/>
                  </a:lnTo>
                  <a:lnTo>
                    <a:pt x="767" y="897"/>
                  </a:lnTo>
                  <a:lnTo>
                    <a:pt x="732" y="912"/>
                  </a:lnTo>
                  <a:lnTo>
                    <a:pt x="717" y="922"/>
                  </a:lnTo>
                  <a:lnTo>
                    <a:pt x="712" y="932"/>
                  </a:lnTo>
                  <a:lnTo>
                    <a:pt x="712" y="937"/>
                  </a:lnTo>
                  <a:lnTo>
                    <a:pt x="752" y="932"/>
                  </a:lnTo>
                  <a:lnTo>
                    <a:pt x="782" y="927"/>
                  </a:lnTo>
                  <a:lnTo>
                    <a:pt x="807" y="912"/>
                  </a:lnTo>
                  <a:lnTo>
                    <a:pt x="892" y="867"/>
                  </a:lnTo>
                  <a:lnTo>
                    <a:pt x="897" y="862"/>
                  </a:lnTo>
                  <a:lnTo>
                    <a:pt x="887" y="857"/>
                  </a:lnTo>
                  <a:lnTo>
                    <a:pt x="897" y="852"/>
                  </a:lnTo>
                  <a:lnTo>
                    <a:pt x="907" y="847"/>
                  </a:lnTo>
                  <a:lnTo>
                    <a:pt x="922" y="842"/>
                  </a:lnTo>
                  <a:lnTo>
                    <a:pt x="927" y="832"/>
                  </a:lnTo>
                  <a:lnTo>
                    <a:pt x="907" y="822"/>
                  </a:lnTo>
                  <a:lnTo>
                    <a:pt x="892" y="817"/>
                  </a:lnTo>
                  <a:lnTo>
                    <a:pt x="852" y="817"/>
                  </a:lnTo>
                  <a:lnTo>
                    <a:pt x="847" y="817"/>
                  </a:lnTo>
                  <a:lnTo>
                    <a:pt x="847" y="812"/>
                  </a:lnTo>
                  <a:lnTo>
                    <a:pt x="847" y="807"/>
                  </a:lnTo>
                  <a:lnTo>
                    <a:pt x="867" y="802"/>
                  </a:lnTo>
                  <a:lnTo>
                    <a:pt x="892" y="802"/>
                  </a:lnTo>
                  <a:lnTo>
                    <a:pt x="912" y="802"/>
                  </a:lnTo>
                  <a:lnTo>
                    <a:pt x="932" y="792"/>
                  </a:lnTo>
                  <a:lnTo>
                    <a:pt x="927" y="787"/>
                  </a:lnTo>
                  <a:lnTo>
                    <a:pt x="902" y="787"/>
                  </a:lnTo>
                  <a:lnTo>
                    <a:pt x="887" y="787"/>
                  </a:lnTo>
                  <a:lnTo>
                    <a:pt x="877" y="797"/>
                  </a:lnTo>
                  <a:lnTo>
                    <a:pt x="862" y="792"/>
                  </a:lnTo>
                  <a:lnTo>
                    <a:pt x="862" y="782"/>
                  </a:lnTo>
                  <a:lnTo>
                    <a:pt x="872" y="777"/>
                  </a:lnTo>
                  <a:lnTo>
                    <a:pt x="887" y="772"/>
                  </a:lnTo>
                  <a:lnTo>
                    <a:pt x="892" y="762"/>
                  </a:lnTo>
                  <a:lnTo>
                    <a:pt x="897" y="752"/>
                  </a:lnTo>
                  <a:lnTo>
                    <a:pt x="887" y="737"/>
                  </a:lnTo>
                  <a:lnTo>
                    <a:pt x="877" y="727"/>
                  </a:lnTo>
                  <a:lnTo>
                    <a:pt x="852" y="702"/>
                  </a:lnTo>
                  <a:lnTo>
                    <a:pt x="732" y="627"/>
                  </a:lnTo>
                  <a:lnTo>
                    <a:pt x="707" y="606"/>
                  </a:lnTo>
                  <a:lnTo>
                    <a:pt x="546" y="461"/>
                  </a:lnTo>
                  <a:lnTo>
                    <a:pt x="476" y="386"/>
                  </a:lnTo>
                  <a:lnTo>
                    <a:pt x="451" y="346"/>
                  </a:lnTo>
                  <a:lnTo>
                    <a:pt x="381" y="250"/>
                  </a:lnTo>
                  <a:lnTo>
                    <a:pt x="331" y="195"/>
                  </a:lnTo>
                  <a:lnTo>
                    <a:pt x="205" y="95"/>
                  </a:lnTo>
                  <a:lnTo>
                    <a:pt x="95" y="5"/>
                  </a:lnTo>
                  <a:lnTo>
                    <a:pt x="75" y="0"/>
                  </a:lnTo>
                  <a:lnTo>
                    <a:pt x="65" y="5"/>
                  </a:lnTo>
                  <a:lnTo>
                    <a:pt x="55" y="10"/>
                  </a:lnTo>
                  <a:lnTo>
                    <a:pt x="35" y="25"/>
                  </a:lnTo>
                  <a:lnTo>
                    <a:pt x="15" y="40"/>
                  </a:lnTo>
                  <a:lnTo>
                    <a:pt x="5" y="50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5" y="85"/>
                  </a:lnTo>
                  <a:lnTo>
                    <a:pt x="90" y="200"/>
                  </a:lnTo>
                  <a:lnTo>
                    <a:pt x="185" y="346"/>
                  </a:lnTo>
                  <a:lnTo>
                    <a:pt x="245" y="426"/>
                  </a:lnTo>
                  <a:lnTo>
                    <a:pt x="316" y="501"/>
                  </a:lnTo>
                  <a:lnTo>
                    <a:pt x="356" y="531"/>
                  </a:lnTo>
                  <a:lnTo>
                    <a:pt x="376" y="546"/>
                  </a:lnTo>
                  <a:lnTo>
                    <a:pt x="391" y="566"/>
                  </a:lnTo>
                  <a:lnTo>
                    <a:pt x="546" y="777"/>
                  </a:lnTo>
                  <a:lnTo>
                    <a:pt x="601" y="872"/>
                  </a:lnTo>
                  <a:lnTo>
                    <a:pt x="611" y="897"/>
                  </a:lnTo>
                  <a:lnTo>
                    <a:pt x="622" y="907"/>
                  </a:lnTo>
                  <a:lnTo>
                    <a:pt x="632" y="912"/>
                  </a:lnTo>
                  <a:lnTo>
                    <a:pt x="647" y="907"/>
                  </a:lnTo>
                  <a:lnTo>
                    <a:pt x="662" y="902"/>
                  </a:lnTo>
                  <a:lnTo>
                    <a:pt x="682" y="88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5903" y="7570"/>
              <a:ext cx="60" cy="85"/>
            </a:xfrm>
            <a:custGeom>
              <a:avLst/>
              <a:gdLst>
                <a:gd name="T0" fmla="*/ 50 w 60"/>
                <a:gd name="T1" fmla="*/ 20 h 85"/>
                <a:gd name="T2" fmla="*/ 50 w 60"/>
                <a:gd name="T3" fmla="*/ 20 h 85"/>
                <a:gd name="T4" fmla="*/ 50 w 60"/>
                <a:gd name="T5" fmla="*/ 55 h 85"/>
                <a:gd name="T6" fmla="*/ 40 w 60"/>
                <a:gd name="T7" fmla="*/ 70 h 85"/>
                <a:gd name="T8" fmla="*/ 30 w 60"/>
                <a:gd name="T9" fmla="*/ 85 h 85"/>
                <a:gd name="T10" fmla="*/ 25 w 60"/>
                <a:gd name="T11" fmla="*/ 80 h 85"/>
                <a:gd name="T12" fmla="*/ 25 w 60"/>
                <a:gd name="T13" fmla="*/ 80 h 85"/>
                <a:gd name="T14" fmla="*/ 30 w 60"/>
                <a:gd name="T15" fmla="*/ 75 h 85"/>
                <a:gd name="T16" fmla="*/ 35 w 60"/>
                <a:gd name="T17" fmla="*/ 70 h 85"/>
                <a:gd name="T18" fmla="*/ 35 w 60"/>
                <a:gd name="T19" fmla="*/ 65 h 85"/>
                <a:gd name="T20" fmla="*/ 35 w 60"/>
                <a:gd name="T21" fmla="*/ 65 h 85"/>
                <a:gd name="T22" fmla="*/ 30 w 60"/>
                <a:gd name="T23" fmla="*/ 55 h 85"/>
                <a:gd name="T24" fmla="*/ 20 w 60"/>
                <a:gd name="T25" fmla="*/ 55 h 85"/>
                <a:gd name="T26" fmla="*/ 10 w 60"/>
                <a:gd name="T27" fmla="*/ 60 h 85"/>
                <a:gd name="T28" fmla="*/ 0 w 60"/>
                <a:gd name="T29" fmla="*/ 65 h 85"/>
                <a:gd name="T30" fmla="*/ 0 w 60"/>
                <a:gd name="T31" fmla="*/ 65 h 85"/>
                <a:gd name="T32" fmla="*/ 5 w 60"/>
                <a:gd name="T33" fmla="*/ 50 h 85"/>
                <a:gd name="T34" fmla="*/ 20 w 60"/>
                <a:gd name="T35" fmla="*/ 45 h 85"/>
                <a:gd name="T36" fmla="*/ 30 w 60"/>
                <a:gd name="T37" fmla="*/ 35 h 85"/>
                <a:gd name="T38" fmla="*/ 40 w 60"/>
                <a:gd name="T39" fmla="*/ 25 h 85"/>
                <a:gd name="T40" fmla="*/ 55 w 60"/>
                <a:gd name="T41" fmla="*/ 0 h 85"/>
                <a:gd name="T42" fmla="*/ 55 w 60"/>
                <a:gd name="T43" fmla="*/ 0 h 85"/>
                <a:gd name="T44" fmla="*/ 60 w 60"/>
                <a:gd name="T45" fmla="*/ 5 h 85"/>
                <a:gd name="T46" fmla="*/ 55 w 60"/>
                <a:gd name="T47" fmla="*/ 10 h 85"/>
                <a:gd name="T48" fmla="*/ 50 w 60"/>
                <a:gd name="T49" fmla="*/ 20 h 85"/>
                <a:gd name="T50" fmla="*/ 50 w 60"/>
                <a:gd name="T51" fmla="*/ 2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85">
                  <a:moveTo>
                    <a:pt x="50" y="20"/>
                  </a:moveTo>
                  <a:lnTo>
                    <a:pt x="50" y="20"/>
                  </a:lnTo>
                  <a:lnTo>
                    <a:pt x="50" y="55"/>
                  </a:lnTo>
                  <a:lnTo>
                    <a:pt x="40" y="70"/>
                  </a:lnTo>
                  <a:lnTo>
                    <a:pt x="30" y="85"/>
                  </a:lnTo>
                  <a:lnTo>
                    <a:pt x="25" y="80"/>
                  </a:lnTo>
                  <a:lnTo>
                    <a:pt x="30" y="75"/>
                  </a:lnTo>
                  <a:lnTo>
                    <a:pt x="35" y="70"/>
                  </a:lnTo>
                  <a:lnTo>
                    <a:pt x="35" y="65"/>
                  </a:lnTo>
                  <a:lnTo>
                    <a:pt x="30" y="55"/>
                  </a:lnTo>
                  <a:lnTo>
                    <a:pt x="20" y="55"/>
                  </a:lnTo>
                  <a:lnTo>
                    <a:pt x="10" y="6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20" y="45"/>
                  </a:lnTo>
                  <a:lnTo>
                    <a:pt x="30" y="35"/>
                  </a:lnTo>
                  <a:lnTo>
                    <a:pt x="40" y="25"/>
                  </a:lnTo>
                  <a:lnTo>
                    <a:pt x="55" y="0"/>
                  </a:lnTo>
                  <a:lnTo>
                    <a:pt x="60" y="5"/>
                  </a:lnTo>
                  <a:lnTo>
                    <a:pt x="55" y="1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5176" y="6687"/>
              <a:ext cx="411" cy="502"/>
            </a:xfrm>
            <a:custGeom>
              <a:avLst/>
              <a:gdLst>
                <a:gd name="T0" fmla="*/ 341 w 411"/>
                <a:gd name="T1" fmla="*/ 351 h 502"/>
                <a:gd name="T2" fmla="*/ 401 w 411"/>
                <a:gd name="T3" fmla="*/ 427 h 502"/>
                <a:gd name="T4" fmla="*/ 411 w 411"/>
                <a:gd name="T5" fmla="*/ 457 h 502"/>
                <a:gd name="T6" fmla="*/ 401 w 411"/>
                <a:gd name="T7" fmla="*/ 467 h 502"/>
                <a:gd name="T8" fmla="*/ 361 w 411"/>
                <a:gd name="T9" fmla="*/ 497 h 502"/>
                <a:gd name="T10" fmla="*/ 321 w 411"/>
                <a:gd name="T11" fmla="*/ 487 h 502"/>
                <a:gd name="T12" fmla="*/ 125 w 411"/>
                <a:gd name="T13" fmla="*/ 306 h 502"/>
                <a:gd name="T14" fmla="*/ 105 w 411"/>
                <a:gd name="T15" fmla="*/ 296 h 502"/>
                <a:gd name="T16" fmla="*/ 55 w 411"/>
                <a:gd name="T17" fmla="*/ 246 h 502"/>
                <a:gd name="T18" fmla="*/ 0 w 411"/>
                <a:gd name="T19" fmla="*/ 196 h 502"/>
                <a:gd name="T20" fmla="*/ 0 w 411"/>
                <a:gd name="T21" fmla="*/ 186 h 502"/>
                <a:gd name="T22" fmla="*/ 10 w 411"/>
                <a:gd name="T23" fmla="*/ 181 h 502"/>
                <a:gd name="T24" fmla="*/ 35 w 411"/>
                <a:gd name="T25" fmla="*/ 186 h 502"/>
                <a:gd name="T26" fmla="*/ 85 w 411"/>
                <a:gd name="T27" fmla="*/ 221 h 502"/>
                <a:gd name="T28" fmla="*/ 110 w 411"/>
                <a:gd name="T29" fmla="*/ 231 h 502"/>
                <a:gd name="T30" fmla="*/ 125 w 411"/>
                <a:gd name="T31" fmla="*/ 226 h 502"/>
                <a:gd name="T32" fmla="*/ 135 w 411"/>
                <a:gd name="T33" fmla="*/ 216 h 502"/>
                <a:gd name="T34" fmla="*/ 130 w 411"/>
                <a:gd name="T35" fmla="*/ 181 h 502"/>
                <a:gd name="T36" fmla="*/ 115 w 411"/>
                <a:gd name="T37" fmla="*/ 146 h 502"/>
                <a:gd name="T38" fmla="*/ 100 w 411"/>
                <a:gd name="T39" fmla="*/ 111 h 502"/>
                <a:gd name="T40" fmla="*/ 85 w 411"/>
                <a:gd name="T41" fmla="*/ 76 h 502"/>
                <a:gd name="T42" fmla="*/ 40 w 411"/>
                <a:gd name="T43" fmla="*/ 45 h 502"/>
                <a:gd name="T44" fmla="*/ 10 w 411"/>
                <a:gd name="T45" fmla="*/ 0 h 502"/>
                <a:gd name="T46" fmla="*/ 100 w 411"/>
                <a:gd name="T47" fmla="*/ 61 h 502"/>
                <a:gd name="T48" fmla="*/ 175 w 411"/>
                <a:gd name="T49" fmla="*/ 166 h 502"/>
                <a:gd name="T50" fmla="*/ 180 w 411"/>
                <a:gd name="T51" fmla="*/ 171 h 502"/>
                <a:gd name="T52" fmla="*/ 180 w 411"/>
                <a:gd name="T53" fmla="*/ 171 h 502"/>
                <a:gd name="T54" fmla="*/ 185 w 411"/>
                <a:gd name="T55" fmla="*/ 156 h 502"/>
                <a:gd name="T56" fmla="*/ 200 w 411"/>
                <a:gd name="T57" fmla="*/ 161 h 502"/>
                <a:gd name="T58" fmla="*/ 210 w 411"/>
                <a:gd name="T59" fmla="*/ 181 h 502"/>
                <a:gd name="T60" fmla="*/ 220 w 411"/>
                <a:gd name="T61" fmla="*/ 191 h 502"/>
                <a:gd name="T62" fmla="*/ 225 w 411"/>
                <a:gd name="T63" fmla="*/ 176 h 502"/>
                <a:gd name="T64" fmla="*/ 290 w 411"/>
                <a:gd name="T65" fmla="*/ 286 h 502"/>
                <a:gd name="T66" fmla="*/ 331 w 411"/>
                <a:gd name="T67" fmla="*/ 346 h 5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1" h="502">
                  <a:moveTo>
                    <a:pt x="331" y="346"/>
                  </a:moveTo>
                  <a:lnTo>
                    <a:pt x="341" y="351"/>
                  </a:lnTo>
                  <a:lnTo>
                    <a:pt x="401" y="427"/>
                  </a:lnTo>
                  <a:lnTo>
                    <a:pt x="411" y="447"/>
                  </a:lnTo>
                  <a:lnTo>
                    <a:pt x="411" y="457"/>
                  </a:lnTo>
                  <a:lnTo>
                    <a:pt x="401" y="467"/>
                  </a:lnTo>
                  <a:lnTo>
                    <a:pt x="376" y="492"/>
                  </a:lnTo>
                  <a:lnTo>
                    <a:pt x="361" y="497"/>
                  </a:lnTo>
                  <a:lnTo>
                    <a:pt x="346" y="502"/>
                  </a:lnTo>
                  <a:lnTo>
                    <a:pt x="321" y="487"/>
                  </a:lnTo>
                  <a:lnTo>
                    <a:pt x="220" y="371"/>
                  </a:lnTo>
                  <a:lnTo>
                    <a:pt x="125" y="306"/>
                  </a:lnTo>
                  <a:lnTo>
                    <a:pt x="105" y="296"/>
                  </a:lnTo>
                  <a:lnTo>
                    <a:pt x="90" y="276"/>
                  </a:lnTo>
                  <a:lnTo>
                    <a:pt x="55" y="246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10" y="181"/>
                  </a:lnTo>
                  <a:lnTo>
                    <a:pt x="25" y="181"/>
                  </a:lnTo>
                  <a:lnTo>
                    <a:pt x="35" y="186"/>
                  </a:lnTo>
                  <a:lnTo>
                    <a:pt x="60" y="206"/>
                  </a:lnTo>
                  <a:lnTo>
                    <a:pt x="85" y="221"/>
                  </a:lnTo>
                  <a:lnTo>
                    <a:pt x="110" y="231"/>
                  </a:lnTo>
                  <a:lnTo>
                    <a:pt x="120" y="231"/>
                  </a:lnTo>
                  <a:lnTo>
                    <a:pt x="125" y="226"/>
                  </a:lnTo>
                  <a:lnTo>
                    <a:pt x="135" y="216"/>
                  </a:lnTo>
                  <a:lnTo>
                    <a:pt x="135" y="201"/>
                  </a:lnTo>
                  <a:lnTo>
                    <a:pt x="130" y="181"/>
                  </a:lnTo>
                  <a:lnTo>
                    <a:pt x="120" y="166"/>
                  </a:lnTo>
                  <a:lnTo>
                    <a:pt x="115" y="146"/>
                  </a:lnTo>
                  <a:lnTo>
                    <a:pt x="100" y="111"/>
                  </a:lnTo>
                  <a:lnTo>
                    <a:pt x="85" y="76"/>
                  </a:lnTo>
                  <a:lnTo>
                    <a:pt x="65" y="61"/>
                  </a:lnTo>
                  <a:lnTo>
                    <a:pt x="40" y="45"/>
                  </a:lnTo>
                  <a:lnTo>
                    <a:pt x="25" y="2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100" y="61"/>
                  </a:lnTo>
                  <a:lnTo>
                    <a:pt x="110" y="71"/>
                  </a:lnTo>
                  <a:lnTo>
                    <a:pt x="175" y="166"/>
                  </a:lnTo>
                  <a:lnTo>
                    <a:pt x="180" y="171"/>
                  </a:lnTo>
                  <a:lnTo>
                    <a:pt x="180" y="161"/>
                  </a:lnTo>
                  <a:lnTo>
                    <a:pt x="185" y="156"/>
                  </a:lnTo>
                  <a:lnTo>
                    <a:pt x="200" y="161"/>
                  </a:lnTo>
                  <a:lnTo>
                    <a:pt x="205" y="171"/>
                  </a:lnTo>
                  <a:lnTo>
                    <a:pt x="210" y="181"/>
                  </a:lnTo>
                  <a:lnTo>
                    <a:pt x="220" y="191"/>
                  </a:lnTo>
                  <a:lnTo>
                    <a:pt x="225" y="181"/>
                  </a:lnTo>
                  <a:lnTo>
                    <a:pt x="225" y="176"/>
                  </a:lnTo>
                  <a:lnTo>
                    <a:pt x="235" y="181"/>
                  </a:lnTo>
                  <a:lnTo>
                    <a:pt x="290" y="286"/>
                  </a:lnTo>
                  <a:lnTo>
                    <a:pt x="331" y="34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254" y="8102"/>
              <a:ext cx="15" cy="10"/>
            </a:xfrm>
            <a:custGeom>
              <a:avLst/>
              <a:gdLst>
                <a:gd name="T0" fmla="*/ 15 w 15"/>
                <a:gd name="T1" fmla="*/ 0 h 10"/>
                <a:gd name="T2" fmla="*/ 0 w 15"/>
                <a:gd name="T3" fmla="*/ 5 h 10"/>
                <a:gd name="T4" fmla="*/ 0 w 15"/>
                <a:gd name="T5" fmla="*/ 5 h 10"/>
                <a:gd name="T6" fmla="*/ 5 w 15"/>
                <a:gd name="T7" fmla="*/ 10 h 10"/>
                <a:gd name="T8" fmla="*/ 15 w 15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196" y="6808"/>
              <a:ext cx="80" cy="50"/>
            </a:xfrm>
            <a:custGeom>
              <a:avLst/>
              <a:gdLst>
                <a:gd name="T0" fmla="*/ 80 w 80"/>
                <a:gd name="T1" fmla="*/ 45 h 50"/>
                <a:gd name="T2" fmla="*/ 80 w 80"/>
                <a:gd name="T3" fmla="*/ 45 h 50"/>
                <a:gd name="T4" fmla="*/ 65 w 80"/>
                <a:gd name="T5" fmla="*/ 50 h 50"/>
                <a:gd name="T6" fmla="*/ 55 w 80"/>
                <a:gd name="T7" fmla="*/ 45 h 50"/>
                <a:gd name="T8" fmla="*/ 40 w 80"/>
                <a:gd name="T9" fmla="*/ 40 h 50"/>
                <a:gd name="T10" fmla="*/ 30 w 80"/>
                <a:gd name="T11" fmla="*/ 40 h 50"/>
                <a:gd name="T12" fmla="*/ 30 w 80"/>
                <a:gd name="T13" fmla="*/ 40 h 50"/>
                <a:gd name="T14" fmla="*/ 25 w 80"/>
                <a:gd name="T15" fmla="*/ 45 h 50"/>
                <a:gd name="T16" fmla="*/ 15 w 80"/>
                <a:gd name="T17" fmla="*/ 50 h 50"/>
                <a:gd name="T18" fmla="*/ 10 w 80"/>
                <a:gd name="T19" fmla="*/ 45 h 50"/>
                <a:gd name="T20" fmla="*/ 5 w 80"/>
                <a:gd name="T21" fmla="*/ 40 h 50"/>
                <a:gd name="T22" fmla="*/ 5 w 80"/>
                <a:gd name="T23" fmla="*/ 40 h 50"/>
                <a:gd name="T24" fmla="*/ 0 w 80"/>
                <a:gd name="T25" fmla="*/ 30 h 50"/>
                <a:gd name="T26" fmla="*/ 0 w 80"/>
                <a:gd name="T27" fmla="*/ 25 h 50"/>
                <a:gd name="T28" fmla="*/ 10 w 80"/>
                <a:gd name="T29" fmla="*/ 10 h 50"/>
                <a:gd name="T30" fmla="*/ 10 w 80"/>
                <a:gd name="T31" fmla="*/ 10 h 50"/>
                <a:gd name="T32" fmla="*/ 20 w 80"/>
                <a:gd name="T33" fmla="*/ 0 h 50"/>
                <a:gd name="T34" fmla="*/ 35 w 80"/>
                <a:gd name="T35" fmla="*/ 0 h 50"/>
                <a:gd name="T36" fmla="*/ 60 w 80"/>
                <a:gd name="T37" fmla="*/ 10 h 50"/>
                <a:gd name="T38" fmla="*/ 60 w 80"/>
                <a:gd name="T39" fmla="*/ 10 h 50"/>
                <a:gd name="T40" fmla="*/ 70 w 80"/>
                <a:gd name="T41" fmla="*/ 15 h 50"/>
                <a:gd name="T42" fmla="*/ 75 w 80"/>
                <a:gd name="T43" fmla="*/ 25 h 50"/>
                <a:gd name="T44" fmla="*/ 80 w 80"/>
                <a:gd name="T45" fmla="*/ 35 h 50"/>
                <a:gd name="T46" fmla="*/ 80 w 80"/>
                <a:gd name="T47" fmla="*/ 45 h 50"/>
                <a:gd name="T48" fmla="*/ 80 w 80"/>
                <a:gd name="T49" fmla="*/ 45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" h="50">
                  <a:moveTo>
                    <a:pt x="80" y="45"/>
                  </a:moveTo>
                  <a:lnTo>
                    <a:pt x="80" y="45"/>
                  </a:lnTo>
                  <a:lnTo>
                    <a:pt x="65" y="50"/>
                  </a:lnTo>
                  <a:lnTo>
                    <a:pt x="55" y="45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25" y="45"/>
                  </a:lnTo>
                  <a:lnTo>
                    <a:pt x="15" y="50"/>
                  </a:lnTo>
                  <a:lnTo>
                    <a:pt x="10" y="45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60" y="10"/>
                  </a:lnTo>
                  <a:lnTo>
                    <a:pt x="70" y="15"/>
                  </a:lnTo>
                  <a:lnTo>
                    <a:pt x="75" y="25"/>
                  </a:lnTo>
                  <a:lnTo>
                    <a:pt x="80" y="35"/>
                  </a:lnTo>
                  <a:lnTo>
                    <a:pt x="80" y="4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5231" y="6858"/>
              <a:ext cx="60" cy="20"/>
            </a:xfrm>
            <a:custGeom>
              <a:avLst/>
              <a:gdLst>
                <a:gd name="T0" fmla="*/ 60 w 60"/>
                <a:gd name="T1" fmla="*/ 20 h 20"/>
                <a:gd name="T2" fmla="*/ 60 w 60"/>
                <a:gd name="T3" fmla="*/ 20 h 20"/>
                <a:gd name="T4" fmla="*/ 50 w 60"/>
                <a:gd name="T5" fmla="*/ 20 h 20"/>
                <a:gd name="T6" fmla="*/ 45 w 60"/>
                <a:gd name="T7" fmla="*/ 20 h 20"/>
                <a:gd name="T8" fmla="*/ 30 w 60"/>
                <a:gd name="T9" fmla="*/ 15 h 20"/>
                <a:gd name="T10" fmla="*/ 30 w 60"/>
                <a:gd name="T11" fmla="*/ 15 h 20"/>
                <a:gd name="T12" fmla="*/ 15 w 60"/>
                <a:gd name="T13" fmla="*/ 15 h 20"/>
                <a:gd name="T14" fmla="*/ 5 w 60"/>
                <a:gd name="T15" fmla="*/ 15 h 20"/>
                <a:gd name="T16" fmla="*/ 0 w 60"/>
                <a:gd name="T17" fmla="*/ 15 h 20"/>
                <a:gd name="T18" fmla="*/ 0 w 60"/>
                <a:gd name="T19" fmla="*/ 15 h 20"/>
                <a:gd name="T20" fmla="*/ 0 w 60"/>
                <a:gd name="T21" fmla="*/ 5 h 20"/>
                <a:gd name="T22" fmla="*/ 0 w 60"/>
                <a:gd name="T23" fmla="*/ 0 h 20"/>
                <a:gd name="T24" fmla="*/ 5 w 60"/>
                <a:gd name="T25" fmla="*/ 0 h 20"/>
                <a:gd name="T26" fmla="*/ 5 w 60"/>
                <a:gd name="T27" fmla="*/ 0 h 20"/>
                <a:gd name="T28" fmla="*/ 30 w 60"/>
                <a:gd name="T29" fmla="*/ 10 h 20"/>
                <a:gd name="T30" fmla="*/ 45 w 60"/>
                <a:gd name="T31" fmla="*/ 10 h 20"/>
                <a:gd name="T32" fmla="*/ 55 w 60"/>
                <a:gd name="T33" fmla="*/ 15 h 20"/>
                <a:gd name="T34" fmla="*/ 60 w 60"/>
                <a:gd name="T35" fmla="*/ 20 h 20"/>
                <a:gd name="T36" fmla="*/ 60 w 60"/>
                <a:gd name="T37" fmla="*/ 2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20">
                  <a:moveTo>
                    <a:pt x="60" y="20"/>
                  </a:moveTo>
                  <a:lnTo>
                    <a:pt x="60" y="20"/>
                  </a:lnTo>
                  <a:lnTo>
                    <a:pt x="50" y="20"/>
                  </a:lnTo>
                  <a:lnTo>
                    <a:pt x="45" y="20"/>
                  </a:lnTo>
                  <a:lnTo>
                    <a:pt x="30" y="15"/>
                  </a:lnTo>
                  <a:lnTo>
                    <a:pt x="15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30" y="10"/>
                  </a:lnTo>
                  <a:lnTo>
                    <a:pt x="45" y="10"/>
                  </a:lnTo>
                  <a:lnTo>
                    <a:pt x="55" y="15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5261" y="6883"/>
              <a:ext cx="35" cy="20"/>
            </a:xfrm>
            <a:custGeom>
              <a:avLst/>
              <a:gdLst>
                <a:gd name="T0" fmla="*/ 35 w 35"/>
                <a:gd name="T1" fmla="*/ 15 h 20"/>
                <a:gd name="T2" fmla="*/ 35 w 35"/>
                <a:gd name="T3" fmla="*/ 15 h 20"/>
                <a:gd name="T4" fmla="*/ 25 w 35"/>
                <a:gd name="T5" fmla="*/ 20 h 20"/>
                <a:gd name="T6" fmla="*/ 20 w 35"/>
                <a:gd name="T7" fmla="*/ 20 h 20"/>
                <a:gd name="T8" fmla="*/ 0 w 35"/>
                <a:gd name="T9" fmla="*/ 15 h 20"/>
                <a:gd name="T10" fmla="*/ 0 w 35"/>
                <a:gd name="T11" fmla="*/ 15 h 20"/>
                <a:gd name="T12" fmla="*/ 0 w 35"/>
                <a:gd name="T13" fmla="*/ 10 h 20"/>
                <a:gd name="T14" fmla="*/ 0 w 35"/>
                <a:gd name="T15" fmla="*/ 0 h 20"/>
                <a:gd name="T16" fmla="*/ 0 w 35"/>
                <a:gd name="T17" fmla="*/ 0 h 20"/>
                <a:gd name="T18" fmla="*/ 15 w 35"/>
                <a:gd name="T19" fmla="*/ 5 h 20"/>
                <a:gd name="T20" fmla="*/ 25 w 35"/>
                <a:gd name="T21" fmla="*/ 10 h 20"/>
                <a:gd name="T22" fmla="*/ 35 w 35"/>
                <a:gd name="T23" fmla="*/ 15 h 20"/>
                <a:gd name="T24" fmla="*/ 35 w 35"/>
                <a:gd name="T25" fmla="*/ 15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20">
                  <a:moveTo>
                    <a:pt x="35" y="15"/>
                  </a:moveTo>
                  <a:lnTo>
                    <a:pt x="35" y="15"/>
                  </a:lnTo>
                  <a:lnTo>
                    <a:pt x="25" y="20"/>
                  </a:lnTo>
                  <a:lnTo>
                    <a:pt x="20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25" y="10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5171" y="6903"/>
              <a:ext cx="5" cy="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5 h 5"/>
                <a:gd name="T4" fmla="*/ 0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0 h 5"/>
                <a:gd name="T12" fmla="*/ 5 w 5"/>
                <a:gd name="T13" fmla="*/ 0 h 5"/>
                <a:gd name="T14" fmla="*/ 5 w 5"/>
                <a:gd name="T15" fmla="*/ 5 h 5"/>
                <a:gd name="T16" fmla="*/ 5 w 5"/>
                <a:gd name="T17" fmla="*/ 5 h 5"/>
                <a:gd name="T18" fmla="*/ 5 w 5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38" name="תמונה 39" descr="1-1-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3215" y="952475"/>
            <a:ext cx="1135859" cy="20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תמונה 40" descr="2-1-d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208" y="952475"/>
            <a:ext cx="1135859" cy="201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תמונה 110" descr="4-1-eyeglass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12" y="4357686"/>
            <a:ext cx="1028702" cy="18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תמונה 111" descr="3-1-compu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3215" y="4190997"/>
            <a:ext cx="1189437" cy="21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תמונה 112" descr="5-1-donk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340" y="4190997"/>
            <a:ext cx="1141829" cy="2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857628" y="285720"/>
            <a:ext cx="28396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اختر اسم الصورة الملائم</a:t>
            </a:r>
            <a:endParaRPr lang="he-IL" sz="2400" b="1" dirty="0"/>
          </a:p>
        </p:txBody>
      </p:sp>
      <p:sp>
        <p:nvSpPr>
          <p:cNvPr id="22" name="מלבן 21"/>
          <p:cNvSpPr/>
          <p:nvPr/>
        </p:nvSpPr>
        <p:spPr>
          <a:xfrm>
            <a:off x="5286388" y="7286644"/>
            <a:ext cx="85725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نظّارة</a:t>
            </a:r>
            <a:endParaRPr lang="he-IL" sz="2800" b="1" dirty="0"/>
          </a:p>
        </p:txBody>
      </p:sp>
      <p:sp>
        <p:nvSpPr>
          <p:cNvPr id="23" name="מלבן 22"/>
          <p:cNvSpPr/>
          <p:nvPr/>
        </p:nvSpPr>
        <p:spPr>
          <a:xfrm>
            <a:off x="3214686" y="7286644"/>
            <a:ext cx="785818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يد</a:t>
            </a:r>
            <a:endParaRPr lang="he-IL" sz="2800" b="1" dirty="0"/>
          </a:p>
        </p:txBody>
      </p:sp>
      <p:sp>
        <p:nvSpPr>
          <p:cNvPr id="24" name="מלבן 23"/>
          <p:cNvSpPr/>
          <p:nvPr/>
        </p:nvSpPr>
        <p:spPr>
          <a:xfrm>
            <a:off x="5197090" y="8286776"/>
            <a:ext cx="946554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حمار</a:t>
            </a:r>
            <a:endParaRPr lang="he-IL" sz="2800" b="1" dirty="0"/>
          </a:p>
        </p:txBody>
      </p:sp>
      <p:sp>
        <p:nvSpPr>
          <p:cNvPr id="25" name="מלבן 24"/>
          <p:cNvSpPr/>
          <p:nvPr/>
        </p:nvSpPr>
        <p:spPr>
          <a:xfrm>
            <a:off x="2928934" y="8501090"/>
            <a:ext cx="121444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حاسوب</a:t>
            </a:r>
            <a:endParaRPr lang="he-IL" sz="2800" b="1" dirty="0"/>
          </a:p>
        </p:txBody>
      </p:sp>
      <p:sp>
        <p:nvSpPr>
          <p:cNvPr id="26" name="מלבן 25"/>
          <p:cNvSpPr/>
          <p:nvPr/>
        </p:nvSpPr>
        <p:spPr>
          <a:xfrm>
            <a:off x="1357298" y="7286644"/>
            <a:ext cx="85725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سمك</a:t>
            </a:r>
            <a:endParaRPr lang="he-IL" sz="2800" b="1" dirty="0"/>
          </a:p>
        </p:txBody>
      </p:sp>
      <p:sp>
        <p:nvSpPr>
          <p:cNvPr id="27" name="מלבן 26"/>
          <p:cNvSpPr/>
          <p:nvPr/>
        </p:nvSpPr>
        <p:spPr>
          <a:xfrm>
            <a:off x="1285860" y="8358246"/>
            <a:ext cx="1071570" cy="64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فستان</a:t>
            </a:r>
            <a:endParaRPr lang="he-IL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304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8" y="755576"/>
            <a:ext cx="6264696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/>
              <a:t>اَلتِّلميذُ الرَّسّامُ</a:t>
            </a:r>
          </a:p>
          <a:p>
            <a:r>
              <a:rPr lang="ar-SA" sz="2800" b="1" dirty="0" smtClean="0"/>
              <a:t> </a:t>
            </a:r>
          </a:p>
          <a:p>
            <a:r>
              <a:rPr lang="ar-SA" sz="2800" b="1" dirty="0" smtClean="0"/>
              <a:t>طَلَبَتْ الْمُعَلِّمَةُ مِن  تلَاميذِ  الصَّفِّ الْثاني أنْ يَرْسُموا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قِطاراً مُسافِراً .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بَدَأ الْتَّلاميذُ </a:t>
            </a:r>
            <a:r>
              <a:rPr lang="ar-SA" sz="2800" b="1" dirty="0" err="1" smtClean="0"/>
              <a:t>بِآلرَّسْم</a:t>
            </a:r>
            <a:r>
              <a:rPr lang="ar-SA" sz="2800" b="1" dirty="0" smtClean="0"/>
              <a:t> ِ, فَرَسَمَ سَعيدُ  خَطَّيْنِ مُسْتَقيمَينِ , </a:t>
            </a:r>
          </a:p>
          <a:p>
            <a:endParaRPr lang="ar-SA" sz="2800" b="1" dirty="0"/>
          </a:p>
          <a:p>
            <a:r>
              <a:rPr lang="ar-SA" sz="2800" b="1" dirty="0" smtClean="0"/>
              <a:t>وما رَسَم َقِطاراً .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سَألَتْ  الْمُعَلِّمَة ُ سَعيداً : أيْنَ القطار ُ يا سعيد ؟ 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فَقالَ : لَقَد سافرَ يا مُعَلمَتي , وَتَرَكَ خَطي سِكة الْحَديد </a:t>
            </a:r>
          </a:p>
          <a:p>
            <a:endParaRPr lang="ar-SA" sz="2800" b="1" dirty="0"/>
          </a:p>
          <a:p>
            <a:r>
              <a:rPr lang="ar-SA" sz="2800" b="1" dirty="0" smtClean="0"/>
              <a:t>وَراءَهُ .</a:t>
            </a:r>
            <a:endParaRPr lang="he-IL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9971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slidesharecdn.com/random-150809042254-lva1-app6891/95/-23-1024.jpg?cb=1439094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15" y="71407"/>
            <a:ext cx="6786586" cy="8972520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571613" y="500033"/>
            <a:ext cx="4429156" cy="500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لون الكلمة الملائمة للصورة 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4338" y="142844"/>
            <a:ext cx="674136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cs typeface="+mj-cs"/>
              </a:rPr>
              <a:t>حلِّلْ إلى حروف :-</a:t>
            </a:r>
          </a:p>
          <a:p>
            <a:endParaRPr lang="ar-SA" sz="1600" b="1" dirty="0" smtClean="0">
              <a:cs typeface="+mj-cs"/>
            </a:endParaRPr>
          </a:p>
          <a:p>
            <a:r>
              <a:rPr lang="ar-SA" sz="1600" b="1" dirty="0" smtClean="0">
                <a:cs typeface="+mj-cs"/>
              </a:rPr>
              <a:t>طلبت __ __ __ __</a:t>
            </a:r>
          </a:p>
          <a:p>
            <a:endParaRPr lang="ar-SA" sz="1600" b="1" dirty="0">
              <a:cs typeface="+mj-cs"/>
            </a:endParaRPr>
          </a:p>
          <a:p>
            <a:r>
              <a:rPr lang="ar-SA" sz="1600" b="1" dirty="0" smtClean="0">
                <a:cs typeface="+mj-cs"/>
              </a:rPr>
              <a:t>تَلاميذ __ __ __ __ __ __</a:t>
            </a:r>
          </a:p>
          <a:p>
            <a:endParaRPr lang="ar-SA" sz="1600" b="1" dirty="0">
              <a:cs typeface="+mj-cs"/>
            </a:endParaRPr>
          </a:p>
          <a:p>
            <a:r>
              <a:rPr lang="ar-SA" sz="1600" b="1" dirty="0" smtClean="0">
                <a:cs typeface="+mj-cs"/>
              </a:rPr>
              <a:t>يَرْسُموا __ __ __ __ __ __ </a:t>
            </a:r>
          </a:p>
          <a:p>
            <a:endParaRPr lang="ar-SA" sz="1600" b="1" dirty="0">
              <a:cs typeface="+mj-cs"/>
            </a:endParaRPr>
          </a:p>
          <a:p>
            <a:r>
              <a:rPr lang="ar-SA" sz="1600" b="1" dirty="0" smtClean="0">
                <a:cs typeface="+mj-cs"/>
              </a:rPr>
              <a:t>قطاراً __ __ __ __ __ </a:t>
            </a:r>
          </a:p>
          <a:p>
            <a:endParaRPr lang="ar-SA" sz="1600" b="1" dirty="0">
              <a:cs typeface="+mj-cs"/>
            </a:endParaRPr>
          </a:p>
          <a:p>
            <a:r>
              <a:rPr lang="ar-SA" sz="1600" b="1" dirty="0" smtClean="0">
                <a:cs typeface="+mj-cs"/>
              </a:rPr>
              <a:t>مسافراً __ __ __ __ __ __ </a:t>
            </a:r>
          </a:p>
          <a:p>
            <a:endParaRPr lang="ar-SA" sz="1600" b="1" dirty="0">
              <a:cs typeface="+mj-cs"/>
            </a:endParaRPr>
          </a:p>
          <a:p>
            <a:r>
              <a:rPr lang="ar-SA" sz="1600" b="1" dirty="0" smtClean="0">
                <a:cs typeface="+mj-cs"/>
              </a:rPr>
              <a:t>مستقيمَيْن __ __ __ __ __ __ __ __ </a:t>
            </a:r>
          </a:p>
          <a:p>
            <a:endParaRPr lang="he-IL" sz="1600" b="1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403" y="4071934"/>
            <a:ext cx="5369307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حلل الى مقاطع :- </a:t>
            </a:r>
          </a:p>
          <a:p>
            <a:endParaRPr lang="ar-SA" sz="1600" b="1" dirty="0"/>
          </a:p>
          <a:p>
            <a:r>
              <a:rPr lang="ar-SA" sz="1600" b="1" dirty="0" smtClean="0"/>
              <a:t>تلاميذ = ___  ___   ____</a:t>
            </a:r>
          </a:p>
          <a:p>
            <a:endParaRPr lang="ar-SA" sz="1600" b="1" dirty="0" smtClean="0"/>
          </a:p>
          <a:p>
            <a:endParaRPr lang="ar-SA" sz="1600" b="1" dirty="0"/>
          </a:p>
          <a:p>
            <a:r>
              <a:rPr lang="ar-SA" sz="1600" b="1" dirty="0" smtClean="0"/>
              <a:t>بَدَأَ = ___  ____   ____ </a:t>
            </a:r>
          </a:p>
          <a:p>
            <a:endParaRPr lang="ar-SA" sz="1600" b="1" dirty="0" smtClean="0"/>
          </a:p>
          <a:p>
            <a:endParaRPr lang="ar-SA" sz="1600" b="1" dirty="0"/>
          </a:p>
          <a:p>
            <a:r>
              <a:rPr lang="ar-SA" sz="1600" b="1" dirty="0" smtClean="0"/>
              <a:t>فَرَسَمَ =___ ___ ____ ___</a:t>
            </a:r>
          </a:p>
          <a:p>
            <a:endParaRPr lang="ar-SA" sz="1600" b="1" dirty="0" smtClean="0"/>
          </a:p>
          <a:p>
            <a:endParaRPr lang="ar-SA" sz="1600" b="1" dirty="0"/>
          </a:p>
          <a:p>
            <a:r>
              <a:rPr lang="ar-SA" sz="1600" b="1" dirty="0" smtClean="0"/>
              <a:t>سَعيد =____     _____</a:t>
            </a:r>
          </a:p>
          <a:p>
            <a:endParaRPr lang="ar-SA" sz="1600" b="1" dirty="0" smtClean="0"/>
          </a:p>
          <a:p>
            <a:endParaRPr lang="ar-SA" sz="1600" b="1" dirty="0"/>
          </a:p>
          <a:p>
            <a:r>
              <a:rPr lang="ar-SA" sz="1600" b="1" dirty="0" smtClean="0"/>
              <a:t>قِطاراً= ___  ____   _____</a:t>
            </a:r>
          </a:p>
          <a:p>
            <a:endParaRPr lang="ar-SA" sz="1600" b="1" dirty="0" smtClean="0"/>
          </a:p>
          <a:p>
            <a:endParaRPr lang="ar-SA" sz="1600" b="1" dirty="0"/>
          </a:p>
          <a:p>
            <a:r>
              <a:rPr lang="ar-SA" sz="1600" b="1" dirty="0" smtClean="0"/>
              <a:t>الْحَديد = ___   ___    ____</a:t>
            </a:r>
            <a:endParaRPr lang="ar-SA" sz="1600" b="1" dirty="0"/>
          </a:p>
        </p:txBody>
      </p:sp>
    </p:spTree>
    <p:extLst>
      <p:ext uri="{BB962C8B-B14F-4D97-AF65-F5344CB8AC3E}">
        <p14:creationId xmlns="" xmlns:p14="http://schemas.microsoft.com/office/powerpoint/2010/main" val="184585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179512"/>
            <a:ext cx="6185753" cy="142500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cs typeface="+mj-cs"/>
              </a:rPr>
              <a:t>ركب كلمات من الحروف :-</a:t>
            </a:r>
          </a:p>
          <a:p>
            <a:endParaRPr lang="ar-SA" sz="2800" b="1" dirty="0" smtClean="0">
              <a:cs typeface="+mj-cs"/>
            </a:endParaRPr>
          </a:p>
          <a:p>
            <a:r>
              <a:rPr lang="ar-SA" sz="2800" b="1" dirty="0" err="1" smtClean="0">
                <a:cs typeface="+mj-cs"/>
              </a:rPr>
              <a:t>ا..ل..م..ع..ل..م..ة</a:t>
            </a:r>
            <a:r>
              <a:rPr lang="ar-SA" sz="2800" b="1" dirty="0" smtClean="0">
                <a:cs typeface="+mj-cs"/>
              </a:rPr>
              <a:t>=_______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err="1" smtClean="0">
                <a:cs typeface="+mj-cs"/>
              </a:rPr>
              <a:t>أ..ل</a:t>
            </a:r>
            <a:r>
              <a:rPr lang="ar-SA" sz="2800" b="1" dirty="0" smtClean="0">
                <a:cs typeface="+mj-cs"/>
              </a:rPr>
              <a:t>.. ث..ا ..ن ..ي = ________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err="1" smtClean="0">
                <a:cs typeface="+mj-cs"/>
              </a:rPr>
              <a:t>ف..ر..س..م</a:t>
            </a:r>
            <a:r>
              <a:rPr lang="ar-SA" sz="2800" b="1" dirty="0" smtClean="0">
                <a:cs typeface="+mj-cs"/>
              </a:rPr>
              <a:t> =__________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err="1" smtClean="0">
                <a:cs typeface="+mj-cs"/>
              </a:rPr>
              <a:t>خ..ط..ي..ن</a:t>
            </a:r>
            <a:r>
              <a:rPr lang="ar-SA" sz="2800" b="1" dirty="0" smtClean="0">
                <a:cs typeface="+mj-cs"/>
              </a:rPr>
              <a:t> =__________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err="1" smtClean="0">
                <a:cs typeface="+mj-cs"/>
              </a:rPr>
              <a:t>س..ا..ف</a:t>
            </a:r>
            <a:r>
              <a:rPr lang="ar-SA" sz="2800" b="1" dirty="0" smtClean="0">
                <a:cs typeface="+mj-cs"/>
              </a:rPr>
              <a:t>.. ر= _________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smtClean="0">
                <a:cs typeface="+mj-cs"/>
              </a:rPr>
              <a:t>_____________________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smtClean="0">
                <a:cs typeface="+mj-cs"/>
              </a:rPr>
              <a:t>ركب كلمات من المقاطع :-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smtClean="0">
                <a:cs typeface="+mj-cs"/>
              </a:rPr>
              <a:t>ال.. </a:t>
            </a:r>
            <a:r>
              <a:rPr lang="ar-SA" sz="2800" b="1" dirty="0" err="1" smtClean="0">
                <a:cs typeface="+mj-cs"/>
              </a:rPr>
              <a:t>مُ..عَ..ل..مَ</a:t>
            </a:r>
            <a:r>
              <a:rPr lang="ar-SA" sz="2800" b="1" dirty="0" smtClean="0">
                <a:cs typeface="+mj-cs"/>
              </a:rPr>
              <a:t> .. ة _____________</a:t>
            </a:r>
          </a:p>
          <a:p>
            <a:endParaRPr lang="ar-SA" sz="2800" b="1" dirty="0">
              <a:cs typeface="+mj-cs"/>
            </a:endParaRPr>
          </a:p>
          <a:p>
            <a:r>
              <a:rPr lang="ar-SA" sz="2800" b="1" dirty="0" err="1" smtClean="0">
                <a:cs typeface="+mj-cs"/>
              </a:rPr>
              <a:t>ال..قِ</a:t>
            </a:r>
            <a:r>
              <a:rPr lang="ar-SA" sz="2800" b="1" dirty="0" smtClean="0">
                <a:cs typeface="+mj-cs"/>
              </a:rPr>
              <a:t> ..</a:t>
            </a:r>
            <a:r>
              <a:rPr lang="ar-SA" sz="2800" b="1" dirty="0" err="1" smtClean="0">
                <a:cs typeface="+mj-cs"/>
              </a:rPr>
              <a:t>طا</a:t>
            </a:r>
            <a:r>
              <a:rPr lang="ar-SA" sz="2800" b="1" dirty="0">
                <a:cs typeface="+mj-cs"/>
              </a:rPr>
              <a:t> </a:t>
            </a:r>
            <a:r>
              <a:rPr lang="ar-SA" sz="2800" b="1" dirty="0" smtClean="0">
                <a:cs typeface="+mj-cs"/>
              </a:rPr>
              <a:t>.. رُ ________________</a:t>
            </a:r>
            <a:endParaRPr lang="ar-SA" sz="2800" b="1" dirty="0">
              <a:cs typeface="+mj-cs"/>
            </a:endParaRPr>
          </a:p>
          <a:p>
            <a:endParaRPr lang="ar-SA" sz="2800" b="1" dirty="0" smtClean="0">
              <a:cs typeface="+mj-cs"/>
            </a:endParaRPr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endParaRPr lang="ar-SA" sz="3600" dirty="0" smtClean="0"/>
          </a:p>
          <a:p>
            <a:endParaRPr lang="ar-SA" sz="3600" dirty="0"/>
          </a:p>
          <a:p>
            <a:r>
              <a:rPr lang="ar-SA" sz="3600" dirty="0" smtClean="0"/>
              <a:t> </a:t>
            </a:r>
            <a:endParaRPr lang="he-IL" sz="3600" dirty="0"/>
          </a:p>
        </p:txBody>
      </p:sp>
    </p:spTree>
    <p:extLst>
      <p:ext uri="{BB962C8B-B14F-4D97-AF65-F5344CB8AC3E}">
        <p14:creationId xmlns="" xmlns:p14="http://schemas.microsoft.com/office/powerpoint/2010/main" val="3846627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704" y="570910"/>
            <a:ext cx="5735027" cy="1431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أجِبْ عَنْ الأسئلةِ التالية حسب النص:-</a:t>
            </a:r>
          </a:p>
          <a:p>
            <a:endParaRPr lang="ar-SA" sz="2800" b="1" dirty="0"/>
          </a:p>
          <a:p>
            <a:r>
              <a:rPr lang="ar-SA" sz="2800" b="1" dirty="0" smtClean="0"/>
              <a:t>1- ماذا طَلَبَت المُعلمة من التلاميذ ؟</a:t>
            </a:r>
          </a:p>
          <a:p>
            <a:endParaRPr lang="ar-SA" sz="2800" b="1" dirty="0"/>
          </a:p>
          <a:p>
            <a:r>
              <a:rPr lang="ar-SA" sz="2800" b="1" dirty="0" smtClean="0"/>
              <a:t>______________________</a:t>
            </a:r>
          </a:p>
          <a:p>
            <a:endParaRPr lang="ar-SA" sz="2800" b="1" dirty="0"/>
          </a:p>
          <a:p>
            <a:r>
              <a:rPr lang="ar-SA" sz="2800" b="1" dirty="0" smtClean="0"/>
              <a:t>2- ماذا رسم سعيد ؟ </a:t>
            </a:r>
          </a:p>
          <a:p>
            <a:endParaRPr lang="ar-SA" sz="2800" b="1" dirty="0"/>
          </a:p>
          <a:p>
            <a:r>
              <a:rPr lang="ar-SA" sz="2800" b="1" dirty="0" smtClean="0"/>
              <a:t>______________________ </a:t>
            </a:r>
          </a:p>
          <a:p>
            <a:endParaRPr lang="ar-SA" sz="2800" b="1" dirty="0"/>
          </a:p>
          <a:p>
            <a:r>
              <a:rPr lang="ar-SA" sz="2800" b="1" dirty="0" smtClean="0"/>
              <a:t>3- ماذا سألت المعلمة سعيد ؟ </a:t>
            </a:r>
          </a:p>
          <a:p>
            <a:endParaRPr lang="ar-SA" sz="2800" b="1" dirty="0"/>
          </a:p>
          <a:p>
            <a:r>
              <a:rPr lang="ar-SA" sz="2800" b="1" dirty="0" smtClean="0"/>
              <a:t>_____________________</a:t>
            </a:r>
          </a:p>
          <a:p>
            <a:endParaRPr lang="ar-SA" sz="2800" b="1" dirty="0"/>
          </a:p>
          <a:p>
            <a:r>
              <a:rPr lang="ar-SA" sz="2800" b="1" dirty="0" smtClean="0"/>
              <a:t>هل تحب درس الرسم ؟ لماذا ؟ </a:t>
            </a:r>
          </a:p>
          <a:p>
            <a:endParaRPr lang="ar-SA" sz="2800" b="1" dirty="0"/>
          </a:p>
          <a:p>
            <a:r>
              <a:rPr lang="ar-SA" sz="2800" b="1" dirty="0" smtClean="0"/>
              <a:t>_____________________</a:t>
            </a:r>
          </a:p>
          <a:p>
            <a:endParaRPr lang="ar-SA" sz="2800" b="1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he-IL" sz="2800" dirty="0"/>
          </a:p>
        </p:txBody>
      </p:sp>
    </p:spTree>
    <p:extLst>
      <p:ext uri="{BB962C8B-B14F-4D97-AF65-F5344CB8AC3E}">
        <p14:creationId xmlns="" xmlns:p14="http://schemas.microsoft.com/office/powerpoint/2010/main" val="322329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323528"/>
            <a:ext cx="616139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أكمل الجدول :- </a:t>
            </a:r>
          </a:p>
          <a:p>
            <a:endParaRPr lang="he-IL" sz="40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4558085"/>
              </p:ext>
            </p:extLst>
          </p:nvPr>
        </p:nvGraphicFramePr>
        <p:xfrm>
          <a:off x="908720" y="1331640"/>
          <a:ext cx="5436096" cy="32832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59024"/>
                <a:gridCol w="1359024"/>
                <a:gridCol w="1359024"/>
                <a:gridCol w="1359024"/>
              </a:tblGrid>
              <a:tr h="49205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الكلمة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تنوين</a:t>
                      </a:r>
                      <a:r>
                        <a:rPr lang="ar-SA" sz="2400" b="1" baseline="0" dirty="0" smtClean="0"/>
                        <a:t> فتح اَ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تنوين ضم  ٌ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تنوين</a:t>
                      </a:r>
                      <a:r>
                        <a:rPr lang="ar-SA" sz="2400" b="1" baseline="0" dirty="0" smtClean="0"/>
                        <a:t> كسر اٍ</a:t>
                      </a:r>
                      <a:endParaRPr lang="he-IL" sz="2400" b="1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معلمة 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تلاميذ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قطار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رسام 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سكة 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624" y="4821396"/>
            <a:ext cx="582730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____________________________________________</a:t>
            </a:r>
          </a:p>
          <a:p>
            <a:endParaRPr lang="ar-SA" dirty="0"/>
          </a:p>
          <a:p>
            <a:r>
              <a:rPr lang="ar-SA" sz="2000" dirty="0" smtClean="0"/>
              <a:t>أكمل  الناقص </a:t>
            </a:r>
          </a:p>
          <a:p>
            <a:endParaRPr lang="ar-SA" sz="2000" dirty="0"/>
          </a:p>
          <a:p>
            <a:endParaRPr lang="ar-SA" sz="2000" dirty="0" smtClean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785926" y="6072198"/>
          <a:ext cx="4572000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هو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هي</a:t>
                      </a:r>
                      <a:endParaRPr lang="he-I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رسمَ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سافرت </a:t>
                      </a:r>
                      <a:endParaRPr lang="he-I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طَلَبَ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بدأت</a:t>
                      </a:r>
                      <a:endParaRPr lang="he-IL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631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6" y="322194"/>
            <a:ext cx="6350729" cy="82791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أكمل الناقص </a:t>
            </a:r>
            <a:r>
              <a:rPr lang="ar-SA" sz="2800" b="1" dirty="0" err="1" smtClean="0"/>
              <a:t>باضافة</a:t>
            </a:r>
            <a:r>
              <a:rPr lang="ar-SA" sz="2800" b="1" dirty="0" smtClean="0"/>
              <a:t>  </a:t>
            </a:r>
            <a:r>
              <a:rPr lang="ar-SA" sz="2800" b="1" dirty="0" err="1" smtClean="0"/>
              <a:t>الكلمه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المناسبه</a:t>
            </a:r>
            <a:r>
              <a:rPr lang="ar-SA" sz="2800" b="1" dirty="0" smtClean="0"/>
              <a:t> :- </a:t>
            </a:r>
          </a:p>
          <a:p>
            <a:endParaRPr lang="ar-SA" sz="2800" b="1" dirty="0"/>
          </a:p>
          <a:p>
            <a:r>
              <a:rPr lang="ar-SA" sz="2800" b="1" dirty="0" smtClean="0"/>
              <a:t>*  الْتلاميذُ ________ قطاراَ . (رَسَمَ , رَسَموا )</a:t>
            </a:r>
          </a:p>
          <a:p>
            <a:endParaRPr lang="ar-SA" sz="2800" b="1" dirty="0"/>
          </a:p>
          <a:p>
            <a:pPr marL="457200" indent="-457200">
              <a:buFont typeface="Arial" charset="0"/>
              <a:buChar char="•"/>
            </a:pPr>
            <a:r>
              <a:rPr lang="ar-SA" sz="2800" b="1" dirty="0" smtClean="0"/>
              <a:t>_______ سعيدُ  بِالْرَسمِ . ( بدأَ , بَدَأَت ) </a:t>
            </a:r>
          </a:p>
          <a:p>
            <a:pPr marL="457200" indent="-457200">
              <a:buFont typeface="Arial" charset="0"/>
              <a:buChar char="•"/>
            </a:pPr>
            <a:endParaRPr lang="ar-SA" sz="2800" b="1" dirty="0"/>
          </a:p>
          <a:p>
            <a:pPr marL="457200" indent="-457200">
              <a:buFont typeface="Arial" charset="0"/>
              <a:buChar char="•"/>
            </a:pPr>
            <a:r>
              <a:rPr lang="ar-SA" sz="2800" b="1" dirty="0" smtClean="0"/>
              <a:t>سَألَتْ ________ ( أْلْمُعلمُ , ألمعلمةُ ) </a:t>
            </a:r>
          </a:p>
          <a:p>
            <a:r>
              <a:rPr lang="ar-SA" sz="2800" b="1" dirty="0" smtClean="0"/>
              <a:t>___________________________</a:t>
            </a:r>
          </a:p>
          <a:p>
            <a:endParaRPr lang="ar-SA" sz="2800" b="1" dirty="0"/>
          </a:p>
          <a:p>
            <a:r>
              <a:rPr lang="ar-SA" sz="2800" b="1" dirty="0" smtClean="0"/>
              <a:t>أكتب ثلاث اسماء من النص </a:t>
            </a:r>
          </a:p>
          <a:p>
            <a:endParaRPr lang="ar-SA" sz="2800" b="1" dirty="0"/>
          </a:p>
          <a:p>
            <a:r>
              <a:rPr lang="ar-SA" sz="2800" b="1" dirty="0" smtClean="0"/>
              <a:t>______           ________      ________</a:t>
            </a:r>
          </a:p>
          <a:p>
            <a:endParaRPr lang="ar-SA" sz="2800" b="1" dirty="0"/>
          </a:p>
          <a:p>
            <a:r>
              <a:rPr lang="ar-SA" sz="2800" b="1" dirty="0" smtClean="0"/>
              <a:t>أكتب  ثلاث أفعال من النص </a:t>
            </a:r>
          </a:p>
          <a:p>
            <a:endParaRPr lang="ar-SA" sz="2800" b="1" dirty="0"/>
          </a:p>
          <a:p>
            <a:r>
              <a:rPr lang="ar-SA" sz="2800" b="1" dirty="0" smtClean="0"/>
              <a:t>_______         ________     ________</a:t>
            </a:r>
          </a:p>
          <a:p>
            <a:r>
              <a:rPr lang="ar-SA" sz="2800" b="1" dirty="0" smtClean="0"/>
              <a:t>_________________________</a:t>
            </a:r>
          </a:p>
          <a:p>
            <a:r>
              <a:rPr lang="ar-SA" sz="2800" b="1" dirty="0" smtClean="0"/>
              <a:t>أرسم قطاراَ:- </a:t>
            </a:r>
            <a:endParaRPr lang="ar-SA" sz="2800" b="1" dirty="0"/>
          </a:p>
          <a:p>
            <a:pPr marL="457200" indent="-457200">
              <a:buFont typeface="Arial" charset="0"/>
              <a:buChar char="•"/>
            </a:pPr>
            <a:endParaRPr lang="he-IL" sz="2800" dirty="0"/>
          </a:p>
        </p:txBody>
      </p:sp>
    </p:spTree>
    <p:extLst>
      <p:ext uri="{BB962C8B-B14F-4D97-AF65-F5344CB8AC3E}">
        <p14:creationId xmlns="" xmlns:p14="http://schemas.microsoft.com/office/powerpoint/2010/main" val="328035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8720" y="827584"/>
            <a:ext cx="5256584" cy="104336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/>
              <a:t>في اَلبستان</a:t>
            </a:r>
          </a:p>
          <a:p>
            <a:pPr algn="ctr"/>
            <a:endParaRPr lang="ar-SA" sz="5400" b="1" dirty="0" smtClean="0"/>
          </a:p>
          <a:p>
            <a:r>
              <a:rPr lang="ar-SA" sz="3200" b="1" dirty="0" smtClean="0"/>
              <a:t>دَخَلَ بِلال في بُستانٍ.</a:t>
            </a:r>
          </a:p>
          <a:p>
            <a:endParaRPr lang="ar-SA" sz="3200" b="1" dirty="0" smtClean="0"/>
          </a:p>
          <a:p>
            <a:r>
              <a:rPr lang="ar-SA" sz="3200" b="1" dirty="0" smtClean="0"/>
              <a:t>جَرى بِلال في البُستانِ.</a:t>
            </a:r>
          </a:p>
          <a:p>
            <a:endParaRPr lang="ar-SA" sz="3200" b="1" dirty="0" smtClean="0"/>
          </a:p>
          <a:p>
            <a:r>
              <a:rPr lang="ar-SA" sz="3200" b="1" dirty="0" smtClean="0"/>
              <a:t>رَأى بِلال عُصْفوراً </a:t>
            </a:r>
            <a:r>
              <a:rPr lang="ar-SA" sz="3200" b="1" dirty="0" err="1" smtClean="0"/>
              <a:t>صَغيراًعلى</a:t>
            </a:r>
            <a:r>
              <a:rPr lang="ar-SA" sz="3200" b="1" dirty="0" smtClean="0"/>
              <a:t> الشجَرَةِ.</a:t>
            </a:r>
          </a:p>
          <a:p>
            <a:endParaRPr lang="ar-SA" sz="3200" b="1" dirty="0" smtClean="0"/>
          </a:p>
          <a:p>
            <a:r>
              <a:rPr lang="ar-SA" sz="3200" b="1" dirty="0" smtClean="0"/>
              <a:t>وَقَعَ </a:t>
            </a:r>
            <a:r>
              <a:rPr lang="ar-SA" sz="3200" b="1" dirty="0" err="1" smtClean="0"/>
              <a:t>آلْعُصْفورُ</a:t>
            </a:r>
            <a:r>
              <a:rPr lang="ar-SA" sz="3200" b="1" dirty="0" smtClean="0"/>
              <a:t> على الْأرْضِ.</a:t>
            </a:r>
          </a:p>
          <a:p>
            <a:endParaRPr lang="ar-SA" sz="3200" b="1" dirty="0" smtClean="0"/>
          </a:p>
          <a:p>
            <a:r>
              <a:rPr lang="ar-SA" sz="3200" b="1" dirty="0" smtClean="0"/>
              <a:t>كان </a:t>
            </a:r>
            <a:r>
              <a:rPr lang="ar-SA" sz="3200" b="1" dirty="0" err="1" smtClean="0"/>
              <a:t>ألْعُصْفورُ</a:t>
            </a:r>
            <a:r>
              <a:rPr lang="ar-SA" sz="3200" b="1" dirty="0" smtClean="0"/>
              <a:t> جَميلاً.</a:t>
            </a:r>
          </a:p>
          <a:p>
            <a:endParaRPr lang="ar-SA" sz="3200" b="1" dirty="0" smtClean="0"/>
          </a:p>
          <a:p>
            <a:r>
              <a:rPr lang="ar-SA" sz="3200" b="1" dirty="0" smtClean="0"/>
              <a:t>أعادَ بِلال الْعُصْفورَ الى الْعُش.</a:t>
            </a:r>
          </a:p>
          <a:p>
            <a:endParaRPr lang="ar-SA" sz="3200" b="1" dirty="0" smtClean="0"/>
          </a:p>
          <a:p>
            <a:endParaRPr lang="ar-SA" sz="3600" b="1" dirty="0"/>
          </a:p>
          <a:p>
            <a:endParaRPr lang="ar-SA" sz="3600" b="1" dirty="0" smtClean="0"/>
          </a:p>
          <a:p>
            <a:endParaRPr lang="ar-SA" sz="3600" b="1" dirty="0"/>
          </a:p>
          <a:p>
            <a:endParaRPr lang="ar-SA" sz="3600" b="1" dirty="0" smtClean="0"/>
          </a:p>
          <a:p>
            <a:endParaRPr lang="ar-SA" sz="3600" b="1" dirty="0"/>
          </a:p>
        </p:txBody>
      </p:sp>
    </p:spTree>
    <p:extLst>
      <p:ext uri="{BB962C8B-B14F-4D97-AF65-F5344CB8AC3E}">
        <p14:creationId xmlns="" xmlns:p14="http://schemas.microsoft.com/office/powerpoint/2010/main" val="330737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712" y="755576"/>
            <a:ext cx="5585331" cy="104336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1- </a:t>
            </a:r>
            <a:r>
              <a:rPr lang="ar-SA" sz="2800" b="1" dirty="0" smtClean="0"/>
              <a:t>حَلل </a:t>
            </a:r>
            <a:r>
              <a:rPr lang="ar-SA" sz="2800" b="1" dirty="0" err="1" smtClean="0"/>
              <a:t>ألكلمات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ألتاليَةُ</a:t>
            </a:r>
            <a:r>
              <a:rPr lang="ar-SA" sz="2800" b="1" dirty="0" smtClean="0"/>
              <a:t> الى حُروف:-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دَخَلَ ----  ----- -----</a:t>
            </a:r>
          </a:p>
          <a:p>
            <a:endParaRPr lang="ar-SA" sz="2800" b="1" dirty="0"/>
          </a:p>
          <a:p>
            <a:r>
              <a:rPr lang="ar-SA" sz="2800" b="1" dirty="0" smtClean="0"/>
              <a:t>بُستان ----  ----- ---- ---- -----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بِلال ----  ----- ----- ------</a:t>
            </a:r>
          </a:p>
          <a:p>
            <a:endParaRPr lang="ar-SA" sz="2800" b="1" dirty="0"/>
          </a:p>
          <a:p>
            <a:r>
              <a:rPr lang="ar-SA" sz="2800" b="1" dirty="0" smtClean="0"/>
              <a:t>عُصْفوراً ----- ---- ----- ------ -----</a:t>
            </a:r>
          </a:p>
          <a:p>
            <a:endParaRPr lang="ar-SA" sz="2800" b="1" dirty="0"/>
          </a:p>
          <a:p>
            <a:r>
              <a:rPr lang="ar-SA" sz="2800" b="1" dirty="0" smtClean="0"/>
              <a:t>2- حلل الكلمات الى  مقاطع :-</a:t>
            </a:r>
          </a:p>
          <a:p>
            <a:endParaRPr lang="ar-SA" sz="2800" b="1" dirty="0"/>
          </a:p>
          <a:p>
            <a:r>
              <a:rPr lang="ar-SA" sz="2800" b="1" dirty="0" smtClean="0"/>
              <a:t>وَقَعَ= ----- ------- -------</a:t>
            </a:r>
          </a:p>
          <a:p>
            <a:endParaRPr lang="ar-SA" sz="2800" b="1" dirty="0"/>
          </a:p>
          <a:p>
            <a:r>
              <a:rPr lang="ar-SA" sz="2800" b="1" dirty="0" err="1" smtClean="0"/>
              <a:t>ألْعُصْفورُ</a:t>
            </a:r>
            <a:r>
              <a:rPr lang="ar-SA" sz="2800" b="1" dirty="0" smtClean="0"/>
              <a:t> =---- ----- -------  -------</a:t>
            </a:r>
          </a:p>
          <a:p>
            <a:endParaRPr lang="ar-SA" sz="2800" b="1" dirty="0"/>
          </a:p>
          <a:p>
            <a:r>
              <a:rPr lang="ar-SA" sz="2800" b="1" dirty="0" smtClean="0"/>
              <a:t>أعادَ  = ------ -------  -------</a:t>
            </a:r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he-IL" sz="2800" dirty="0"/>
          </a:p>
        </p:txBody>
      </p:sp>
    </p:spTree>
    <p:extLst>
      <p:ext uri="{BB962C8B-B14F-4D97-AF65-F5344CB8AC3E}">
        <p14:creationId xmlns="" xmlns:p14="http://schemas.microsoft.com/office/powerpoint/2010/main" val="934584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179512"/>
            <a:ext cx="6048672" cy="93256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أجب عَنِ الأسْئلَةِ:</a:t>
            </a:r>
          </a:p>
          <a:p>
            <a:endParaRPr lang="ar-SA" sz="3200" dirty="0" smtClean="0"/>
          </a:p>
          <a:p>
            <a:r>
              <a:rPr lang="ar-SA" sz="3200" dirty="0" smtClean="0"/>
              <a:t>1-أينَ جَرى بِلال؟</a:t>
            </a:r>
          </a:p>
          <a:p>
            <a:r>
              <a:rPr lang="ar-SA" sz="3200" dirty="0" smtClean="0"/>
              <a:t>___________________</a:t>
            </a:r>
          </a:p>
          <a:p>
            <a:endParaRPr lang="ar-SA" sz="3200" dirty="0"/>
          </a:p>
          <a:p>
            <a:r>
              <a:rPr lang="ar-SA" sz="3200" dirty="0" smtClean="0"/>
              <a:t>2-ماذا رأى بِلال ؟</a:t>
            </a:r>
          </a:p>
          <a:p>
            <a:r>
              <a:rPr lang="ar-SA" sz="3200" dirty="0" smtClean="0"/>
              <a:t>___________________</a:t>
            </a:r>
          </a:p>
          <a:p>
            <a:endParaRPr lang="ar-SA" sz="3200" dirty="0" smtClean="0"/>
          </a:p>
          <a:p>
            <a:r>
              <a:rPr lang="ar-SA" sz="3200" dirty="0"/>
              <a:t>3</a:t>
            </a:r>
            <a:r>
              <a:rPr lang="ar-SA" sz="3200" dirty="0" smtClean="0"/>
              <a:t>-أيْنَ وَقَعَ الْعُصْفور؟</a:t>
            </a:r>
          </a:p>
          <a:p>
            <a:r>
              <a:rPr lang="ar-SA" sz="3200" dirty="0" smtClean="0"/>
              <a:t>___________________</a:t>
            </a:r>
          </a:p>
          <a:p>
            <a:endParaRPr lang="ar-SA" sz="3200" dirty="0"/>
          </a:p>
          <a:p>
            <a:r>
              <a:rPr lang="ar-SA" sz="3200" dirty="0" smtClean="0"/>
              <a:t>اخْتَرْ الْكَلِمَة المناسبة:-</a:t>
            </a:r>
          </a:p>
          <a:p>
            <a:endParaRPr lang="ar-SA" sz="3200" dirty="0" smtClean="0"/>
          </a:p>
          <a:p>
            <a:r>
              <a:rPr lang="ar-SA" sz="3200" dirty="0" smtClean="0"/>
              <a:t>------ عُصْفور (هذا – هذه)</a:t>
            </a:r>
          </a:p>
          <a:p>
            <a:endParaRPr lang="ar-SA" sz="3200" dirty="0" smtClean="0"/>
          </a:p>
          <a:p>
            <a:r>
              <a:rPr lang="ar-SA" sz="3200" dirty="0" smtClean="0"/>
              <a:t>------- شَجَرة  (هذا – هذه)</a:t>
            </a:r>
          </a:p>
          <a:p>
            <a:endParaRPr lang="ar-SA" sz="4400" dirty="0" smtClean="0"/>
          </a:p>
          <a:p>
            <a:r>
              <a:rPr lang="ar-SA" sz="4400" dirty="0" smtClean="0"/>
              <a:t> </a:t>
            </a:r>
            <a:endParaRPr lang="he-IL" sz="4400" dirty="0"/>
          </a:p>
        </p:txBody>
      </p:sp>
    </p:spTree>
    <p:extLst>
      <p:ext uri="{BB962C8B-B14F-4D97-AF65-F5344CB8AC3E}">
        <p14:creationId xmlns="" xmlns:p14="http://schemas.microsoft.com/office/powerpoint/2010/main" val="374836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467544"/>
            <a:ext cx="6237312" cy="125880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رتب الكَلِمات المبعثرة  في جملة مفيدة  :-</a:t>
            </a:r>
          </a:p>
          <a:p>
            <a:endParaRPr lang="ar-SA" sz="2800" b="1" dirty="0"/>
          </a:p>
          <a:p>
            <a:r>
              <a:rPr lang="ar-SA" sz="2800" b="1" dirty="0" smtClean="0"/>
              <a:t>بِلال , بُستان , دَخَلَ , في </a:t>
            </a:r>
          </a:p>
          <a:p>
            <a:endParaRPr lang="ar-SA" sz="2800" b="1" dirty="0"/>
          </a:p>
          <a:p>
            <a:r>
              <a:rPr lang="ar-SA" sz="2800" b="1" dirty="0" smtClean="0"/>
              <a:t>--------------------------------------</a:t>
            </a:r>
          </a:p>
          <a:p>
            <a:endParaRPr lang="ar-SA" sz="2800" b="1" dirty="0"/>
          </a:p>
          <a:p>
            <a:r>
              <a:rPr lang="ar-SA" sz="2800" b="1" dirty="0" smtClean="0"/>
              <a:t>الْعُصْفور , الأرض , في , وَقَعَ</a:t>
            </a:r>
          </a:p>
          <a:p>
            <a:endParaRPr lang="ar-SA" sz="2800" b="1" dirty="0"/>
          </a:p>
          <a:p>
            <a:r>
              <a:rPr lang="ar-SA" sz="2800" b="1" dirty="0" smtClean="0"/>
              <a:t>----------------------------------------</a:t>
            </a:r>
          </a:p>
          <a:p>
            <a:endParaRPr lang="ar-SA" sz="2800" b="1" dirty="0"/>
          </a:p>
          <a:p>
            <a:r>
              <a:rPr lang="ar-SA" sz="2800" b="1" dirty="0" smtClean="0"/>
              <a:t>جَميلا , كانَ , الْعُصفورُ </a:t>
            </a:r>
          </a:p>
          <a:p>
            <a:endParaRPr lang="ar-SA" sz="2800" b="1" dirty="0"/>
          </a:p>
          <a:p>
            <a:r>
              <a:rPr lang="ar-SA" sz="2800" b="1" dirty="0" smtClean="0"/>
              <a:t>----------------------------------</a:t>
            </a:r>
          </a:p>
          <a:p>
            <a:endParaRPr lang="ar-SA" sz="2800" b="1" dirty="0"/>
          </a:p>
          <a:p>
            <a:r>
              <a:rPr lang="ar-SA" sz="2800" b="1" dirty="0" smtClean="0"/>
              <a:t>ضع الحرف المناسب </a:t>
            </a:r>
            <a:r>
              <a:rPr lang="ar-SA" sz="2800" b="1" dirty="0" err="1" smtClean="0"/>
              <a:t>للكلمه</a:t>
            </a:r>
            <a:r>
              <a:rPr lang="ar-SA" sz="2800" b="1" dirty="0" smtClean="0"/>
              <a:t> :-</a:t>
            </a:r>
          </a:p>
          <a:p>
            <a:endParaRPr lang="ar-SA" sz="2800" b="1" dirty="0"/>
          </a:p>
          <a:p>
            <a:r>
              <a:rPr lang="ar-SA" sz="2800" b="1" dirty="0" smtClean="0"/>
              <a:t>عصفور----  ( ن , ا )        </a:t>
            </a:r>
            <a:r>
              <a:rPr lang="ar-SA" sz="2800" b="1" dirty="0" err="1" smtClean="0"/>
              <a:t>ا</a:t>
            </a:r>
            <a:r>
              <a:rPr lang="ar-SA" sz="2800" b="1" dirty="0" smtClean="0"/>
              <a:t>ل__ش  (ع , غ ) </a:t>
            </a:r>
          </a:p>
          <a:p>
            <a:endParaRPr lang="ar-SA" sz="2800" b="1" dirty="0"/>
          </a:p>
          <a:p>
            <a:r>
              <a:rPr lang="ar-SA" sz="2800" b="1" dirty="0" smtClean="0"/>
              <a:t>ألار----- (  ض , د )        ال----جرة ( ش , ب ) </a:t>
            </a:r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  <a:p>
            <a:endParaRPr lang="ar-SA" sz="2800" dirty="0"/>
          </a:p>
          <a:p>
            <a:endParaRPr lang="ar-SA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906040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5536"/>
            <a:ext cx="6381328" cy="7848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أكمل الناقص باختيار </a:t>
            </a:r>
            <a:r>
              <a:rPr lang="ar-SA" sz="2400" b="1" dirty="0" err="1" smtClean="0"/>
              <a:t>الكلمه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الملائمه</a:t>
            </a:r>
            <a:r>
              <a:rPr lang="ar-SA" sz="2400" b="1" dirty="0" smtClean="0"/>
              <a:t> حسب النص:- </a:t>
            </a:r>
          </a:p>
          <a:p>
            <a:endParaRPr lang="ar-SA" sz="2400" b="1" dirty="0"/>
          </a:p>
          <a:p>
            <a:r>
              <a:rPr lang="ar-SA" sz="2400" b="1" dirty="0" smtClean="0"/>
              <a:t>1- جَرَى بِلال في ________ ( البستان , المدرسة )</a:t>
            </a:r>
          </a:p>
          <a:p>
            <a:endParaRPr lang="ar-SA" sz="2400" b="1" dirty="0"/>
          </a:p>
          <a:p>
            <a:r>
              <a:rPr lang="ar-SA" sz="2400" b="1" dirty="0" smtClean="0"/>
              <a:t>2- وَقَعَ العصفور على ________ (ألأرض , الشجرة ) </a:t>
            </a:r>
          </a:p>
          <a:p>
            <a:endParaRPr lang="ar-SA" sz="2400" b="1" dirty="0"/>
          </a:p>
          <a:p>
            <a:r>
              <a:rPr lang="ar-SA" sz="2400" b="1" dirty="0" smtClean="0"/>
              <a:t>3- كان العصفورُ _________( قبيحاً , جميلاً )</a:t>
            </a:r>
          </a:p>
          <a:p>
            <a:endParaRPr lang="ar-SA" sz="2400" b="1" dirty="0"/>
          </a:p>
          <a:p>
            <a:r>
              <a:rPr lang="ar-SA" sz="2400" b="1" dirty="0" smtClean="0"/>
              <a:t>_______________________________</a:t>
            </a:r>
          </a:p>
          <a:p>
            <a:endParaRPr lang="ar-SA" sz="2400" b="1" dirty="0"/>
          </a:p>
          <a:p>
            <a:r>
              <a:rPr lang="ar-SA" sz="2400" b="1" dirty="0" smtClean="0"/>
              <a:t>صنف الكلمات </a:t>
            </a:r>
            <a:r>
              <a:rPr lang="ar-SA" sz="2400" b="1" dirty="0" err="1" smtClean="0"/>
              <a:t>التاليه</a:t>
            </a:r>
            <a:r>
              <a:rPr lang="ar-SA" sz="2400" b="1" dirty="0" smtClean="0"/>
              <a:t> حسب الجدول :- </a:t>
            </a:r>
          </a:p>
          <a:p>
            <a:endParaRPr lang="ar-SA" sz="2400" b="1" dirty="0"/>
          </a:p>
          <a:p>
            <a:r>
              <a:rPr lang="ar-SA" sz="2400" b="1" dirty="0" smtClean="0"/>
              <a:t>دَخَلَ – بلال – بستان – جرى – رأى – عُصْفور – شجرة -وَقع </a:t>
            </a:r>
          </a:p>
          <a:p>
            <a:endParaRPr lang="ar-SA" sz="2400" b="1" dirty="0"/>
          </a:p>
          <a:p>
            <a:endParaRPr lang="ar-SA" sz="2400" b="1" dirty="0" smtClean="0"/>
          </a:p>
          <a:p>
            <a:endParaRPr lang="ar-SA" sz="2400" b="1" dirty="0"/>
          </a:p>
          <a:p>
            <a:endParaRPr lang="ar-SA" sz="2400" b="1" dirty="0" smtClean="0"/>
          </a:p>
          <a:p>
            <a:endParaRPr lang="ar-SA" sz="2400" b="1" dirty="0"/>
          </a:p>
          <a:p>
            <a:endParaRPr lang="ar-SA" sz="2400" b="1" dirty="0" smtClean="0"/>
          </a:p>
          <a:p>
            <a:endParaRPr lang="ar-SA" sz="2400" b="1" dirty="0" smtClean="0"/>
          </a:p>
          <a:p>
            <a:endParaRPr lang="ar-SA" sz="2400" b="1" dirty="0" smtClean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864718"/>
              </p:ext>
            </p:extLst>
          </p:nvPr>
        </p:nvGraphicFramePr>
        <p:xfrm>
          <a:off x="2492896" y="5940151"/>
          <a:ext cx="3563888" cy="280831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81944"/>
                <a:gridCol w="1781944"/>
              </a:tblGrid>
              <a:tr h="846525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اسم </a:t>
                      </a:r>
                      <a:endParaRPr lang="he-I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فعل</a:t>
                      </a:r>
                      <a:endParaRPr lang="he-IL" sz="3600" dirty="0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185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8" y="357158"/>
            <a:ext cx="6286521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الرفق بالحيوان</a:t>
            </a:r>
          </a:p>
          <a:p>
            <a:pPr algn="ctr"/>
            <a:endParaRPr lang="ar-SA" sz="2000" b="1" dirty="0" smtClean="0"/>
          </a:p>
          <a:p>
            <a:r>
              <a:rPr lang="ar-SA" sz="2000" b="1" dirty="0" smtClean="0"/>
              <a:t>كانَ لِيوسُفَ قِطّةٌ لَطيفَةٌ نَظيفَةٌ يُحِبُّها وَيُداعِبُها </a:t>
            </a:r>
          </a:p>
          <a:p>
            <a:endParaRPr lang="ar-SA" sz="2000" b="1" dirty="0"/>
          </a:p>
          <a:p>
            <a:r>
              <a:rPr lang="ar-SA" sz="2000" b="1" dirty="0" smtClean="0"/>
              <a:t>دائمًا غَضِبَ يوسُفُ  مِن قِطَّتِهِ يَوماً فَأَمسَكَ ذَيْلَها </a:t>
            </a:r>
          </a:p>
          <a:p>
            <a:endParaRPr lang="ar-SA" sz="2000" b="1" dirty="0"/>
          </a:p>
          <a:p>
            <a:r>
              <a:rPr lang="ar-SA" sz="2000" b="1" dirty="0" smtClean="0"/>
              <a:t>وَشَدَّهُ بِقوُّةٍ, فَماءَتْ مَنَ الالَمِ, ثُمَّ أَنشَبَتْ أَظفارَها </a:t>
            </a:r>
          </a:p>
          <a:p>
            <a:endParaRPr lang="ar-SA" sz="2000" b="1" dirty="0"/>
          </a:p>
          <a:p>
            <a:r>
              <a:rPr lang="ar-SA" sz="2000" b="1" dirty="0" smtClean="0"/>
              <a:t>في يَدِهِ, وَعَضَّتها فَجَرَحَتها.</a:t>
            </a:r>
          </a:p>
          <a:p>
            <a:endParaRPr lang="ar-SA" sz="2000" b="1" dirty="0" smtClean="0"/>
          </a:p>
          <a:p>
            <a:r>
              <a:rPr lang="ar-SA" sz="2000" b="1" dirty="0" smtClean="0"/>
              <a:t>بَكى يُوسُفُ مِنَ الألَمِ, فَجاءَت أُمُّهُ  وَغَسَلَت جُرحَهُ </a:t>
            </a:r>
          </a:p>
          <a:p>
            <a:endParaRPr lang="ar-SA" sz="2000" b="1" dirty="0"/>
          </a:p>
          <a:p>
            <a:r>
              <a:rPr lang="ar-SA" sz="2000" b="1" dirty="0" smtClean="0"/>
              <a:t>وَطَهَّرَتهُ ثُمَّ قالَت لَهُ تَلومُهُ: « هذا جَزاءُ مَن </a:t>
            </a:r>
          </a:p>
          <a:p>
            <a:endParaRPr lang="ar-SA" sz="2000" b="1" dirty="0" smtClean="0"/>
          </a:p>
          <a:p>
            <a:r>
              <a:rPr lang="ar-SA" sz="2000" b="1" dirty="0" smtClean="0"/>
              <a:t>يُؤذي الحَيَوانَ» </a:t>
            </a:r>
            <a:endParaRPr lang="he-IL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4422" y="5357818"/>
            <a:ext cx="5214974" cy="69557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u="sng" dirty="0" smtClean="0">
                <a:cs typeface="+mj-cs"/>
              </a:rPr>
              <a:t>1) حلل </a:t>
            </a:r>
            <a:r>
              <a:rPr lang="ar-SA" sz="2000" b="1" u="sng" dirty="0" err="1" smtClean="0">
                <a:cs typeface="+mj-cs"/>
              </a:rPr>
              <a:t>الى</a:t>
            </a:r>
            <a:r>
              <a:rPr lang="ar-SA" sz="2000" b="1" u="sng" dirty="0" smtClean="0">
                <a:cs typeface="+mj-cs"/>
              </a:rPr>
              <a:t> حروف: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cs typeface="+mj-cs"/>
              </a:rPr>
              <a:t>يوسف  </a:t>
            </a:r>
            <a:r>
              <a:rPr lang="ar-SA" sz="2000" b="1" dirty="0" smtClean="0">
                <a:cs typeface="+mj-cs"/>
              </a:rPr>
              <a:t>___  ___  ___  </a:t>
            </a:r>
            <a:r>
              <a:rPr lang="ar-SA" sz="2000" b="1" dirty="0" smtClean="0">
                <a:cs typeface="+mj-cs"/>
              </a:rPr>
              <a:t>___</a:t>
            </a:r>
            <a:endParaRPr lang="ar-SA" sz="20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cs typeface="+mj-cs"/>
              </a:rPr>
              <a:t>قطّة ___ ___ ___ </a:t>
            </a:r>
            <a:r>
              <a:rPr lang="ar-SA" sz="2000" b="1" dirty="0" smtClean="0">
                <a:cs typeface="+mj-cs"/>
              </a:rPr>
              <a:t>___</a:t>
            </a:r>
            <a:endParaRPr lang="ar-SA" sz="20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cs typeface="+mj-cs"/>
              </a:rPr>
              <a:t>أظفارها  ___ ___ ___ ___ ___ ____  </a:t>
            </a:r>
            <a:r>
              <a:rPr lang="ar-SA" sz="2000" b="1" dirty="0" smtClean="0">
                <a:cs typeface="+mj-cs"/>
              </a:rPr>
              <a:t>____</a:t>
            </a:r>
            <a:endParaRPr lang="ar-SA" sz="20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cs typeface="+mj-cs"/>
              </a:rPr>
              <a:t>الألم ___ ___ ___ ___  </a:t>
            </a:r>
            <a:r>
              <a:rPr lang="ar-SA" sz="2000" b="1" dirty="0" smtClean="0">
                <a:cs typeface="+mj-cs"/>
              </a:rPr>
              <a:t>___</a:t>
            </a:r>
            <a:endParaRPr lang="ar-SA" sz="2000" b="1" dirty="0" smtClean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cs typeface="+mj-cs"/>
              </a:rPr>
              <a:t>الألم ___  ___ ___ ____  ____</a:t>
            </a:r>
            <a:endParaRPr lang="ar-SA" sz="2000" b="1" dirty="0" smtClean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cs typeface="+mj-cs"/>
              </a:rPr>
              <a:t>جزاءُ ____   ____ ____ _____</a:t>
            </a:r>
          </a:p>
          <a:p>
            <a:endParaRPr lang="ar-SA" sz="2400" b="1" dirty="0" smtClean="0">
              <a:cs typeface="+mj-cs"/>
            </a:endParaRPr>
          </a:p>
          <a:p>
            <a:endParaRPr lang="ar-SA" sz="2400" b="1" dirty="0" smtClean="0">
              <a:cs typeface="+mj-cs"/>
            </a:endParaRPr>
          </a:p>
          <a:p>
            <a:endParaRPr lang="ar-SA" sz="2400" b="1" dirty="0" smtClean="0">
              <a:cs typeface="+mj-cs"/>
            </a:endParaRPr>
          </a:p>
          <a:p>
            <a:endParaRPr lang="ar-SA" sz="2400" b="1" dirty="0">
              <a:cs typeface="+mj-cs"/>
            </a:endParaRPr>
          </a:p>
          <a:p>
            <a:endParaRPr lang="ar-SA" sz="2400" b="1" dirty="0" smtClean="0">
              <a:cs typeface="+mj-cs"/>
            </a:endParaRPr>
          </a:p>
          <a:p>
            <a:endParaRPr lang="ar-SA" sz="2400" b="1" dirty="0">
              <a:cs typeface="+mj-cs"/>
            </a:endParaRPr>
          </a:p>
          <a:p>
            <a:endParaRPr lang="ar-SA" sz="2400" b="1" dirty="0" smtClean="0">
              <a:cs typeface="+mj-cs"/>
            </a:endParaRPr>
          </a:p>
          <a:p>
            <a:endParaRPr lang="ar-SA" sz="2400" dirty="0"/>
          </a:p>
          <a:p>
            <a:endParaRPr lang="ar-SA" sz="2400" dirty="0" smtClean="0"/>
          </a:p>
          <a:p>
            <a:endParaRPr lang="he-IL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784" y="251520"/>
            <a:ext cx="493725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أكمل الجدول :-</a:t>
            </a:r>
          </a:p>
          <a:p>
            <a:endParaRPr lang="ar-SA" sz="3200" dirty="0"/>
          </a:p>
          <a:p>
            <a:r>
              <a:rPr lang="ar-SA" sz="3200" dirty="0" smtClean="0"/>
              <a:t> </a:t>
            </a:r>
            <a:endParaRPr lang="he-IL" sz="32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8514785"/>
              </p:ext>
            </p:extLst>
          </p:nvPr>
        </p:nvGraphicFramePr>
        <p:xfrm>
          <a:off x="2420888" y="1286540"/>
          <a:ext cx="4158208" cy="393075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79104"/>
                <a:gridCol w="2079104"/>
              </a:tblGrid>
              <a:tr h="82179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هو 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هي </a:t>
                      </a:r>
                      <a:endParaRPr lang="he-IL" sz="2800" b="1" dirty="0"/>
                    </a:p>
                  </a:txBody>
                  <a:tcPr/>
                </a:tc>
              </a:tr>
              <a:tr h="3235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دخل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b="1" dirty="0"/>
                    </a:p>
                  </a:txBody>
                  <a:tcPr/>
                </a:tc>
              </a:tr>
              <a:tr h="3235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جرى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b="1" dirty="0"/>
                    </a:p>
                  </a:txBody>
                  <a:tcPr/>
                </a:tc>
              </a:tr>
              <a:tr h="323599">
                <a:tc>
                  <a:txBody>
                    <a:bodyPr/>
                    <a:lstStyle/>
                    <a:p>
                      <a:pPr algn="ctr" rtl="1"/>
                      <a:endParaRPr lang="he-I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رأت</a:t>
                      </a:r>
                      <a:endParaRPr lang="he-IL" sz="2800" b="1" dirty="0"/>
                    </a:p>
                  </a:txBody>
                  <a:tcPr/>
                </a:tc>
              </a:tr>
              <a:tr h="323599">
                <a:tc>
                  <a:txBody>
                    <a:bodyPr/>
                    <a:lstStyle/>
                    <a:p>
                      <a:pPr algn="ctr" rtl="1"/>
                      <a:endParaRPr lang="he-I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وقعت</a:t>
                      </a:r>
                      <a:endParaRPr lang="he-IL" sz="2800" b="1" dirty="0"/>
                    </a:p>
                  </a:txBody>
                  <a:tcPr/>
                </a:tc>
              </a:tr>
              <a:tr h="3235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كان 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b="1" dirty="0"/>
                    </a:p>
                  </a:txBody>
                  <a:tcPr/>
                </a:tc>
              </a:tr>
              <a:tr h="3235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أعاد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94" y="5715008"/>
            <a:ext cx="566057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أكتب ثلاث كلمات من النص دخلت عليها أل التعريف</a:t>
            </a:r>
          </a:p>
          <a:p>
            <a:endParaRPr lang="ar-SA" sz="2400" b="1" dirty="0"/>
          </a:p>
          <a:p>
            <a:r>
              <a:rPr lang="ar-SA" sz="2400" b="1" dirty="0" smtClean="0"/>
              <a:t>1-_____________</a:t>
            </a:r>
          </a:p>
          <a:p>
            <a:endParaRPr lang="ar-SA" sz="2400" b="1" dirty="0"/>
          </a:p>
          <a:p>
            <a:r>
              <a:rPr lang="ar-SA" sz="2400" b="1" dirty="0" smtClean="0"/>
              <a:t>2_____________</a:t>
            </a:r>
          </a:p>
          <a:p>
            <a:endParaRPr lang="ar-SA" sz="2400" b="1" dirty="0"/>
          </a:p>
          <a:p>
            <a:r>
              <a:rPr lang="ar-SA" sz="2400" b="1" dirty="0" smtClean="0"/>
              <a:t>3_____________</a:t>
            </a:r>
            <a:endParaRPr lang="he-IL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51720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94" y="500034"/>
            <a:ext cx="5143536" cy="3857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800" b="1" dirty="0" smtClean="0"/>
              <a:t>الأرنبُ الصّغيرُ</a:t>
            </a:r>
          </a:p>
          <a:p>
            <a:pPr algn="ctr"/>
            <a:r>
              <a:rPr lang="ar-JO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ar-JO" sz="2400" dirty="0" smtClean="0">
                <a:cs typeface="+mj-cs"/>
              </a:rPr>
              <a:t>بوني أرنَبٌ صَغيرٌ  يُحِبُّ اللَعِبَ كَثيرًا. </a:t>
            </a:r>
          </a:p>
          <a:p>
            <a:pPr>
              <a:lnSpc>
                <a:spcPct val="150000"/>
              </a:lnSpc>
            </a:pPr>
            <a:r>
              <a:rPr lang="ar-JO" sz="2400" dirty="0" smtClean="0">
                <a:cs typeface="+mj-cs"/>
              </a:rPr>
              <a:t>شاهَدَ يَومًا فَراشاتٍ جَميلَةً تَطيرُ مِن </a:t>
            </a:r>
          </a:p>
          <a:p>
            <a:pPr>
              <a:lnSpc>
                <a:spcPct val="150000"/>
              </a:lnSpc>
            </a:pPr>
            <a:r>
              <a:rPr lang="ar-JO" sz="2400" dirty="0" smtClean="0">
                <a:cs typeface="+mj-cs"/>
              </a:rPr>
              <a:t>زَهرةٍ إلى زَهرةٍ .</a:t>
            </a:r>
          </a:p>
          <a:p>
            <a:pPr>
              <a:lnSpc>
                <a:spcPct val="150000"/>
              </a:lnSpc>
            </a:pPr>
            <a:r>
              <a:rPr lang="ar-JO" sz="2400" dirty="0" smtClean="0">
                <a:cs typeface="+mj-cs"/>
              </a:rPr>
              <a:t>رَكَضَ خَلفَها يُريدُ أن يُمسِكَ واحدةً مِنها ،</a:t>
            </a:r>
          </a:p>
          <a:p>
            <a:pPr>
              <a:lnSpc>
                <a:spcPct val="150000"/>
              </a:lnSpc>
            </a:pPr>
            <a:r>
              <a:rPr lang="ar-JO" sz="2400" dirty="0" smtClean="0">
                <a:cs typeface="+mj-cs"/>
              </a:rPr>
              <a:t> قَفَزَ قَفزَةً عاليةً ، فَوَقَعَ على الأرضِ .</a:t>
            </a:r>
            <a:endParaRPr lang="ar-JO" sz="2400" dirty="0">
              <a:cs typeface="+mj-cs"/>
            </a:endParaRPr>
          </a:p>
        </p:txBody>
      </p:sp>
      <p:pic>
        <p:nvPicPr>
          <p:cNvPr id="3" name="Picture 4" descr="Illustration Of Rabbit With A Basket Full Of Eggs And Butterfly Royalty  Free Cliparts, Vectors, And Stock Illustration. Image 4470255."/>
          <p:cNvPicPr>
            <a:picLocks noChangeAspect="1" noChangeArrowheads="1"/>
          </p:cNvPicPr>
          <p:nvPr/>
        </p:nvPicPr>
        <p:blipFill>
          <a:blip r:embed="rId2" cstate="print"/>
          <a:srcRect r="24663"/>
          <a:stretch>
            <a:fillRect/>
          </a:stretch>
        </p:blipFill>
        <p:spPr bwMode="auto">
          <a:xfrm>
            <a:off x="357166" y="2928926"/>
            <a:ext cx="1132048" cy="15576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42" y="5072066"/>
            <a:ext cx="5572164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JO" b="1" dirty="0" smtClean="0"/>
              <a:t>اجب عن الأسئلة التالية 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ar-JO" dirty="0" smtClean="0"/>
              <a:t>ماذا يحب الأرنب ؟__________________ 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ar-JO" dirty="0" smtClean="0"/>
              <a:t>ماذا شاهد الأرنب ؟__________________ .</a:t>
            </a:r>
          </a:p>
          <a:p>
            <a:pPr marL="342900" indent="-342900">
              <a:lnSpc>
                <a:spcPct val="150000"/>
              </a:lnSpc>
            </a:pPr>
            <a:r>
              <a:rPr lang="ar-JO" dirty="0" smtClean="0"/>
              <a:t>----------------------------------------------------------------------</a:t>
            </a:r>
            <a:endParaRPr lang="ar-JO" dirty="0"/>
          </a:p>
          <a:p>
            <a:pPr marL="342900" indent="-342900">
              <a:lnSpc>
                <a:spcPct val="150000"/>
              </a:lnSpc>
            </a:pPr>
            <a:r>
              <a:rPr lang="ar-JO" b="1" dirty="0" smtClean="0"/>
              <a:t>أكمل الناقص  بحسب النص :</a:t>
            </a:r>
          </a:p>
          <a:p>
            <a:pPr marL="342900" indent="-342900">
              <a:lnSpc>
                <a:spcPct val="150000"/>
              </a:lnSpc>
            </a:pPr>
            <a:r>
              <a:rPr lang="ar-JO" dirty="0" smtClean="0"/>
              <a:t>1)______ أرنب صغير .</a:t>
            </a:r>
          </a:p>
          <a:p>
            <a:pPr marL="342900" indent="-342900">
              <a:lnSpc>
                <a:spcPct val="150000"/>
              </a:lnSpc>
            </a:pPr>
            <a:r>
              <a:rPr lang="ar-JO" dirty="0" smtClean="0"/>
              <a:t>2)تطير من _____  إلى ______ .</a:t>
            </a:r>
          </a:p>
          <a:p>
            <a:pPr marL="342900" indent="-342900">
              <a:lnSpc>
                <a:spcPct val="150000"/>
              </a:lnSpc>
            </a:pPr>
            <a:r>
              <a:rPr lang="ar-JO" dirty="0" smtClean="0"/>
              <a:t>3) قفز ______ عالية .</a:t>
            </a:r>
          </a:p>
          <a:p>
            <a:pPr marL="342900" indent="-342900">
              <a:buAutoNum type="arabicParenR"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8" y="357158"/>
            <a:ext cx="6143668" cy="151733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رتّب الكلمات لتحصل على جملة مفيدة .</a:t>
            </a:r>
          </a:p>
          <a:p>
            <a:endParaRPr lang="ar-JO" sz="2000" dirty="0"/>
          </a:p>
          <a:p>
            <a:r>
              <a:rPr lang="ar-JO" sz="2000" dirty="0" smtClean="0"/>
              <a:t>الفراشات     شاهد     الأرنب </a:t>
            </a:r>
          </a:p>
          <a:p>
            <a:r>
              <a:rPr lang="ar-JO" sz="2000" dirty="0" smtClean="0"/>
              <a:t>_________________________</a:t>
            </a:r>
          </a:p>
          <a:p>
            <a:r>
              <a:rPr lang="ar-JO" sz="2000" dirty="0" smtClean="0"/>
              <a:t>الأرنب       خلف      ركض     الفراشة </a:t>
            </a:r>
          </a:p>
          <a:p>
            <a:r>
              <a:rPr lang="ar-JO" sz="2000" dirty="0" smtClean="0"/>
              <a:t>_________________________</a:t>
            </a:r>
          </a:p>
          <a:p>
            <a:r>
              <a:rPr lang="ar-JO" sz="2000" dirty="0" smtClean="0"/>
              <a:t>------------------------------------------------------------------</a:t>
            </a:r>
            <a:endParaRPr lang="ar-JO" sz="2000" dirty="0"/>
          </a:p>
          <a:p>
            <a:r>
              <a:rPr lang="ar-JO" sz="2000" b="1" dirty="0" smtClean="0"/>
              <a:t>أضف ال التعريف للكلمات التالية :</a:t>
            </a:r>
          </a:p>
          <a:p>
            <a:endParaRPr lang="ar-JO" sz="2000" b="1" dirty="0"/>
          </a:p>
          <a:p>
            <a:r>
              <a:rPr lang="ar-JO" sz="2000" dirty="0" smtClean="0"/>
              <a:t>أرنب        _______</a:t>
            </a:r>
          </a:p>
          <a:p>
            <a:r>
              <a:rPr lang="ar-JO" sz="2000" dirty="0" smtClean="0"/>
              <a:t>فراشات     _______</a:t>
            </a:r>
          </a:p>
          <a:p>
            <a:r>
              <a:rPr lang="ar-JO" sz="2000" dirty="0" smtClean="0"/>
              <a:t>ارض       _______</a:t>
            </a:r>
          </a:p>
          <a:p>
            <a:r>
              <a:rPr lang="ar-JO" sz="2000" dirty="0" smtClean="0"/>
              <a:t>زهرة       _______</a:t>
            </a:r>
          </a:p>
          <a:p>
            <a:endParaRPr lang="ar-JO" sz="2000" b="1" dirty="0"/>
          </a:p>
          <a:p>
            <a:r>
              <a:rPr lang="ar-JO" sz="2000" dirty="0" smtClean="0"/>
              <a:t>-------------------------------------------------------------------</a:t>
            </a:r>
          </a:p>
          <a:p>
            <a:endParaRPr lang="ar-JO" sz="2000" b="1" dirty="0" smtClean="0"/>
          </a:p>
          <a:p>
            <a:r>
              <a:rPr lang="ar-JO" sz="2000" b="1" dirty="0" smtClean="0"/>
              <a:t>اكتب جملة تصف الصورة :</a:t>
            </a:r>
          </a:p>
          <a:p>
            <a:endParaRPr lang="ar-JO" sz="2000" b="1" dirty="0"/>
          </a:p>
          <a:p>
            <a:endParaRPr lang="ar-JO" sz="2000" b="1" dirty="0" smtClean="0"/>
          </a:p>
          <a:p>
            <a:endParaRPr lang="ar-JO" sz="2000" b="1" dirty="0" smtClean="0"/>
          </a:p>
          <a:p>
            <a:endParaRPr lang="ar-JO" sz="2000" dirty="0"/>
          </a:p>
          <a:p>
            <a:endParaRPr lang="ar-JO" sz="2000" dirty="0" smtClean="0"/>
          </a:p>
          <a:p>
            <a:r>
              <a:rPr lang="ar-JO" sz="2000" dirty="0" smtClean="0"/>
              <a:t>_______________               ________________</a:t>
            </a:r>
            <a:endParaRPr lang="ar-JO" sz="2000" dirty="0"/>
          </a:p>
          <a:p>
            <a:endParaRPr lang="ar-JO" sz="2000" dirty="0" smtClean="0"/>
          </a:p>
          <a:p>
            <a:endParaRPr lang="ar-JO" sz="2000" dirty="0"/>
          </a:p>
          <a:p>
            <a:endParaRPr lang="ar-JO" sz="2000" dirty="0" smtClean="0"/>
          </a:p>
          <a:p>
            <a:endParaRPr lang="ar-JO" sz="2000" dirty="0"/>
          </a:p>
          <a:p>
            <a:endParaRPr lang="ar-JO" sz="2000" dirty="0" smtClean="0"/>
          </a:p>
          <a:p>
            <a:endParaRPr lang="ar-JO" sz="2000" dirty="0"/>
          </a:p>
          <a:p>
            <a:endParaRPr lang="ar-JO" sz="2000" dirty="0" smtClean="0"/>
          </a:p>
          <a:p>
            <a:endParaRPr lang="ar-JO" sz="2000" dirty="0"/>
          </a:p>
          <a:p>
            <a:endParaRPr lang="ar-JO" sz="2000" dirty="0" smtClean="0"/>
          </a:p>
          <a:p>
            <a:endParaRPr lang="ar-JO" sz="2000" dirty="0"/>
          </a:p>
          <a:p>
            <a:r>
              <a:rPr lang="ar-JO" sz="2000" dirty="0" smtClean="0"/>
              <a:t> </a:t>
            </a:r>
          </a:p>
          <a:p>
            <a:endParaRPr lang="ar-JO" sz="2000" b="1" dirty="0" smtClean="0"/>
          </a:p>
          <a:p>
            <a:endParaRPr lang="ar-JO" sz="2000" b="1" dirty="0"/>
          </a:p>
          <a:p>
            <a:endParaRPr lang="ar-JO" sz="2000" b="1" dirty="0" smtClean="0"/>
          </a:p>
          <a:p>
            <a:endParaRPr lang="ar-JO" sz="2000" b="1" dirty="0"/>
          </a:p>
          <a:p>
            <a:endParaRPr lang="ar-JO" sz="2000" dirty="0" smtClean="0"/>
          </a:p>
          <a:p>
            <a:pPr>
              <a:lnSpc>
                <a:spcPct val="150000"/>
              </a:lnSpc>
            </a:pPr>
            <a:endParaRPr lang="ar-JO" sz="2000" dirty="0"/>
          </a:p>
          <a:p>
            <a:pPr>
              <a:lnSpc>
                <a:spcPct val="150000"/>
              </a:lnSpc>
            </a:pPr>
            <a:endParaRPr lang="ar-JO" sz="2000" dirty="0" smtClean="0"/>
          </a:p>
          <a:p>
            <a:pPr>
              <a:lnSpc>
                <a:spcPct val="150000"/>
              </a:lnSpc>
            </a:pPr>
            <a:endParaRPr lang="ar-JO" sz="2000" dirty="0"/>
          </a:p>
          <a:p>
            <a:pPr>
              <a:lnSpc>
                <a:spcPct val="150000"/>
              </a:lnSpc>
            </a:pPr>
            <a:endParaRPr lang="ar-JO" sz="2000" dirty="0" smtClean="0"/>
          </a:p>
          <a:p>
            <a:pPr>
              <a:lnSpc>
                <a:spcPct val="150000"/>
              </a:lnSpc>
            </a:pPr>
            <a:endParaRPr lang="ar-JO" sz="2000" b="1" dirty="0"/>
          </a:p>
          <a:p>
            <a:pPr>
              <a:lnSpc>
                <a:spcPct val="150000"/>
              </a:lnSpc>
            </a:pPr>
            <a:endParaRPr lang="ar-JO" sz="2000" b="1" dirty="0"/>
          </a:p>
        </p:txBody>
      </p:sp>
      <p:pic>
        <p:nvPicPr>
          <p:cNvPr id="14340" name="Picture 4" descr="Bunny and Carrot"/>
          <p:cNvPicPr>
            <a:picLocks noChangeAspect="1" noChangeArrowheads="1"/>
          </p:cNvPicPr>
          <p:nvPr/>
        </p:nvPicPr>
        <p:blipFill>
          <a:blip r:embed="rId2">
            <a:grayscl/>
            <a:lum/>
          </a:blip>
          <a:srcRect/>
          <a:stretch>
            <a:fillRect/>
          </a:stretch>
        </p:blipFill>
        <p:spPr bwMode="auto">
          <a:xfrm>
            <a:off x="4572008" y="5786446"/>
            <a:ext cx="1562077" cy="1301731"/>
          </a:xfrm>
          <a:prstGeom prst="rect">
            <a:avLst/>
          </a:prstGeom>
          <a:noFill/>
        </p:spPr>
      </p:pic>
      <p:pic>
        <p:nvPicPr>
          <p:cNvPr id="4" name="Picture 6" descr="Cute rabbit with butterfly on white background Vector Image"/>
          <p:cNvPicPr>
            <a:picLocks noChangeAspect="1" noChangeArrowheads="1"/>
          </p:cNvPicPr>
          <p:nvPr/>
        </p:nvPicPr>
        <p:blipFill>
          <a:blip r:embed="rId3" cstate="print">
            <a:grayscl/>
            <a:lum/>
          </a:blip>
          <a:srcRect l="15047" t="10836" r="15567" b="17956"/>
          <a:stretch>
            <a:fillRect/>
          </a:stretch>
        </p:blipFill>
        <p:spPr bwMode="auto">
          <a:xfrm>
            <a:off x="1214422" y="5429256"/>
            <a:ext cx="1500198" cy="1662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8" y="357158"/>
            <a:ext cx="6143668" cy="74219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/>
              <a:t>صنّف الكلمات التالية في جدول التناوين : </a:t>
            </a:r>
            <a:endParaRPr lang="ar-JO" sz="2000" dirty="0" smtClean="0"/>
          </a:p>
          <a:p>
            <a:endParaRPr lang="ar-JO" sz="2000" dirty="0"/>
          </a:p>
          <a:p>
            <a:endParaRPr lang="ar-JO" sz="2000" dirty="0" smtClean="0"/>
          </a:p>
          <a:p>
            <a:endParaRPr lang="ar-JO" sz="2000" dirty="0"/>
          </a:p>
          <a:p>
            <a:endParaRPr lang="ar-JO" sz="2000" dirty="0" smtClean="0"/>
          </a:p>
          <a:p>
            <a:endParaRPr lang="ar-JO" sz="2000" dirty="0" smtClean="0"/>
          </a:p>
          <a:p>
            <a:endParaRPr lang="ar-JO" sz="2000" dirty="0"/>
          </a:p>
          <a:p>
            <a:endParaRPr lang="ar-JO" sz="2000" dirty="0" smtClean="0"/>
          </a:p>
          <a:p>
            <a:endParaRPr lang="ar-JO" sz="2000" dirty="0"/>
          </a:p>
          <a:p>
            <a:r>
              <a:rPr lang="ar-JO" sz="2000" dirty="0" smtClean="0"/>
              <a:t> </a:t>
            </a:r>
          </a:p>
          <a:p>
            <a:endParaRPr lang="ar-JO" sz="2000" b="1" dirty="0" smtClean="0"/>
          </a:p>
          <a:p>
            <a:endParaRPr lang="ar-JO" sz="2000" b="1" dirty="0"/>
          </a:p>
          <a:p>
            <a:endParaRPr lang="ar-JO" sz="2000" b="1" dirty="0" smtClean="0"/>
          </a:p>
          <a:p>
            <a:endParaRPr lang="ar-JO" sz="2000" b="1" dirty="0"/>
          </a:p>
          <a:p>
            <a:endParaRPr lang="ar-JO" sz="2000" dirty="0" smtClean="0"/>
          </a:p>
          <a:p>
            <a:pPr>
              <a:lnSpc>
                <a:spcPct val="150000"/>
              </a:lnSpc>
            </a:pPr>
            <a:endParaRPr lang="ar-JO" sz="2000" dirty="0"/>
          </a:p>
          <a:p>
            <a:pPr>
              <a:lnSpc>
                <a:spcPct val="150000"/>
              </a:lnSpc>
            </a:pPr>
            <a:endParaRPr lang="ar-JO" sz="2000" dirty="0" smtClean="0"/>
          </a:p>
          <a:p>
            <a:pPr>
              <a:lnSpc>
                <a:spcPct val="150000"/>
              </a:lnSpc>
            </a:pPr>
            <a:endParaRPr lang="ar-JO" sz="2000" dirty="0"/>
          </a:p>
          <a:p>
            <a:pPr>
              <a:lnSpc>
                <a:spcPct val="150000"/>
              </a:lnSpc>
            </a:pPr>
            <a:endParaRPr lang="ar-JO" sz="2000" dirty="0" smtClean="0"/>
          </a:p>
          <a:p>
            <a:pPr>
              <a:lnSpc>
                <a:spcPct val="150000"/>
              </a:lnSpc>
            </a:pPr>
            <a:endParaRPr lang="ar-JO" sz="2000" b="1" dirty="0"/>
          </a:p>
          <a:p>
            <a:pPr>
              <a:lnSpc>
                <a:spcPct val="150000"/>
              </a:lnSpc>
            </a:pPr>
            <a:endParaRPr lang="ar-J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28670" y="857224"/>
            <a:ext cx="5429288" cy="857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 قفزة </a:t>
            </a:r>
            <a:r>
              <a:rPr lang="ar-JO" dirty="0" err="1" smtClean="0"/>
              <a:t>ً</a:t>
            </a:r>
            <a:r>
              <a:rPr lang="ar-JO" dirty="0" smtClean="0"/>
              <a:t>- زهرةٍ  - صغيرٌ – فراشات </a:t>
            </a:r>
            <a:r>
              <a:rPr lang="ar-JO" dirty="0" err="1" smtClean="0"/>
              <a:t>ٍ</a:t>
            </a:r>
            <a:r>
              <a:rPr lang="ar-JO" dirty="0" smtClean="0"/>
              <a:t> – عالية </a:t>
            </a:r>
            <a:r>
              <a:rPr lang="ar-JO" dirty="0" err="1" smtClean="0"/>
              <a:t>ً</a:t>
            </a:r>
            <a:r>
              <a:rPr lang="ar-JO" dirty="0" smtClean="0"/>
              <a:t> – يومًا             </a:t>
            </a:r>
            <a:endParaRPr lang="ar-JO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3116" y="1928794"/>
          <a:ext cx="3071817" cy="194025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939"/>
                <a:gridCol w="1023939"/>
                <a:gridCol w="1023939"/>
              </a:tblGrid>
              <a:tr h="500066"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/>
                        <a:t>تنوين فتح</a:t>
                      </a:r>
                      <a:endParaRPr lang="ar-J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/>
                        <a:t>تنوين ضم </a:t>
                      </a:r>
                      <a:endParaRPr lang="ar-J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/>
                        <a:t>تنوين كسر </a:t>
                      </a:r>
                      <a:endParaRPr lang="ar-JO" b="1" dirty="0"/>
                    </a:p>
                  </a:txBody>
                  <a:tcPr/>
                </a:tc>
              </a:tr>
              <a:tr h="720096">
                <a:tc>
                  <a:txBody>
                    <a:bodyPr/>
                    <a:lstStyle/>
                    <a:p>
                      <a:pPr rtl="1"/>
                      <a:endParaRPr lang="ar-JO" dirty="0" smtClean="0"/>
                    </a:p>
                    <a:p>
                      <a:pPr rtl="1"/>
                      <a:r>
                        <a:rPr lang="ar-JO" dirty="0" smtClean="0"/>
                        <a:t>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 smtClean="0"/>
                    </a:p>
                    <a:p>
                      <a:pPr rtl="1"/>
                      <a:r>
                        <a:rPr lang="ar-JO" dirty="0" smtClean="0"/>
                        <a:t>______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 smtClean="0"/>
                    </a:p>
                    <a:p>
                      <a:pPr rtl="1"/>
                      <a:r>
                        <a:rPr lang="ar-JO" dirty="0" smtClean="0"/>
                        <a:t>______</a:t>
                      </a:r>
                      <a:endParaRPr lang="ar-JO" dirty="0"/>
                    </a:p>
                  </a:txBody>
                  <a:tcPr/>
                </a:tc>
              </a:tr>
              <a:tr h="720096">
                <a:tc>
                  <a:txBody>
                    <a:bodyPr/>
                    <a:lstStyle/>
                    <a:p>
                      <a:pPr rtl="1"/>
                      <a:endParaRPr lang="ar-JO" dirty="0" smtClean="0"/>
                    </a:p>
                    <a:p>
                      <a:pPr rtl="1"/>
                      <a:r>
                        <a:rPr lang="ar-JO" dirty="0" smtClean="0"/>
                        <a:t>______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 smtClean="0"/>
                    </a:p>
                    <a:p>
                      <a:pPr rtl="1"/>
                      <a:r>
                        <a:rPr lang="ar-JO" dirty="0" smtClean="0"/>
                        <a:t>______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 smtClean="0"/>
                    </a:p>
                    <a:p>
                      <a:pPr rtl="1"/>
                      <a:r>
                        <a:rPr lang="ar-JO" dirty="0" smtClean="0"/>
                        <a:t>______</a:t>
                      </a:r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94" y="500034"/>
            <a:ext cx="5143536" cy="3857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 sz="2400" dirty="0"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8" y="785786"/>
            <a:ext cx="39854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القلم الضائع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خَرج عَدْنان إلى ساحَةِ المَدْرسةِ.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وَجَدَ عَدْنان قَلَم</a:t>
            </a:r>
            <a:r>
              <a:rPr lang="ar-JO" sz="28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ً</a:t>
            </a:r>
            <a:r>
              <a:rPr kumimoji="0" lang="ar-J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أحْمَر</a:t>
            </a: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َ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       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سألَ هَـيا: قَلَمُ مَنْ هذا؟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أجابَت هَـيا: هذا قَلَم</a:t>
            </a:r>
            <a:r>
              <a:rPr kumimoji="0" lang="ar-J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ُ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سَحَر.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pic>
        <p:nvPicPr>
          <p:cNvPr id="1026" name="il_fi" descr="http://t0.gstatic.com/images?q=tbn:ANd9GcQZc_L7cRYiDu-yF4E9Ldz3F8wSoyRq2lyqgqcdXPBXo5CS5XysvQ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857488"/>
            <a:ext cx="1304925" cy="16764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367050" y="4786314"/>
            <a:ext cx="29915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تنفيذ تعليمات</a:t>
            </a:r>
            <a:endParaRPr lang="ar-JO" sz="2000" b="1" u="sng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ضَع دائرة حَوْل كَلِمَة المَدْرَسَة.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لَوّن كَلِمَة أحْمَر.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ضَع خطاً تَحْت كَلِمَة سَحَر.</a:t>
            </a:r>
            <a:endParaRPr kumimoji="0" lang="ar-J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أكْمِل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النّاق</a:t>
            </a:r>
            <a:r>
              <a:rPr kumimoji="0" lang="ar-JO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ص</a:t>
            </a:r>
            <a:r>
              <a:rPr kumimoji="0" lang="ar-JO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النص </a:t>
            </a:r>
            <a:endParaRPr kumimoji="0" lang="ar-JO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خَرَجَ _____ إلى ساحَة المَدْرَسَة.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_____ عَدْنان قَلَم أحْمَر.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سَأل هَـيا: _____ مَن هذا؟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70" y="214282"/>
            <a:ext cx="535785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b="1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اجب عن الأسئلة التالية :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</a:t>
            </a: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َنْ خَرَجَ إلى ساحَة المَدْرَسَة؟</a:t>
            </a:r>
            <a:endParaRPr lang="ar-JO" sz="20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Calibri" pitchFamily="34" charset="0"/>
                <a:cs typeface="Arial" pitchFamily="34" charset="0"/>
              </a:rPr>
              <a:t>____________________________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ماذا وَجَدَ عَدْنان؟</a:t>
            </a:r>
            <a:endParaRPr lang="ar-JO" sz="20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Calibri" pitchFamily="34" charset="0"/>
                <a:cs typeface="Arial" pitchFamily="34" charset="0"/>
              </a:rPr>
              <a:t>____________________________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ماذا أجابَت هـيا؟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________________________</a:t>
            </a:r>
            <a:r>
              <a:rPr lang="ar-JO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___</a:t>
            </a: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_</a:t>
            </a:r>
            <a:endParaRPr lang="ar-JO" sz="20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JO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b="1" u="sng" dirty="0" smtClean="0">
                <a:latin typeface="Arial" pitchFamily="34" charset="0"/>
                <a:cs typeface="Arial" pitchFamily="34" charset="0"/>
              </a:rPr>
              <a:t>ركّب الحروف لتكون كلمة :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خ . ر . ج  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ق . ل . م  __________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س . ا . ح . ة 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هـ . ي . ا  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JO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b="1" u="sng" dirty="0" smtClean="0">
                <a:latin typeface="Arial" pitchFamily="34" charset="0"/>
                <a:cs typeface="Arial" pitchFamily="34" charset="0"/>
              </a:rPr>
              <a:t>حلل إلى مقاطع :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ساحة :____________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خرج :_____________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عدنان :____________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dirty="0" smtClean="0">
                <a:latin typeface="Arial" pitchFamily="34" charset="0"/>
                <a:cs typeface="Arial" pitchFamily="34" charset="0"/>
              </a:rPr>
              <a:t>الضائع :____________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JO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JO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32" y="928662"/>
            <a:ext cx="528638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b="1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أدْخل الكَلِمات التّاليَة في جُمَلٍ مفيدَة:-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وَجَدَ: ___________________.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قَلَم: ___________________.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خَرَجَ: ___________________.</a:t>
            </a:r>
            <a:endParaRPr lang="ar-JO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JO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sz="2000" b="1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مد خطًا بين الكلمة والصورة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JO" sz="2000" b="1" u="sng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JO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School Online Coloring P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8" y="6643702"/>
            <a:ext cx="1643041" cy="1643042"/>
          </a:xfrm>
          <a:prstGeom prst="rect">
            <a:avLst/>
          </a:prstGeom>
          <a:noFill/>
        </p:spPr>
      </p:pic>
      <p:pic>
        <p:nvPicPr>
          <p:cNvPr id="18438" name="Picture 6" descr="Welcome Back To School, Classroom Supplies Set, For Coloring.. Royalty Free  Cliparts, Vectors, And Stock Illustration. Image 126011191."/>
          <p:cNvPicPr>
            <a:picLocks noChangeAspect="1" noChangeArrowheads="1"/>
          </p:cNvPicPr>
          <p:nvPr/>
        </p:nvPicPr>
        <p:blipFill>
          <a:blip r:embed="rId3"/>
          <a:srcRect l="64616" t="24231" b="38269"/>
          <a:stretch>
            <a:fillRect/>
          </a:stretch>
        </p:blipFill>
        <p:spPr bwMode="auto">
          <a:xfrm>
            <a:off x="571480" y="5715008"/>
            <a:ext cx="1024319" cy="1085577"/>
          </a:xfrm>
          <a:prstGeom prst="rect">
            <a:avLst/>
          </a:prstGeom>
          <a:noFill/>
        </p:spPr>
      </p:pic>
      <p:pic>
        <p:nvPicPr>
          <p:cNvPr id="6" name="Picture 6" descr="Welcome Back To School, Classroom Supplies Set, For Coloring.. Royalty Free  Cliparts, Vectors, And Stock Illustration. Image 126011191."/>
          <p:cNvPicPr>
            <a:picLocks noChangeAspect="1" noChangeArrowheads="1"/>
          </p:cNvPicPr>
          <p:nvPr/>
        </p:nvPicPr>
        <p:blipFill>
          <a:blip r:embed="rId3"/>
          <a:srcRect l="74347" t="59347"/>
          <a:stretch>
            <a:fillRect/>
          </a:stretch>
        </p:blipFill>
        <p:spPr bwMode="auto">
          <a:xfrm>
            <a:off x="714356" y="7358082"/>
            <a:ext cx="785818" cy="1245304"/>
          </a:xfrm>
          <a:prstGeom prst="rect">
            <a:avLst/>
          </a:prstGeom>
          <a:noFill/>
        </p:spPr>
      </p:pic>
      <p:pic>
        <p:nvPicPr>
          <p:cNvPr id="7" name="Picture 6" descr="Welcome Back To School, Classroom Supplies Set, For Coloring.. Royalty Free  Cliparts, Vectors, And Stock Illustration. Image 126011191."/>
          <p:cNvPicPr>
            <a:picLocks noChangeAspect="1" noChangeArrowheads="1"/>
          </p:cNvPicPr>
          <p:nvPr/>
        </p:nvPicPr>
        <p:blipFill>
          <a:blip r:embed="rId3"/>
          <a:srcRect t="29269" r="72461" b="36115"/>
          <a:stretch>
            <a:fillRect/>
          </a:stretch>
        </p:blipFill>
        <p:spPr bwMode="auto">
          <a:xfrm>
            <a:off x="5357826" y="4857752"/>
            <a:ext cx="852494" cy="1071570"/>
          </a:xfrm>
          <a:prstGeom prst="rect">
            <a:avLst/>
          </a:prstGeom>
          <a:noFill/>
        </p:spPr>
      </p:pic>
      <p:pic>
        <p:nvPicPr>
          <p:cNvPr id="8" name="Picture 6" descr="Welcome Back To School, Classroom Supplies Set, For Coloring.. Royalty Free  Cliparts, Vectors, And Stock Illustration. Image 126011191."/>
          <p:cNvPicPr>
            <a:picLocks noChangeAspect="1" noChangeArrowheads="1"/>
          </p:cNvPicPr>
          <p:nvPr/>
        </p:nvPicPr>
        <p:blipFill>
          <a:blip r:embed="rId3"/>
          <a:srcRect t="61500" r="62730"/>
          <a:stretch>
            <a:fillRect/>
          </a:stretch>
        </p:blipFill>
        <p:spPr bwMode="auto">
          <a:xfrm>
            <a:off x="428603" y="3857620"/>
            <a:ext cx="1335621" cy="13797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82" y="4929190"/>
            <a:ext cx="12144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b="1" dirty="0" smtClean="0"/>
              <a:t>كتب</a:t>
            </a:r>
          </a:p>
          <a:p>
            <a:pPr algn="ctr"/>
            <a:endParaRPr lang="ar-JO" sz="2000" b="1" dirty="0" smtClean="0"/>
          </a:p>
          <a:p>
            <a:pPr algn="ctr"/>
            <a:r>
              <a:rPr lang="ar-JO" sz="2000" b="1" dirty="0" smtClean="0"/>
              <a:t>مقص </a:t>
            </a:r>
          </a:p>
          <a:p>
            <a:pPr algn="ctr"/>
            <a:endParaRPr lang="ar-JO" sz="2000" b="1" dirty="0" smtClean="0"/>
          </a:p>
          <a:p>
            <a:pPr algn="ctr"/>
            <a:r>
              <a:rPr lang="ar-JO" sz="2000" b="1" dirty="0" smtClean="0"/>
              <a:t>حقيبة</a:t>
            </a:r>
          </a:p>
          <a:p>
            <a:pPr algn="ctr"/>
            <a:endParaRPr lang="ar-JO" sz="2000" b="1" dirty="0" smtClean="0"/>
          </a:p>
          <a:p>
            <a:pPr algn="ctr"/>
            <a:r>
              <a:rPr lang="ar-JO" sz="2000" b="1" dirty="0" smtClean="0"/>
              <a:t>قلم </a:t>
            </a:r>
          </a:p>
          <a:p>
            <a:pPr algn="ctr"/>
            <a:endParaRPr lang="ar-JO" sz="2000" b="1" dirty="0" smtClean="0"/>
          </a:p>
          <a:p>
            <a:pPr algn="ctr"/>
            <a:r>
              <a:rPr lang="ar-JO" sz="2000" b="1" dirty="0" smtClean="0"/>
              <a:t>مسطرة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36" y="2"/>
            <a:ext cx="5214974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cs typeface="+mj-cs"/>
              </a:rPr>
              <a:t>2</a:t>
            </a:r>
            <a:r>
              <a:rPr lang="ar-SA" sz="2000" b="1" u="sng" dirty="0" smtClean="0">
                <a:cs typeface="+mj-cs"/>
              </a:rPr>
              <a:t>) حلل </a:t>
            </a:r>
            <a:r>
              <a:rPr lang="ar-SA" sz="2000" b="1" u="sng" dirty="0" err="1" smtClean="0">
                <a:cs typeface="+mj-cs"/>
              </a:rPr>
              <a:t>الى</a:t>
            </a:r>
            <a:r>
              <a:rPr lang="ar-SA" sz="2000" b="1" u="sng" dirty="0" smtClean="0">
                <a:cs typeface="+mj-cs"/>
              </a:rPr>
              <a:t> مقاطع :</a:t>
            </a:r>
          </a:p>
          <a:p>
            <a:endParaRPr lang="ar-SA" sz="2000" b="1" u="sng" dirty="0" smtClean="0">
              <a:cs typeface="+mj-cs"/>
            </a:endParaRPr>
          </a:p>
          <a:p>
            <a:endParaRPr lang="ar-SA" sz="2000" b="1" dirty="0">
              <a:cs typeface="+mj-cs"/>
            </a:endParaRPr>
          </a:p>
          <a:p>
            <a:r>
              <a:rPr lang="ar-SA" sz="2000" b="1" dirty="0" smtClean="0">
                <a:cs typeface="+mj-cs"/>
              </a:rPr>
              <a:t>شدّهُ </a:t>
            </a:r>
          </a:p>
          <a:p>
            <a:endParaRPr lang="ar-SA" sz="2000" b="1" dirty="0">
              <a:cs typeface="+mj-cs"/>
            </a:endParaRPr>
          </a:p>
          <a:p>
            <a:r>
              <a:rPr lang="ar-SA" sz="2000" b="1" dirty="0" smtClean="0">
                <a:cs typeface="+mj-cs"/>
              </a:rPr>
              <a:t>يوسُفُ </a:t>
            </a:r>
            <a:endParaRPr lang="ar-SA" sz="2000" b="1" dirty="0" smtClean="0">
              <a:cs typeface="+mj-cs"/>
            </a:endParaRPr>
          </a:p>
          <a:p>
            <a:endParaRPr lang="ar-SA" sz="2000" b="1" dirty="0">
              <a:cs typeface="+mj-cs"/>
            </a:endParaRPr>
          </a:p>
          <a:p>
            <a:r>
              <a:rPr lang="ar-SA" sz="2000" b="1" dirty="0" smtClean="0">
                <a:cs typeface="+mj-cs"/>
              </a:rPr>
              <a:t>ماءت </a:t>
            </a:r>
          </a:p>
          <a:p>
            <a:endParaRPr lang="ar-SA" sz="2000" b="1" dirty="0">
              <a:cs typeface="+mj-cs"/>
            </a:endParaRPr>
          </a:p>
          <a:p>
            <a:r>
              <a:rPr lang="ar-SA" sz="2000" b="1" dirty="0" smtClean="0">
                <a:cs typeface="+mj-cs"/>
              </a:rPr>
              <a:t>أمّهِ </a:t>
            </a:r>
            <a:endParaRPr lang="ar-SA" sz="2000" b="1" dirty="0" smtClean="0">
              <a:cs typeface="+mj-cs"/>
            </a:endParaRPr>
          </a:p>
          <a:p>
            <a:endParaRPr lang="ar-SA" sz="2000" b="1" dirty="0" smtClean="0">
              <a:cs typeface="+mj-cs"/>
            </a:endParaRPr>
          </a:p>
          <a:p>
            <a:endParaRPr lang="ar-SA" sz="2000" b="1" dirty="0">
              <a:cs typeface="+mj-cs"/>
            </a:endParaRPr>
          </a:p>
          <a:p>
            <a:endParaRPr lang="ar-SA" sz="2000" b="1" dirty="0" smtClean="0">
              <a:cs typeface="+mj-cs"/>
            </a:endParaRPr>
          </a:p>
          <a:p>
            <a:endParaRPr lang="ar-SA" sz="2000" b="1" dirty="0">
              <a:cs typeface="+mj-cs"/>
            </a:endParaRPr>
          </a:p>
          <a:p>
            <a:r>
              <a:rPr lang="ar-SA" sz="2000" b="1" dirty="0" smtClean="0">
                <a:cs typeface="+mj-cs"/>
              </a:rPr>
              <a:t> </a:t>
            </a:r>
          </a:p>
          <a:p>
            <a:endParaRPr lang="ar-SA" sz="2000" dirty="0">
              <a:cs typeface="+mj-cs"/>
            </a:endParaRPr>
          </a:p>
          <a:p>
            <a:endParaRPr lang="ar-SA" sz="2000" dirty="0" smtClean="0">
              <a:cs typeface="+mj-cs"/>
            </a:endParaRPr>
          </a:p>
          <a:p>
            <a:endParaRPr lang="ar-SA" sz="2000" dirty="0">
              <a:cs typeface="+mj-cs"/>
            </a:endParaRPr>
          </a:p>
          <a:p>
            <a:endParaRPr lang="ar-SA" sz="2000" dirty="0" smtClean="0">
              <a:cs typeface="+mj-cs"/>
            </a:endParaRPr>
          </a:p>
          <a:p>
            <a:endParaRPr lang="he-IL" sz="2000" dirty="0">
              <a:cs typeface="+mj-cs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4857760" y="928662"/>
          <a:ext cx="1142991" cy="381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0997"/>
                <a:gridCol w="380997"/>
                <a:gridCol w="380997"/>
              </a:tblGrid>
              <a:tr h="375920"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4572008" y="1500166"/>
          <a:ext cx="1214430" cy="381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4810"/>
                <a:gridCol w="404810"/>
                <a:gridCol w="404810"/>
              </a:tblGrid>
              <a:tr h="375920"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5143512" y="2143108"/>
          <a:ext cx="785802" cy="381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7128"/>
                <a:gridCol w="378674"/>
              </a:tblGrid>
              <a:tr h="375920"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4857760" y="2714612"/>
          <a:ext cx="1214430" cy="381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4810"/>
                <a:gridCol w="404810"/>
                <a:gridCol w="404810"/>
              </a:tblGrid>
              <a:tr h="375920"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מלבן 11"/>
          <p:cNvSpPr/>
          <p:nvPr/>
        </p:nvSpPr>
        <p:spPr>
          <a:xfrm>
            <a:off x="1643050" y="3714744"/>
            <a:ext cx="48577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3) ركب كلمات من الحروف:</a:t>
            </a:r>
          </a:p>
          <a:p>
            <a:endParaRPr lang="ar-SA" b="1" dirty="0" smtClean="0"/>
          </a:p>
          <a:p>
            <a:r>
              <a:rPr lang="ar-SA" b="1" dirty="0" smtClean="0"/>
              <a:t>ي – </a:t>
            </a:r>
            <a:r>
              <a:rPr lang="ar-SA" b="1" dirty="0" err="1" smtClean="0"/>
              <a:t>و</a:t>
            </a:r>
            <a:r>
              <a:rPr lang="ar-SA" b="1" dirty="0" smtClean="0"/>
              <a:t> – </a:t>
            </a:r>
            <a:r>
              <a:rPr lang="ar-SA" b="1" dirty="0" err="1" smtClean="0"/>
              <a:t>س</a:t>
            </a:r>
            <a:r>
              <a:rPr lang="ar-SA" b="1" dirty="0" smtClean="0"/>
              <a:t> - </a:t>
            </a:r>
            <a:r>
              <a:rPr lang="ar-SA" b="1" dirty="0" err="1" smtClean="0"/>
              <a:t>ف</a:t>
            </a:r>
            <a:r>
              <a:rPr lang="ar-SA" b="1" dirty="0" smtClean="0"/>
              <a:t> =  _____________</a:t>
            </a:r>
          </a:p>
          <a:p>
            <a:endParaRPr lang="ar-SA" b="1" dirty="0" smtClean="0"/>
          </a:p>
          <a:p>
            <a:r>
              <a:rPr lang="ar-SA" b="1" dirty="0" smtClean="0"/>
              <a:t>ج – </a:t>
            </a:r>
            <a:r>
              <a:rPr lang="ar-SA" b="1" dirty="0" err="1" smtClean="0"/>
              <a:t>ز</a:t>
            </a:r>
            <a:r>
              <a:rPr lang="ar-SA" b="1" dirty="0" smtClean="0"/>
              <a:t> – </a:t>
            </a:r>
            <a:r>
              <a:rPr lang="ar-SA" b="1" dirty="0" err="1" smtClean="0"/>
              <a:t>ا</a:t>
            </a:r>
            <a:r>
              <a:rPr lang="ar-SA" b="1" dirty="0" smtClean="0"/>
              <a:t> – </a:t>
            </a:r>
            <a:r>
              <a:rPr lang="ar-SA" b="1" dirty="0" err="1" smtClean="0"/>
              <a:t>ء</a:t>
            </a:r>
            <a:r>
              <a:rPr lang="ar-SA" b="1" dirty="0" smtClean="0"/>
              <a:t> = ______________</a:t>
            </a:r>
          </a:p>
          <a:p>
            <a:endParaRPr lang="ar-SA" b="1" dirty="0" smtClean="0"/>
          </a:p>
          <a:p>
            <a:r>
              <a:rPr lang="ar-SA" b="1" dirty="0" smtClean="0"/>
              <a:t>ق – </a:t>
            </a:r>
            <a:r>
              <a:rPr lang="ar-SA" b="1" dirty="0" err="1" smtClean="0"/>
              <a:t>ط</a:t>
            </a:r>
            <a:r>
              <a:rPr lang="ar-SA" b="1" dirty="0" smtClean="0"/>
              <a:t> – </a:t>
            </a:r>
            <a:r>
              <a:rPr lang="ar-SA" b="1" dirty="0" err="1" smtClean="0"/>
              <a:t>ة</a:t>
            </a:r>
            <a:r>
              <a:rPr lang="ar-SA" b="1" dirty="0" smtClean="0"/>
              <a:t> = ________________</a:t>
            </a:r>
          </a:p>
          <a:p>
            <a:endParaRPr lang="ar-SA" b="1" dirty="0" smtClean="0"/>
          </a:p>
          <a:p>
            <a:r>
              <a:rPr lang="ar-SA" b="1" dirty="0" smtClean="0"/>
              <a:t>ن – </a:t>
            </a:r>
            <a:r>
              <a:rPr lang="ar-SA" b="1" dirty="0" err="1" smtClean="0"/>
              <a:t>ظ</a:t>
            </a:r>
            <a:r>
              <a:rPr lang="ar-SA" b="1" dirty="0" smtClean="0"/>
              <a:t> – </a:t>
            </a:r>
            <a:r>
              <a:rPr lang="ar-SA" b="1" dirty="0" err="1" smtClean="0"/>
              <a:t>ي</a:t>
            </a:r>
            <a:r>
              <a:rPr lang="ar-SA" b="1" dirty="0" smtClean="0"/>
              <a:t> – </a:t>
            </a:r>
            <a:r>
              <a:rPr lang="ar-SA" b="1" dirty="0" err="1" smtClean="0"/>
              <a:t>ف</a:t>
            </a:r>
            <a:r>
              <a:rPr lang="ar-SA" b="1" dirty="0" smtClean="0"/>
              <a:t> – </a:t>
            </a:r>
            <a:r>
              <a:rPr lang="ar-SA" b="1" dirty="0" err="1" smtClean="0"/>
              <a:t>ة</a:t>
            </a:r>
            <a:r>
              <a:rPr lang="ar-SA" b="1" dirty="0" smtClean="0"/>
              <a:t> = _____________</a:t>
            </a:r>
          </a:p>
          <a:p>
            <a:endParaRPr lang="ar-SA" b="1" dirty="0" smtClean="0"/>
          </a:p>
          <a:p>
            <a:r>
              <a:rPr lang="ar-SA" b="1" dirty="0" smtClean="0"/>
              <a:t>ي – </a:t>
            </a:r>
            <a:r>
              <a:rPr lang="ar-SA" b="1" dirty="0" err="1" smtClean="0"/>
              <a:t>د</a:t>
            </a:r>
            <a:r>
              <a:rPr lang="ar-SA" b="1" dirty="0" smtClean="0"/>
              <a:t> – </a:t>
            </a:r>
            <a:r>
              <a:rPr lang="ar-SA" b="1" dirty="0" err="1" smtClean="0"/>
              <a:t>ا</a:t>
            </a:r>
            <a:r>
              <a:rPr lang="ar-SA" b="1" dirty="0" smtClean="0"/>
              <a:t> – </a:t>
            </a:r>
            <a:r>
              <a:rPr lang="ar-SA" b="1" dirty="0" err="1" smtClean="0"/>
              <a:t>ع</a:t>
            </a:r>
            <a:r>
              <a:rPr lang="ar-SA" b="1" dirty="0" smtClean="0"/>
              <a:t> – </a:t>
            </a:r>
            <a:r>
              <a:rPr lang="ar-SA" b="1" dirty="0" err="1" smtClean="0"/>
              <a:t>ب</a:t>
            </a:r>
            <a:r>
              <a:rPr lang="ar-SA" b="1" dirty="0" smtClean="0"/>
              <a:t>- </a:t>
            </a:r>
            <a:r>
              <a:rPr lang="ar-SA" b="1" dirty="0" err="1" smtClean="0"/>
              <a:t>ه</a:t>
            </a:r>
            <a:r>
              <a:rPr lang="ar-SA" b="1" dirty="0" smtClean="0"/>
              <a:t> – </a:t>
            </a:r>
            <a:r>
              <a:rPr lang="ar-SA" b="1" dirty="0" err="1" smtClean="0"/>
              <a:t>ا</a:t>
            </a:r>
            <a:r>
              <a:rPr lang="ar-SA" b="1" dirty="0" smtClean="0"/>
              <a:t> = _________________</a:t>
            </a:r>
          </a:p>
          <a:p>
            <a:endParaRPr lang="ar-SA" b="1" dirty="0" smtClean="0"/>
          </a:p>
          <a:p>
            <a:r>
              <a:rPr lang="ar-SA" b="1" dirty="0" smtClean="0"/>
              <a:t>غ – </a:t>
            </a:r>
            <a:r>
              <a:rPr lang="ar-SA" b="1" dirty="0" err="1" smtClean="0"/>
              <a:t>ض</a:t>
            </a:r>
            <a:r>
              <a:rPr lang="ar-SA" b="1" dirty="0" smtClean="0"/>
              <a:t> – </a:t>
            </a:r>
            <a:r>
              <a:rPr lang="ar-SA" b="1" dirty="0" err="1" smtClean="0"/>
              <a:t>ب</a:t>
            </a:r>
            <a:r>
              <a:rPr lang="ar-SA" b="1" dirty="0" smtClean="0"/>
              <a:t> = ____________</a:t>
            </a:r>
          </a:p>
          <a:p>
            <a:endParaRPr lang="ar-SA" b="1" dirty="0" smtClean="0"/>
          </a:p>
          <a:p>
            <a:r>
              <a:rPr lang="ar-SA" b="1" dirty="0" smtClean="0"/>
              <a:t>ذ  -  </a:t>
            </a:r>
            <a:r>
              <a:rPr lang="ar-SA" b="1" dirty="0" err="1" smtClean="0"/>
              <a:t>ي</a:t>
            </a:r>
            <a:r>
              <a:rPr lang="ar-SA" b="1" dirty="0" smtClean="0"/>
              <a:t>  -  </a:t>
            </a:r>
            <a:r>
              <a:rPr lang="ar-SA" b="1" dirty="0" err="1" smtClean="0"/>
              <a:t>ل</a:t>
            </a:r>
            <a:r>
              <a:rPr lang="ar-SA" b="1" dirty="0" smtClean="0"/>
              <a:t>  =____________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2143116" y="714348"/>
          <a:ext cx="4429156" cy="2779240"/>
        </p:xfrm>
        <a:graphic>
          <a:graphicData uri="http://schemas.openxmlformats.org/drawingml/2006/table">
            <a:tbl>
              <a:tblPr rtl="1"/>
              <a:tblGrid>
                <a:gridCol w="2214343"/>
                <a:gridCol w="2214813"/>
              </a:tblGrid>
              <a:tr h="3138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j-cs"/>
                        </a:rPr>
                        <a:t>قَلَمٌ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j-cs"/>
                        </a:rPr>
                        <a:t>أَلْقَلَمُ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5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Times New Roman"/>
                          <a:ea typeface="Times New Roman"/>
                          <a:cs typeface="+mj-cs"/>
                        </a:rPr>
                        <a:t>قطّة 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Times New Roman"/>
                          <a:ea typeface="Times New Roman"/>
                          <a:cs typeface="+mj-cs"/>
                        </a:rPr>
                        <a:t>................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+mj-cs"/>
                        </a:rPr>
                        <a:t>طِفْلٌ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+mj-cs"/>
                        </a:rPr>
                        <a:t>................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+mj-cs"/>
                        </a:rPr>
                        <a:t>كَلْبٌ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+mj-cs"/>
                        </a:rPr>
                        <a:t>................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Times New Roman"/>
                          <a:ea typeface="Times New Roman"/>
                          <a:cs typeface="+mj-cs"/>
                        </a:rPr>
                        <a:t>دُبٌّ</a:t>
                      </a:r>
                      <a:endParaRPr lang="en-US" sz="2000" b="1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+mj-cs"/>
                        </a:rPr>
                        <a:t>................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5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Times New Roman"/>
                          <a:ea typeface="Times New Roman"/>
                          <a:cs typeface="+mj-cs"/>
                        </a:rPr>
                        <a:t>غَزالٌ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  <a:cs typeface="+mj-cs"/>
                        </a:rPr>
                        <a:t>................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5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Times New Roman"/>
                          <a:ea typeface="Times New Roman"/>
                          <a:cs typeface="+mj-cs"/>
                        </a:rPr>
                        <a:t>توت</a:t>
                      </a:r>
                      <a:endParaRPr lang="en-US" sz="2000" b="1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0" dirty="0" smtClean="0">
                          <a:latin typeface="Times New Roman"/>
                          <a:ea typeface="Times New Roman"/>
                          <a:cs typeface="+mj-cs"/>
                        </a:rPr>
                        <a:t>---------------</a:t>
                      </a:r>
                      <a:endParaRPr lang="en-US" sz="2000" b="0" dirty="0">
                        <a:latin typeface="Times New Roman"/>
                        <a:ea typeface="Times New Roman"/>
                        <a:cs typeface="+mj-cs"/>
                      </a:endParaRPr>
                    </a:p>
                  </a:txBody>
                  <a:tcPr marL="40690" marR="40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926" y="214282"/>
            <a:ext cx="49292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cs typeface="+mj-cs"/>
              </a:rPr>
              <a:t>أدخل أل التعريف على الكلمة كما في المثال </a:t>
            </a:r>
            <a:endParaRPr lang="he-IL" b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22" y="4715438"/>
            <a:ext cx="560237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ar-SA" sz="2000" b="1" dirty="0" smtClean="0">
                <a:cs typeface="+mj-cs"/>
              </a:rPr>
              <a:t>-------------- يوسف من </a:t>
            </a:r>
            <a:r>
              <a:rPr lang="ar-SA" sz="2000" b="1" dirty="0" err="1" smtClean="0">
                <a:cs typeface="+mj-cs"/>
              </a:rPr>
              <a:t>الالم</a:t>
            </a:r>
            <a:r>
              <a:rPr lang="ar-SA" sz="2000" b="1" dirty="0" smtClean="0">
                <a:cs typeface="+mj-cs"/>
              </a:rPr>
              <a:t>  </a:t>
            </a:r>
          </a:p>
          <a:p>
            <a:pPr marL="342900" indent="-342900"/>
            <a:endParaRPr lang="ar-SA" sz="2000" b="1" dirty="0">
              <a:cs typeface="+mj-cs"/>
            </a:endParaRPr>
          </a:p>
          <a:p>
            <a:pPr marL="342900" indent="-342900"/>
            <a:r>
              <a:rPr lang="ar-SA" sz="2000" b="1" dirty="0" smtClean="0">
                <a:cs typeface="+mj-cs"/>
              </a:rPr>
              <a:t>2. أنشبت ------------ في يده . </a:t>
            </a:r>
          </a:p>
          <a:p>
            <a:pPr marL="342900" indent="-342900"/>
            <a:endParaRPr lang="ar-SA" sz="2000" b="1" dirty="0">
              <a:cs typeface="+mj-cs"/>
            </a:endParaRPr>
          </a:p>
          <a:p>
            <a:pPr marL="342900" indent="-342900"/>
            <a:r>
              <a:rPr lang="ar-SA" sz="2000" b="1" dirty="0" smtClean="0">
                <a:cs typeface="+mj-cs"/>
              </a:rPr>
              <a:t>3.جاءت أمه ----------------- جُرْحَهُ </a:t>
            </a:r>
          </a:p>
          <a:p>
            <a:pPr marL="342900" indent="-342900">
              <a:buAutoNum type="arabicPeriod"/>
            </a:pPr>
            <a:endParaRPr lang="ar-SA" sz="2000" b="1" dirty="0">
              <a:cs typeface="+mj-cs"/>
            </a:endParaRPr>
          </a:p>
          <a:p>
            <a:pPr marL="342900" indent="-342900"/>
            <a:r>
              <a:rPr lang="ar-SA" sz="2000" b="1" dirty="0" smtClean="0">
                <a:cs typeface="+mj-cs"/>
              </a:rPr>
              <a:t>4.كان ليوسف -----------   لطيفة</a:t>
            </a:r>
          </a:p>
          <a:p>
            <a:pPr marL="342900" indent="-342900"/>
            <a:endParaRPr lang="ar-SA" sz="2000" b="1" dirty="0">
              <a:cs typeface="+mj-cs"/>
            </a:endParaRPr>
          </a:p>
          <a:p>
            <a:pPr marL="342900" indent="-342900"/>
            <a:r>
              <a:rPr lang="ar-SA" sz="2000" b="1" dirty="0" smtClean="0">
                <a:cs typeface="+mj-cs"/>
              </a:rPr>
              <a:t>5.هذا جزاء من ------  </a:t>
            </a:r>
            <a:r>
              <a:rPr lang="ar-SA" sz="2000" b="1" dirty="0" smtClean="0">
                <a:cs typeface="+mj-cs"/>
              </a:rPr>
              <a:t>-----</a:t>
            </a:r>
            <a:endParaRPr lang="ar-SA" sz="2000" b="1" dirty="0" smtClean="0">
              <a:cs typeface="+mj-cs"/>
            </a:endParaRPr>
          </a:p>
          <a:p>
            <a:pPr marL="342900" indent="-342900">
              <a:buAutoNum type="arabicPeriod"/>
            </a:pPr>
            <a:endParaRPr lang="ar-SA" sz="2000" b="1" dirty="0">
              <a:cs typeface="+mj-cs"/>
            </a:endParaRPr>
          </a:p>
          <a:p>
            <a:pPr marL="342900" indent="-342900"/>
            <a:r>
              <a:rPr lang="ar-SA" sz="2000" b="1" dirty="0" smtClean="0">
                <a:cs typeface="+mj-cs"/>
              </a:rPr>
              <a:t>6.غسلت امه ----------- وطهّرته.</a:t>
            </a:r>
          </a:p>
          <a:p>
            <a:pPr marL="342900" indent="-342900">
              <a:buAutoNum type="arabicPeriod"/>
            </a:pPr>
            <a:endParaRPr lang="he-IL" sz="2000" b="1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2" y="3929058"/>
            <a:ext cx="4320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 smtClean="0"/>
              <a:t>اكمل</a:t>
            </a:r>
            <a:r>
              <a:rPr lang="ar-SA" b="1" dirty="0" smtClean="0"/>
              <a:t> </a:t>
            </a:r>
            <a:r>
              <a:rPr lang="ar-SA" b="1" dirty="0" smtClean="0"/>
              <a:t>الجمل الناقصة بحسب النص </a:t>
            </a:r>
            <a:endParaRPr lang="he-IL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8" y="285722"/>
            <a:ext cx="5929354" cy="85254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cs typeface="+mj-cs"/>
              </a:rPr>
              <a:t>أجب عن </a:t>
            </a:r>
            <a:r>
              <a:rPr lang="ar-SA" sz="2400" b="1" dirty="0" err="1" smtClean="0">
                <a:cs typeface="+mj-cs"/>
              </a:rPr>
              <a:t>الاسئلة</a:t>
            </a:r>
            <a:r>
              <a:rPr lang="ar-SA" sz="2400" b="1" dirty="0" smtClean="0">
                <a:cs typeface="+mj-cs"/>
              </a:rPr>
              <a:t>  التالية:</a:t>
            </a:r>
          </a:p>
          <a:p>
            <a:endParaRPr lang="ar-SA" sz="2400" b="1" dirty="0">
              <a:cs typeface="+mj-cs"/>
            </a:endParaRPr>
          </a:p>
          <a:p>
            <a:pPr marL="342900" indent="-342900">
              <a:buAutoNum type="arabicParenR"/>
            </a:pPr>
            <a:r>
              <a:rPr lang="ar-SA" sz="2400" b="1" dirty="0" smtClean="0">
                <a:cs typeface="+mj-cs"/>
              </a:rPr>
              <a:t>ماذا يوجد عند يوسف:</a:t>
            </a:r>
          </a:p>
          <a:p>
            <a:pPr marL="342900" indent="-342900"/>
            <a:endParaRPr lang="ar-SA" sz="2400" b="1" dirty="0">
              <a:cs typeface="+mj-cs"/>
            </a:endParaRPr>
          </a:p>
          <a:p>
            <a:pPr marL="342900" indent="-342900">
              <a:buAutoNum type="arabic1Minus"/>
            </a:pPr>
            <a:r>
              <a:rPr lang="ar-SA" sz="2400" b="1" dirty="0" smtClean="0">
                <a:cs typeface="+mj-cs"/>
              </a:rPr>
              <a:t>كلب            </a:t>
            </a:r>
            <a:r>
              <a:rPr lang="ar-SA" sz="2400" b="1" dirty="0" err="1" smtClean="0">
                <a:cs typeface="+mj-cs"/>
              </a:rPr>
              <a:t>ب</a:t>
            </a:r>
            <a:r>
              <a:rPr lang="ar-SA" sz="2400" b="1" dirty="0" smtClean="0">
                <a:cs typeface="+mj-cs"/>
              </a:rPr>
              <a:t>- قطة         حصان</a:t>
            </a:r>
          </a:p>
          <a:p>
            <a:pPr marL="342900" indent="-342900">
              <a:buAutoNum type="arabic1Minus"/>
            </a:pPr>
            <a:endParaRPr lang="ar-SA" sz="2400" b="1" dirty="0">
              <a:cs typeface="+mj-cs"/>
            </a:endParaRPr>
          </a:p>
          <a:p>
            <a:pPr marL="342900" indent="-342900"/>
            <a:r>
              <a:rPr lang="ar-SA" sz="2400" b="1" dirty="0" smtClean="0">
                <a:cs typeface="+mj-cs"/>
              </a:rPr>
              <a:t>2) ماذا فعل يوسف بالقطة ؟</a:t>
            </a:r>
          </a:p>
          <a:p>
            <a:pPr marL="342900" indent="-342900"/>
            <a:endParaRPr lang="ar-SA" sz="2400" b="1" dirty="0">
              <a:cs typeface="+mj-cs"/>
            </a:endParaRPr>
          </a:p>
          <a:p>
            <a:pPr marL="342900" indent="-342900"/>
            <a:r>
              <a:rPr lang="ar-SA" sz="2400" b="1" dirty="0" smtClean="0">
                <a:cs typeface="+mj-cs"/>
              </a:rPr>
              <a:t>___________________________________</a:t>
            </a:r>
          </a:p>
          <a:p>
            <a:pPr marL="342900" indent="-342900"/>
            <a:endParaRPr lang="ar-SA" sz="2400" b="1" dirty="0">
              <a:cs typeface="+mj-cs"/>
            </a:endParaRPr>
          </a:p>
          <a:p>
            <a:pPr marL="342900" indent="-342900"/>
            <a:r>
              <a:rPr lang="ar-SA" sz="2400" b="1" dirty="0" smtClean="0">
                <a:cs typeface="+mj-cs"/>
              </a:rPr>
              <a:t>3) كانت قطة يوسف :</a:t>
            </a:r>
          </a:p>
          <a:p>
            <a:pPr marL="342900" indent="-342900"/>
            <a:endParaRPr lang="ar-SA" sz="2400" b="1" dirty="0">
              <a:cs typeface="+mj-cs"/>
            </a:endParaRPr>
          </a:p>
          <a:p>
            <a:pPr marL="342900" indent="-342900"/>
            <a:r>
              <a:rPr lang="ar-SA" sz="2400" b="1" dirty="0" smtClean="0">
                <a:cs typeface="+mj-cs"/>
              </a:rPr>
              <a:t>أ- قذرة                  </a:t>
            </a:r>
            <a:r>
              <a:rPr lang="ar-SA" sz="2400" b="1" dirty="0" err="1" smtClean="0">
                <a:cs typeface="+mj-cs"/>
              </a:rPr>
              <a:t>ب</a:t>
            </a:r>
            <a:r>
              <a:rPr lang="ar-SA" sz="2400" b="1" dirty="0" smtClean="0">
                <a:cs typeface="+mj-cs"/>
              </a:rPr>
              <a:t>- ضخمة             </a:t>
            </a:r>
            <a:r>
              <a:rPr lang="ar-SA" sz="2400" b="1" dirty="0" err="1" smtClean="0">
                <a:cs typeface="+mj-cs"/>
              </a:rPr>
              <a:t>ج</a:t>
            </a:r>
            <a:r>
              <a:rPr lang="ar-SA" sz="2400" b="1" dirty="0" smtClean="0">
                <a:cs typeface="+mj-cs"/>
              </a:rPr>
              <a:t>- لطيفة </a:t>
            </a:r>
          </a:p>
          <a:p>
            <a:pPr marL="342900" indent="-342900"/>
            <a:endParaRPr lang="ar-SA" sz="2400" b="1" dirty="0">
              <a:cs typeface="+mj-cs"/>
            </a:endParaRPr>
          </a:p>
          <a:p>
            <a:pPr marL="457200" indent="-457200">
              <a:buAutoNum type="arabicParenR" startAt="3"/>
            </a:pPr>
            <a:r>
              <a:rPr lang="ar-SA" sz="2400" b="1" dirty="0" smtClean="0">
                <a:cs typeface="+mj-cs"/>
              </a:rPr>
              <a:t>لماذا بكى يوسف؟</a:t>
            </a:r>
          </a:p>
          <a:p>
            <a:pPr marL="457200" indent="-457200"/>
            <a:endParaRPr lang="ar-SA" sz="2400" b="1" dirty="0">
              <a:cs typeface="+mj-cs"/>
            </a:endParaRPr>
          </a:p>
          <a:p>
            <a:pPr marL="457200" indent="-457200"/>
            <a:r>
              <a:rPr lang="ar-SA" sz="2400" b="1" dirty="0" smtClean="0">
                <a:cs typeface="+mj-cs"/>
              </a:rPr>
              <a:t>___________________________________</a:t>
            </a:r>
          </a:p>
          <a:p>
            <a:pPr marL="457200" indent="-457200"/>
            <a:endParaRPr lang="ar-SA" sz="2400" b="1" dirty="0">
              <a:cs typeface="+mj-cs"/>
            </a:endParaRPr>
          </a:p>
          <a:p>
            <a:pPr marL="457200" indent="-457200"/>
            <a:r>
              <a:rPr lang="ar-SA" sz="2400" b="1" dirty="0" smtClean="0">
                <a:cs typeface="+mj-cs"/>
              </a:rPr>
              <a:t>4) ماذا قالت له أمه؟</a:t>
            </a:r>
          </a:p>
          <a:p>
            <a:pPr marL="457200" indent="-457200"/>
            <a:endParaRPr lang="ar-SA" sz="2400" b="1" dirty="0">
              <a:cs typeface="+mj-cs"/>
            </a:endParaRPr>
          </a:p>
          <a:p>
            <a:pPr marL="457200" indent="-457200"/>
            <a:r>
              <a:rPr lang="ar-SA" sz="2400" b="1" dirty="0" smtClean="0">
                <a:cs typeface="+mj-cs"/>
              </a:rPr>
              <a:t>____________________________________</a:t>
            </a:r>
          </a:p>
          <a:p>
            <a:pPr marL="457200" indent="-457200"/>
            <a:endParaRPr lang="ar-SA" sz="2400" b="1" dirty="0">
              <a:cs typeface="+mj-cs"/>
            </a:endParaRPr>
          </a:p>
          <a:p>
            <a:pPr marL="457200" indent="-457200"/>
            <a:endParaRPr lang="ar-SA" sz="2000" b="1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.slidesharecdn.com/random-150809042254-lva1-app6891/95/-34-1024.jpg?cb=1439094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01" y="428596"/>
            <a:ext cx="6417610" cy="828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428607" y="3500431"/>
          <a:ext cx="5715005" cy="3929092"/>
        </p:xfrm>
        <a:graphic>
          <a:graphicData uri="http://schemas.openxmlformats.org/drawingml/2006/table">
            <a:tbl>
              <a:tblPr rtl="1"/>
              <a:tblGrid>
                <a:gridCol w="730247"/>
                <a:gridCol w="763693"/>
                <a:gridCol w="763693"/>
                <a:gridCol w="763693"/>
                <a:gridCol w="763693"/>
                <a:gridCol w="964993"/>
                <a:gridCol w="964993"/>
              </a:tblGrid>
              <a:tr h="84730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Arial"/>
                        </a:rPr>
                        <a:t>أشكال التنوين حسب </a:t>
                      </a:r>
                      <a:r>
                        <a:rPr lang="ar-SA" sz="2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2" tooltip="حركة (تشكيل)"/>
                        </a:rPr>
                        <a:t>الحركة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22283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2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latin typeface="Times New Roman"/>
                          <a:ea typeface="Times New Roman"/>
                          <a:cs typeface="Arial"/>
                        </a:rPr>
                        <a:t>الفتح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الضم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الكسر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8527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ـَ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4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ـً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4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latin typeface="Times New Roman"/>
                          <a:ea typeface="Times New Roman"/>
                          <a:cs typeface="Arial"/>
                        </a:rPr>
                        <a:t>ـُ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latin typeface="Times New Roman"/>
                          <a:ea typeface="Times New Roman"/>
                          <a:cs typeface="Arial"/>
                        </a:rPr>
                        <a:t>ـٌ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latin typeface="Times New Roman"/>
                          <a:ea typeface="Times New Roman"/>
                          <a:cs typeface="Arial"/>
                        </a:rPr>
                        <a:t>ـِ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>
                          <a:latin typeface="Times New Roman"/>
                          <a:ea typeface="Times New Roman"/>
                          <a:cs typeface="Arial"/>
                        </a:rPr>
                        <a:t>ـٍ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7422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900">
                          <a:latin typeface="Times New Roman"/>
                          <a:ea typeface="Times New Roman"/>
                          <a:cs typeface="Arial"/>
                        </a:rPr>
                        <a:t>اللَّفْظ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 err="1">
                          <a:latin typeface="Cambria Math"/>
                          <a:ea typeface="Times New Roman"/>
                          <a:cs typeface="Arabic Typesetting"/>
                        </a:rPr>
                        <a:t>أَ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4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latin typeface="Cambria Math"/>
                          <a:ea typeface="Times New Roman"/>
                          <a:cs typeface="Arabic Typesetting"/>
                        </a:rPr>
                        <a:t>أَنْ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4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>
                          <a:latin typeface="Cambria Math"/>
                          <a:ea typeface="Times New Roman"/>
                          <a:cs typeface="Arabic Typesetting"/>
                        </a:rPr>
                        <a:t>أُ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latin typeface="Cambria Math"/>
                          <a:ea typeface="Times New Roman"/>
                          <a:cs typeface="Arabic Typesetting"/>
                        </a:rPr>
                        <a:t>أُنْ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 err="1">
                          <a:latin typeface="Cambria Math"/>
                          <a:ea typeface="Times New Roman"/>
                          <a:cs typeface="Arabic Typesetting"/>
                        </a:rPr>
                        <a:t>إِ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latin typeface="Cambria Math"/>
                          <a:ea typeface="Times New Roman"/>
                          <a:cs typeface="Arabic Typesetting"/>
                        </a:rPr>
                        <a:t>إِنْ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6548" marR="5654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pic>
        <p:nvPicPr>
          <p:cNvPr id="25601" name="il_fi" descr="תיאור: http://forum.moe.gov.om/~moeoman/vb/attachment.php?attachmentid=87174&amp;stc=1&amp;d=13228986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03" y="1571605"/>
            <a:ext cx="3403635" cy="160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673272" y="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214554" y="571473"/>
            <a:ext cx="31146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5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اَلتَّناوين</a:t>
            </a:r>
            <a:endParaRPr lang="he-IL" sz="5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1428734" y="642910"/>
          <a:ext cx="5072100" cy="3657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68025"/>
                <a:gridCol w="1268025"/>
                <a:gridCol w="1268025"/>
                <a:gridCol w="1268025"/>
              </a:tblGrid>
              <a:tr h="142876">
                <a:tc>
                  <a:txBody>
                    <a:bodyPr/>
                    <a:lstStyle/>
                    <a:p>
                      <a:pPr rtl="1"/>
                      <a:r>
                        <a:rPr lang="ar-SA" sz="1200" b="1" dirty="0" smtClean="0">
                          <a:cs typeface="+mj-cs"/>
                        </a:rPr>
                        <a:t>الكلمة</a:t>
                      </a:r>
                      <a:endParaRPr lang="ar-SA" sz="1200" b="1" dirty="0" smtClean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تنوين الضم 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ٌ</a:t>
                      </a:r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تنوين الفتح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ً  </a:t>
                      </a:r>
                      <a:r>
                        <a:rPr lang="ar-SA" sz="1200" b="1" dirty="0" err="1" smtClean="0">
                          <a:cs typeface="+mj-cs"/>
                        </a:rPr>
                        <a:t>ا</a:t>
                      </a:r>
                      <a:r>
                        <a:rPr lang="ar-SA" sz="1200" b="1" baseline="0" dirty="0" smtClean="0">
                          <a:cs typeface="+mj-cs"/>
                        </a:rPr>
                        <a:t> </a:t>
                      </a:r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تنوين الكسر 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ٍ</a:t>
                      </a:r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  <a:tr h="368115">
                <a:tc>
                  <a:txBody>
                    <a:bodyPr/>
                    <a:lstStyle/>
                    <a:p>
                      <a:pPr algn="ctr" rtl="1"/>
                      <a:endParaRPr lang="ar-SA" sz="12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قطة</a:t>
                      </a:r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  <a:tr h="368115">
                <a:tc>
                  <a:txBody>
                    <a:bodyPr/>
                    <a:lstStyle/>
                    <a:p>
                      <a:pPr algn="ctr" rtl="1"/>
                      <a:endParaRPr lang="ar-SA" sz="12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نظيفة</a:t>
                      </a:r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  <a:tr h="368115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ذيل</a:t>
                      </a:r>
                    </a:p>
                    <a:p>
                      <a:pPr algn="ctr"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  <a:tr h="368115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لطيفة</a:t>
                      </a:r>
                    </a:p>
                    <a:p>
                      <a:pPr algn="ctr"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  <a:tr h="368115">
                <a:tc>
                  <a:txBody>
                    <a:bodyPr/>
                    <a:lstStyle/>
                    <a:p>
                      <a:pPr algn="ctr" rtl="1"/>
                      <a:endParaRPr lang="ar-SA" sz="12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مدرسة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  <a:tr h="368115">
                <a:tc>
                  <a:txBody>
                    <a:bodyPr/>
                    <a:lstStyle/>
                    <a:p>
                      <a:pPr algn="ctr" rtl="1"/>
                      <a:endParaRPr lang="ar-SA" sz="12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دفتر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  <a:tr h="368115">
                <a:tc>
                  <a:txBody>
                    <a:bodyPr/>
                    <a:lstStyle/>
                    <a:p>
                      <a:pPr algn="ctr" rtl="1"/>
                      <a:endParaRPr lang="ar-SA" sz="1200" b="1" dirty="0" smtClean="0">
                        <a:cs typeface="+mj-cs"/>
                      </a:endParaRPr>
                    </a:p>
                    <a:p>
                      <a:pPr algn="ctr" rtl="1"/>
                      <a:r>
                        <a:rPr lang="ar-SA" sz="1200" b="1" dirty="0" smtClean="0">
                          <a:cs typeface="+mj-cs"/>
                        </a:rPr>
                        <a:t>بيت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8935" y="142844"/>
            <a:ext cx="35719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cs typeface="+mj-cs"/>
              </a:rPr>
              <a:t>أدخل </a:t>
            </a:r>
            <a:r>
              <a:rPr lang="ar-SA" b="1" dirty="0" err="1" smtClean="0">
                <a:cs typeface="+mj-cs"/>
              </a:rPr>
              <a:t>التناوين</a:t>
            </a:r>
            <a:r>
              <a:rPr lang="ar-SA" b="1" dirty="0" smtClean="0">
                <a:cs typeface="+mj-cs"/>
              </a:rPr>
              <a:t> للكلمات التالية:</a:t>
            </a:r>
          </a:p>
          <a:p>
            <a:endParaRPr lang="he-I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61" y="4500562"/>
            <a:ext cx="521497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u="sng" dirty="0" smtClean="0"/>
              <a:t>رتب الكلمات المبعثرة في جملة مفيدة:</a:t>
            </a:r>
          </a:p>
          <a:p>
            <a:endParaRPr lang="ar-SA" dirty="0" smtClean="0"/>
          </a:p>
          <a:p>
            <a:r>
              <a:rPr lang="ar-SA" dirty="0" smtClean="0"/>
              <a:t>1- </a:t>
            </a:r>
            <a:r>
              <a:rPr lang="ar-SA" b="1" dirty="0" smtClean="0"/>
              <a:t>يوسف- من – بكى – شدّة – الألم</a:t>
            </a:r>
          </a:p>
          <a:p>
            <a:r>
              <a:rPr lang="ar-SA" b="1" dirty="0" smtClean="0"/>
              <a:t>_______________________</a:t>
            </a:r>
          </a:p>
          <a:p>
            <a:endParaRPr lang="ar-SA" b="1" dirty="0" smtClean="0"/>
          </a:p>
          <a:p>
            <a:r>
              <a:rPr lang="ar-SA" b="1" dirty="0" smtClean="0"/>
              <a:t> 2- أمّه- وغسلت- جاءت- جُرحه</a:t>
            </a:r>
          </a:p>
          <a:p>
            <a:r>
              <a:rPr lang="ar-SA" b="1" dirty="0" smtClean="0"/>
              <a:t>_______________________</a:t>
            </a:r>
          </a:p>
          <a:p>
            <a:endParaRPr lang="ar-SA" b="1" dirty="0" smtClean="0"/>
          </a:p>
          <a:p>
            <a:r>
              <a:rPr lang="ar-SA" b="1" dirty="0" smtClean="0"/>
              <a:t>3- من – يوسف – غَضِبَ – قطّته </a:t>
            </a:r>
          </a:p>
          <a:p>
            <a:r>
              <a:rPr lang="ar-SA" b="1" dirty="0" smtClean="0"/>
              <a:t>______________________</a:t>
            </a:r>
            <a:endParaRPr lang="ar-SA" b="1" dirty="0" smtClean="0"/>
          </a:p>
          <a:p>
            <a:endParaRPr lang="ar-SA" b="1" dirty="0" smtClean="0"/>
          </a:p>
          <a:p>
            <a:r>
              <a:rPr lang="ar-SA" b="1" dirty="0" smtClean="0"/>
              <a:t>4- الألم -  القطة – ماءت – من </a:t>
            </a:r>
          </a:p>
          <a:p>
            <a:r>
              <a:rPr lang="ar-SA" b="1" dirty="0" smtClean="0"/>
              <a:t>______________________</a:t>
            </a:r>
            <a:endParaRPr lang="ar-SA" b="1" dirty="0" smtClean="0"/>
          </a:p>
          <a:p>
            <a:endParaRPr lang="ar-SA" b="1" dirty="0" smtClean="0"/>
          </a:p>
          <a:p>
            <a:r>
              <a:rPr lang="ar-SA" b="1" dirty="0" smtClean="0"/>
              <a:t>5- </a:t>
            </a:r>
            <a:r>
              <a:rPr lang="ar-SA" b="1" dirty="0" err="1" smtClean="0"/>
              <a:t>اظافرها</a:t>
            </a:r>
            <a:r>
              <a:rPr lang="ar-SA" b="1" dirty="0" smtClean="0"/>
              <a:t> – القطة – أنشبت </a:t>
            </a:r>
          </a:p>
          <a:p>
            <a:r>
              <a:rPr lang="ar-SA" b="1" dirty="0" smtClean="0"/>
              <a:t>_______________________</a:t>
            </a:r>
            <a:r>
              <a:rPr lang="ar-SA" dirty="0" smtClean="0"/>
              <a:t>_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1761</Words>
  <Application>Microsoft Office PowerPoint</Application>
  <PresentationFormat>‫הצגה על המסך (4:3)</PresentationFormat>
  <Paragraphs>824</Paragraphs>
  <Slides>36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7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שקופית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</dc:creator>
  <cp:lastModifiedBy>m</cp:lastModifiedBy>
  <cp:revision>85</cp:revision>
  <dcterms:created xsi:type="dcterms:W3CDTF">2020-09-11T17:09:18Z</dcterms:created>
  <dcterms:modified xsi:type="dcterms:W3CDTF">2020-09-13T09:25:05Z</dcterms:modified>
</cp:coreProperties>
</file>