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9" r:id="rId2"/>
    <p:sldId id="257" r:id="rId3"/>
    <p:sldId id="258" r:id="rId4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2" d="100"/>
          <a:sy n="62" d="100"/>
        </p:scale>
        <p:origin x="-151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انقر لتحرير نمط العنوان الثانوي الرئيسي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7586C-2D38-4A76-AAA0-59CEC6D0F3F2}" type="datetimeFigureOut">
              <a:rPr lang="he-IL" smtClean="0"/>
              <a:pPr/>
              <a:t>ג'/ניסן/תש"פ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12B4A-14D8-4080-BEDA-3C6B2F406332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2842131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7586C-2D38-4A76-AAA0-59CEC6D0F3F2}" type="datetimeFigureOut">
              <a:rPr lang="he-IL" smtClean="0"/>
              <a:pPr/>
              <a:t>ג'/ניסן/תש"פ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12B4A-14D8-4080-BEDA-3C6B2F406332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4042335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7586C-2D38-4A76-AAA0-59CEC6D0F3F2}" type="datetimeFigureOut">
              <a:rPr lang="he-IL" smtClean="0"/>
              <a:pPr/>
              <a:t>ג'/ניסן/תש"פ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12B4A-14D8-4080-BEDA-3C6B2F406332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2517996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7586C-2D38-4A76-AAA0-59CEC6D0F3F2}" type="datetimeFigureOut">
              <a:rPr lang="he-IL" smtClean="0"/>
              <a:pPr/>
              <a:t>ג'/ניסן/תש"פ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12B4A-14D8-4080-BEDA-3C6B2F406332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1344410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7586C-2D38-4A76-AAA0-59CEC6D0F3F2}" type="datetimeFigureOut">
              <a:rPr lang="he-IL" smtClean="0"/>
              <a:pPr/>
              <a:t>ג'/ניסן/תש"פ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12B4A-14D8-4080-BEDA-3C6B2F406332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3801107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7586C-2D38-4A76-AAA0-59CEC6D0F3F2}" type="datetimeFigureOut">
              <a:rPr lang="he-IL" smtClean="0"/>
              <a:pPr/>
              <a:t>ג'/ניסן/תש"פ</a:t>
            </a:fld>
            <a:endParaRPr lang="he-IL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12B4A-14D8-4080-BEDA-3C6B2F406332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2605333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7586C-2D38-4A76-AAA0-59CEC6D0F3F2}" type="datetimeFigureOut">
              <a:rPr lang="he-IL" smtClean="0"/>
              <a:pPr/>
              <a:t>ג'/ניסן/תש"פ</a:t>
            </a:fld>
            <a:endParaRPr lang="he-IL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12B4A-14D8-4080-BEDA-3C6B2F406332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3252385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7586C-2D38-4A76-AAA0-59CEC6D0F3F2}" type="datetimeFigureOut">
              <a:rPr lang="he-IL" smtClean="0"/>
              <a:pPr/>
              <a:t>ג'/ניסן/תש"פ</a:t>
            </a:fld>
            <a:endParaRPr lang="he-IL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12B4A-14D8-4080-BEDA-3C6B2F406332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3111706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7586C-2D38-4A76-AAA0-59CEC6D0F3F2}" type="datetimeFigureOut">
              <a:rPr lang="he-IL" smtClean="0"/>
              <a:pPr/>
              <a:t>ג'/ניסן/תש"פ</a:t>
            </a:fld>
            <a:endParaRPr lang="he-IL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12B4A-14D8-4080-BEDA-3C6B2F406332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1423267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7586C-2D38-4A76-AAA0-59CEC6D0F3F2}" type="datetimeFigureOut">
              <a:rPr lang="he-IL" smtClean="0"/>
              <a:pPr/>
              <a:t>ג'/ניסן/תש"פ</a:t>
            </a:fld>
            <a:endParaRPr lang="he-IL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12B4A-14D8-4080-BEDA-3C6B2F406332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2441930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7586C-2D38-4A76-AAA0-59CEC6D0F3F2}" type="datetimeFigureOut">
              <a:rPr lang="he-IL" smtClean="0"/>
              <a:pPr/>
              <a:t>ג'/ניסן/תש"פ</a:t>
            </a:fld>
            <a:endParaRPr lang="he-IL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12B4A-14D8-4080-BEDA-3C6B2F406332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2636590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57586C-2D38-4A76-AAA0-59CEC6D0F3F2}" type="datetimeFigureOut">
              <a:rPr lang="he-IL" smtClean="0"/>
              <a:pPr/>
              <a:t>ג'/ניסן/תש"פ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112B4A-14D8-4080-BEDA-3C6B2F406332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3993808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1124745"/>
            <a:ext cx="7772400" cy="5256584"/>
          </a:xfrm>
        </p:spPr>
        <p:txBody>
          <a:bodyPr>
            <a:normAutofit fontScale="90000"/>
          </a:bodyPr>
          <a:lstStyle/>
          <a:p>
            <a:r>
              <a:rPr lang="ar-SA" dirty="0" smtClean="0"/>
              <a:t>نص « كيف تحفظ أسنانك سليمة « </a:t>
            </a:r>
            <a:r>
              <a:rPr lang="ar-SA" smtClean="0"/>
              <a:t/>
            </a:r>
            <a:br>
              <a:rPr lang="ar-SA" smtClean="0"/>
            </a:br>
            <a:r>
              <a:rPr lang="ar-SA" smtClean="0"/>
              <a:t>صفحة 222  </a:t>
            </a:r>
            <a:r>
              <a:rPr lang="ar-SA" dirty="0" smtClean="0"/>
              <a:t/>
            </a:r>
            <a:br>
              <a:rPr lang="ar-SA" dirty="0" smtClean="0"/>
            </a:br>
            <a:r>
              <a:rPr lang="ar-SA" dirty="0"/>
              <a:t/>
            </a:r>
            <a:br>
              <a:rPr lang="ar-SA" dirty="0"/>
            </a:br>
            <a:r>
              <a:rPr lang="ar-SA" dirty="0" smtClean="0"/>
              <a:t>عزيزي الطالب امامك بطاقتين </a:t>
            </a:r>
            <a:br>
              <a:rPr lang="ar-SA" dirty="0" smtClean="0"/>
            </a:br>
            <a:r>
              <a:rPr lang="ar-SA" dirty="0" smtClean="0"/>
              <a:t>الاولى :حل اسئلة فهم حول النص </a:t>
            </a:r>
            <a:br>
              <a:rPr lang="ar-SA" dirty="0" smtClean="0"/>
            </a:br>
            <a:r>
              <a:rPr lang="ar-SA" dirty="0" smtClean="0"/>
              <a:t>الثانية: اختيار اداة الاستفهام المناسبة للسؤال  </a:t>
            </a:r>
            <a:br>
              <a:rPr lang="ar-SA" dirty="0" smtClean="0"/>
            </a:br>
            <a:r>
              <a:rPr lang="ar-SA" dirty="0" smtClean="0"/>
              <a:t>قم بنسخ البطاقات على دفتر العربي ثم حلها </a:t>
            </a:r>
            <a:br>
              <a:rPr lang="ar-SA" dirty="0" smtClean="0"/>
            </a:br>
            <a:r>
              <a:rPr lang="ar-SA" smtClean="0"/>
              <a:t>عملًا ممتعًا 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xmlns="" val="3560432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47864" y="0"/>
            <a:ext cx="3096344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dirty="0" smtClean="0"/>
              <a:t>نص : كيف تحفظ اسنانك سليمة  </a:t>
            </a:r>
          </a:p>
          <a:p>
            <a:pPr algn="ctr"/>
            <a:endParaRPr lang="he-IL" dirty="0"/>
          </a:p>
        </p:txBody>
      </p:sp>
      <p:sp>
        <p:nvSpPr>
          <p:cNvPr id="3" name="TextBox 2"/>
          <p:cNvSpPr txBox="1"/>
          <p:nvPr/>
        </p:nvSpPr>
        <p:spPr>
          <a:xfrm>
            <a:off x="4716016" y="507831"/>
            <a:ext cx="4248472" cy="67403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ar-SA" dirty="0"/>
          </a:p>
          <a:p>
            <a:r>
              <a:rPr lang="ar-SA" b="1" u="sng" dirty="0" smtClean="0"/>
              <a:t>ضع دائرة حول رقم الاجابة الصحيحة </a:t>
            </a:r>
            <a:r>
              <a:rPr lang="ar-SA" b="1" dirty="0" smtClean="0"/>
              <a:t>: </a:t>
            </a:r>
          </a:p>
          <a:p>
            <a:endParaRPr lang="ar-SA" b="1" dirty="0"/>
          </a:p>
          <a:p>
            <a:pPr marL="342900" indent="-342900">
              <a:buAutoNum type="arabicPeriod"/>
            </a:pPr>
            <a:r>
              <a:rPr lang="ar-SA" b="1" u="sng" dirty="0" smtClean="0"/>
              <a:t>عدو الاسنان هو  </a:t>
            </a:r>
            <a:r>
              <a:rPr lang="ar-SA" b="1" dirty="0" smtClean="0"/>
              <a:t>: </a:t>
            </a:r>
          </a:p>
          <a:p>
            <a:endParaRPr lang="ar-SA" b="1" dirty="0"/>
          </a:p>
          <a:p>
            <a:pPr marL="342900" indent="-342900">
              <a:buAutoNum type="arabic1Minus"/>
            </a:pPr>
            <a:r>
              <a:rPr lang="ar-SA" b="1" dirty="0" smtClean="0"/>
              <a:t>طبيب الاسنان</a:t>
            </a:r>
          </a:p>
          <a:p>
            <a:pPr marL="342900" indent="-342900">
              <a:buAutoNum type="arabic1Minus"/>
            </a:pPr>
            <a:r>
              <a:rPr lang="ar-SA" b="1" dirty="0" smtClean="0"/>
              <a:t>رسابة الاسنان  </a:t>
            </a:r>
          </a:p>
          <a:p>
            <a:pPr marL="342900" indent="-342900">
              <a:buAutoNum type="arabic1Minus"/>
            </a:pPr>
            <a:endParaRPr lang="ar-SA" b="1" dirty="0"/>
          </a:p>
          <a:p>
            <a:r>
              <a:rPr lang="ar-SA" b="1" dirty="0" smtClean="0"/>
              <a:t>2. </a:t>
            </a:r>
            <a:r>
              <a:rPr lang="ar-SA" b="1" u="sng" dirty="0" smtClean="0"/>
              <a:t>يجب الابتعاد عن  </a:t>
            </a:r>
            <a:r>
              <a:rPr lang="ar-SA" b="1" dirty="0" smtClean="0"/>
              <a:t>: </a:t>
            </a:r>
          </a:p>
          <a:p>
            <a:endParaRPr lang="ar-SA" b="1" dirty="0"/>
          </a:p>
          <a:p>
            <a:pPr marL="342900" indent="-342900">
              <a:buAutoNum type="arabic1Minus"/>
            </a:pPr>
            <a:r>
              <a:rPr lang="ar-SA" b="1" dirty="0" smtClean="0"/>
              <a:t>الحلويات </a:t>
            </a:r>
          </a:p>
          <a:p>
            <a:pPr marL="342900" indent="-342900">
              <a:buAutoNum type="arabic1Minus"/>
            </a:pPr>
            <a:r>
              <a:rPr lang="ar-SA" b="1" dirty="0" smtClean="0"/>
              <a:t>الفواكه والخضار  </a:t>
            </a:r>
          </a:p>
          <a:p>
            <a:pPr marL="342900" indent="-342900">
              <a:buAutoNum type="arabic1Minus"/>
            </a:pPr>
            <a:endParaRPr lang="ar-SA" b="1" dirty="0"/>
          </a:p>
          <a:p>
            <a:r>
              <a:rPr lang="ar-SA" b="1" dirty="0" smtClean="0"/>
              <a:t>3. </a:t>
            </a:r>
            <a:r>
              <a:rPr lang="ar-SA" b="1" u="sng" dirty="0" smtClean="0"/>
              <a:t>ندافع عن الاسنان بواسطة : </a:t>
            </a:r>
          </a:p>
          <a:p>
            <a:endParaRPr lang="ar-SA" b="1" dirty="0"/>
          </a:p>
          <a:p>
            <a:pPr marL="342900" indent="-342900">
              <a:buAutoNum type="arabic1Minus"/>
            </a:pPr>
            <a:r>
              <a:rPr lang="ar-SA" b="1" dirty="0" smtClean="0"/>
              <a:t>الجراثيم </a:t>
            </a:r>
          </a:p>
          <a:p>
            <a:pPr marL="342900" indent="-342900">
              <a:buAutoNum type="arabic1Minus"/>
            </a:pPr>
            <a:r>
              <a:rPr lang="ar-SA" b="1" dirty="0" smtClean="0"/>
              <a:t>معجون وفرشاة الاسنان   </a:t>
            </a:r>
          </a:p>
          <a:p>
            <a:pPr marL="342900" indent="-342900">
              <a:buAutoNum type="arabic1Minus"/>
            </a:pPr>
            <a:endParaRPr lang="ar-SA" b="1" dirty="0"/>
          </a:p>
          <a:p>
            <a:r>
              <a:rPr lang="ar-SA" b="1" dirty="0" smtClean="0"/>
              <a:t>4. </a:t>
            </a:r>
            <a:r>
              <a:rPr lang="ar-SA" b="1" u="sng" dirty="0" smtClean="0"/>
              <a:t>ماذا نتعلم من الفقرة الاخيرة  ؟ </a:t>
            </a:r>
          </a:p>
          <a:p>
            <a:endParaRPr lang="ar-SA" b="1" dirty="0"/>
          </a:p>
          <a:p>
            <a:pPr marL="342900" indent="-342900">
              <a:buAutoNum type="arabic1Minus"/>
            </a:pPr>
            <a:r>
              <a:rPr lang="ar-SA" b="1" dirty="0" smtClean="0"/>
              <a:t>ان نبتعد عن الاغذية المضرة ونتناول اغذية مفيدة </a:t>
            </a:r>
          </a:p>
          <a:p>
            <a:pPr marL="342900" indent="-342900">
              <a:buAutoNum type="arabic1Minus"/>
            </a:pPr>
            <a:r>
              <a:rPr lang="ar-SA" b="1" dirty="0" smtClean="0"/>
              <a:t>ان لا نأكل الحلويات فقط </a:t>
            </a:r>
          </a:p>
          <a:p>
            <a:pPr marL="342900" indent="-342900">
              <a:buAutoNum type="arabic1Minus"/>
            </a:pPr>
            <a:endParaRPr lang="ar-SA" dirty="0"/>
          </a:p>
          <a:p>
            <a:pPr marL="342900" indent="-342900">
              <a:buAutoNum type="arabic1Minus"/>
            </a:pPr>
            <a:endParaRPr lang="ar-SA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17817" y="476672"/>
            <a:ext cx="3312368" cy="646330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u="sng" dirty="0" smtClean="0"/>
              <a:t>اجب عن الاسئلة التالية : </a:t>
            </a:r>
            <a:endParaRPr lang="ar-SA" b="1" dirty="0"/>
          </a:p>
          <a:p>
            <a:endParaRPr lang="ar-SA" b="1" dirty="0" smtClean="0"/>
          </a:p>
          <a:p>
            <a:r>
              <a:rPr lang="ar-SA" b="1" dirty="0" smtClean="0"/>
              <a:t>1. ماذا يجب ان نستعمل لتنظيف </a:t>
            </a:r>
            <a:r>
              <a:rPr lang="ar-SA" b="1" dirty="0" err="1" smtClean="0"/>
              <a:t>الاسنان,اثبت</a:t>
            </a:r>
            <a:r>
              <a:rPr lang="ar-SA" b="1" dirty="0" smtClean="0"/>
              <a:t> ذلك بجملة من النص  ؟ </a:t>
            </a:r>
          </a:p>
          <a:p>
            <a:r>
              <a:rPr lang="ar-SA" b="1" dirty="0" smtClean="0"/>
              <a:t>---------------------------------- </a:t>
            </a:r>
          </a:p>
          <a:p>
            <a:endParaRPr lang="ar-SA" b="1" dirty="0"/>
          </a:p>
          <a:p>
            <a:r>
              <a:rPr lang="ar-SA" b="1" dirty="0"/>
              <a:t>4</a:t>
            </a:r>
            <a:r>
              <a:rPr lang="ar-SA" b="1" dirty="0" smtClean="0"/>
              <a:t>. اذكر اهمية الاسنان كما ورد بالفقرة الاولى . </a:t>
            </a:r>
            <a:endParaRPr lang="ar-SA" b="1" dirty="0"/>
          </a:p>
          <a:p>
            <a:r>
              <a:rPr lang="ar-SA" b="1" dirty="0" smtClean="0"/>
              <a:t>-----------------</a:t>
            </a:r>
          </a:p>
          <a:p>
            <a:r>
              <a:rPr lang="ar-SA" b="1" dirty="0" smtClean="0"/>
              <a:t>-----------------</a:t>
            </a:r>
          </a:p>
          <a:p>
            <a:r>
              <a:rPr lang="ar-SA" b="1" dirty="0" smtClean="0"/>
              <a:t>-----------------</a:t>
            </a:r>
          </a:p>
          <a:p>
            <a:endParaRPr lang="ar-SA" b="1" dirty="0"/>
          </a:p>
          <a:p>
            <a:r>
              <a:rPr lang="ar-SA" b="1" dirty="0" smtClean="0"/>
              <a:t>5. ما هي رسابة الاسنان ؟ </a:t>
            </a:r>
            <a:endParaRPr lang="ar-SA" b="1" dirty="0"/>
          </a:p>
          <a:p>
            <a:r>
              <a:rPr lang="ar-SA" b="1" dirty="0" smtClean="0"/>
              <a:t>---------------------------------------- </a:t>
            </a:r>
          </a:p>
          <a:p>
            <a:endParaRPr lang="ar-SA" b="1" dirty="0"/>
          </a:p>
          <a:p>
            <a:r>
              <a:rPr lang="ar-SA" b="1" dirty="0" smtClean="0"/>
              <a:t>7. رسابة الاسنان مادة </a:t>
            </a:r>
            <a:r>
              <a:rPr lang="ar-SA" b="1" dirty="0" err="1" smtClean="0"/>
              <a:t>خطرة,اثبت</a:t>
            </a:r>
            <a:r>
              <a:rPr lang="ar-SA" b="1" dirty="0" smtClean="0"/>
              <a:t> ذلك من النص ؟ </a:t>
            </a:r>
            <a:endParaRPr lang="ar-SA" b="1" dirty="0"/>
          </a:p>
          <a:p>
            <a:r>
              <a:rPr lang="ar-SA" b="1" dirty="0" smtClean="0"/>
              <a:t>---------------------------------------</a:t>
            </a:r>
          </a:p>
          <a:p>
            <a:endParaRPr lang="ar-SA" b="1" dirty="0"/>
          </a:p>
          <a:p>
            <a:r>
              <a:rPr lang="ar-SA" b="1" dirty="0" smtClean="0"/>
              <a:t>8. اكتب طرق تحافظ بها على اسنانك ؟ </a:t>
            </a:r>
          </a:p>
          <a:p>
            <a:r>
              <a:rPr lang="ar-SA" b="1" dirty="0" smtClean="0"/>
              <a:t>---------------------------------------</a:t>
            </a:r>
          </a:p>
          <a:p>
            <a:endParaRPr lang="ar-SA" dirty="0"/>
          </a:p>
          <a:p>
            <a:endParaRPr lang="he-IL" dirty="0"/>
          </a:p>
        </p:txBody>
      </p:sp>
      <p:cxnSp>
        <p:nvCxnSpPr>
          <p:cNvPr id="6" name="מחבר ישר 5"/>
          <p:cNvCxnSpPr/>
          <p:nvPr/>
        </p:nvCxnSpPr>
        <p:spPr>
          <a:xfrm>
            <a:off x="4572000" y="646331"/>
            <a:ext cx="0" cy="60950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8244408" y="323165"/>
            <a:ext cx="36004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 smtClean="0"/>
              <a:t>1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xmlns="" val="2976711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TextBox 2"/>
          <p:cNvSpPr txBox="1">
            <a:spLocks noChangeArrowheads="1"/>
          </p:cNvSpPr>
          <p:nvPr/>
        </p:nvSpPr>
        <p:spPr bwMode="auto">
          <a:xfrm>
            <a:off x="3059832" y="116632"/>
            <a:ext cx="563569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ar-SA" altLang="he-IL" sz="2000" b="1" dirty="0"/>
              <a:t>اكمل الناقص من المخزن لكي تحصل على سؤال مناسب للإجابة :</a:t>
            </a:r>
            <a:endParaRPr lang="he-IL" altLang="he-IL" sz="2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0" y="390168"/>
            <a:ext cx="9042400" cy="6324808"/>
          </a:xfrm>
          <a:prstGeom prst="rect">
            <a:avLst/>
          </a:prstGeom>
          <a:noFill/>
        </p:spPr>
        <p:txBody>
          <a:bodyPr rtlCol="1">
            <a:spAutoFit/>
          </a:bodyPr>
          <a:lstStyle/>
          <a:p>
            <a:pPr>
              <a:lnSpc>
                <a:spcPct val="150000"/>
              </a:lnSpc>
              <a:defRPr/>
            </a:pPr>
            <a:endParaRPr lang="ar-SA" b="1" dirty="0"/>
          </a:p>
          <a:p>
            <a:pPr marL="342900" indent="-342900">
              <a:lnSpc>
                <a:spcPct val="150000"/>
              </a:lnSpc>
              <a:buFontTx/>
              <a:buAutoNum type="arabicPeriod"/>
              <a:defRPr/>
            </a:pPr>
            <a:r>
              <a:rPr lang="ar-SA" b="1" dirty="0"/>
              <a:t>السؤال : ________ </a:t>
            </a:r>
            <a:r>
              <a:rPr lang="ar-SA" b="1" dirty="0" smtClean="0"/>
              <a:t>هي رسابة الاسنان  </a:t>
            </a:r>
            <a:r>
              <a:rPr lang="ar-SA" b="1" dirty="0"/>
              <a:t>؟ </a:t>
            </a:r>
          </a:p>
          <a:p>
            <a:pPr>
              <a:lnSpc>
                <a:spcPct val="150000"/>
              </a:lnSpc>
              <a:defRPr/>
            </a:pPr>
            <a:r>
              <a:rPr lang="ar-SA" b="1" dirty="0"/>
              <a:t>     الاجابة : </a:t>
            </a:r>
            <a:r>
              <a:rPr lang="ar-SA" b="1" dirty="0" smtClean="0"/>
              <a:t>رسابة الاسنان هي مادة بيضاء تتراكم على الاسنان .</a:t>
            </a:r>
            <a:endParaRPr lang="ar-SA" b="1" dirty="0"/>
          </a:p>
          <a:p>
            <a:pPr>
              <a:lnSpc>
                <a:spcPct val="150000"/>
              </a:lnSpc>
              <a:defRPr/>
            </a:pPr>
            <a:endParaRPr lang="ar-SA" b="1" dirty="0"/>
          </a:p>
          <a:p>
            <a:pPr>
              <a:lnSpc>
                <a:spcPct val="150000"/>
              </a:lnSpc>
              <a:defRPr/>
            </a:pPr>
            <a:r>
              <a:rPr lang="ar-SA" b="1" dirty="0"/>
              <a:t>2</a:t>
            </a:r>
            <a:r>
              <a:rPr lang="ar-SA" b="1" dirty="0" smtClean="0"/>
              <a:t>. </a:t>
            </a:r>
            <a:r>
              <a:rPr lang="ar-SA" b="1" dirty="0"/>
              <a:t>السؤال : ________ </a:t>
            </a:r>
            <a:r>
              <a:rPr lang="ar-SA" b="1" dirty="0" smtClean="0"/>
              <a:t>ننظف أسنانا من الخارج؟ </a:t>
            </a:r>
            <a:endParaRPr lang="ar-SA" b="1" dirty="0"/>
          </a:p>
          <a:p>
            <a:pPr>
              <a:lnSpc>
                <a:spcPct val="150000"/>
              </a:lnSpc>
              <a:defRPr/>
            </a:pPr>
            <a:r>
              <a:rPr lang="ar-SA" b="1" dirty="0"/>
              <a:t>     الاجابة : </a:t>
            </a:r>
            <a:r>
              <a:rPr lang="ar-SA" b="1" dirty="0" smtClean="0"/>
              <a:t>نحرك الفرشاة بحركة قصيرة ودائرية .</a:t>
            </a:r>
            <a:endParaRPr lang="ar-SA" b="1" dirty="0"/>
          </a:p>
          <a:p>
            <a:pPr>
              <a:lnSpc>
                <a:spcPct val="150000"/>
              </a:lnSpc>
              <a:defRPr/>
            </a:pPr>
            <a:endParaRPr lang="ar-SA" b="1" dirty="0"/>
          </a:p>
          <a:p>
            <a:pPr>
              <a:lnSpc>
                <a:spcPct val="150000"/>
              </a:lnSpc>
              <a:defRPr/>
            </a:pPr>
            <a:endParaRPr lang="ar-SA" b="1" dirty="0"/>
          </a:p>
          <a:p>
            <a:pPr>
              <a:lnSpc>
                <a:spcPct val="150000"/>
              </a:lnSpc>
              <a:defRPr/>
            </a:pPr>
            <a:r>
              <a:rPr lang="ar-SA" b="1" dirty="0"/>
              <a:t>3. السؤال : ______ </a:t>
            </a:r>
            <a:r>
              <a:rPr lang="ar-SA" b="1" dirty="0" smtClean="0"/>
              <a:t>تنظف اسنانك يوميا   ؟</a:t>
            </a:r>
          </a:p>
          <a:p>
            <a:pPr>
              <a:lnSpc>
                <a:spcPct val="150000"/>
              </a:lnSpc>
              <a:defRPr/>
            </a:pPr>
            <a:r>
              <a:rPr lang="ar-SA" b="1" dirty="0" smtClean="0"/>
              <a:t>الاجابة: نعم , انظف اسناني كل يوم .</a:t>
            </a:r>
          </a:p>
          <a:p>
            <a:pPr>
              <a:lnSpc>
                <a:spcPct val="150000"/>
              </a:lnSpc>
              <a:defRPr/>
            </a:pPr>
            <a:endParaRPr lang="ar-SA" b="1" dirty="0"/>
          </a:p>
          <a:p>
            <a:pPr>
              <a:lnSpc>
                <a:spcPct val="150000"/>
              </a:lnSpc>
              <a:defRPr/>
            </a:pPr>
            <a:endParaRPr lang="ar-SA" b="1" dirty="0" smtClean="0"/>
          </a:p>
          <a:p>
            <a:pPr>
              <a:lnSpc>
                <a:spcPct val="150000"/>
              </a:lnSpc>
              <a:defRPr/>
            </a:pPr>
            <a:r>
              <a:rPr lang="ar-SA" b="1" dirty="0" smtClean="0"/>
              <a:t>4. السؤال:----------- عدد اسنان الانسان البالغ  ؟</a:t>
            </a:r>
          </a:p>
          <a:p>
            <a:pPr>
              <a:lnSpc>
                <a:spcPct val="150000"/>
              </a:lnSpc>
              <a:defRPr/>
            </a:pPr>
            <a:r>
              <a:rPr lang="ar-SA" b="1" dirty="0" smtClean="0"/>
              <a:t>الاجابة: عدد الاسنان الدائمة عند الانسان البالغ 32 سنا . </a:t>
            </a:r>
          </a:p>
          <a:p>
            <a:pPr>
              <a:lnSpc>
                <a:spcPct val="150000"/>
              </a:lnSpc>
              <a:defRPr/>
            </a:pPr>
            <a:endParaRPr lang="he-IL" b="1" dirty="0"/>
          </a:p>
        </p:txBody>
      </p:sp>
      <p:grpSp>
        <p:nvGrpSpPr>
          <p:cNvPr id="18439" name="קבוצה 24"/>
          <p:cNvGrpSpPr>
            <a:grpSpLocks/>
          </p:cNvGrpSpPr>
          <p:nvPr/>
        </p:nvGrpSpPr>
        <p:grpSpPr bwMode="auto">
          <a:xfrm>
            <a:off x="4739621" y="2996952"/>
            <a:ext cx="3990515" cy="544513"/>
            <a:chOff x="2627784" y="1484784"/>
            <a:chExt cx="4658816" cy="770384"/>
          </a:xfrm>
        </p:grpSpPr>
        <p:sp>
          <p:nvSpPr>
            <p:cNvPr id="26" name="מלבן מעוגל 25"/>
            <p:cNvSpPr/>
            <p:nvPr/>
          </p:nvSpPr>
          <p:spPr>
            <a:xfrm>
              <a:off x="2627784" y="1484784"/>
              <a:ext cx="4658816" cy="770384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>
                <a:defRPr/>
              </a:pPr>
              <a:endParaRPr lang="he-IL"/>
            </a:p>
          </p:txBody>
        </p:sp>
        <p:cxnSp>
          <p:nvCxnSpPr>
            <p:cNvPr id="27" name="מחבר ישר 26"/>
            <p:cNvCxnSpPr/>
            <p:nvPr/>
          </p:nvCxnSpPr>
          <p:spPr>
            <a:xfrm>
              <a:off x="6156421" y="1484784"/>
              <a:ext cx="0" cy="77038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מחבר ישר 27"/>
            <p:cNvCxnSpPr/>
            <p:nvPr/>
          </p:nvCxnSpPr>
          <p:spPr>
            <a:xfrm>
              <a:off x="3924634" y="1484784"/>
              <a:ext cx="0" cy="77038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מחבר ישר 28"/>
            <p:cNvCxnSpPr/>
            <p:nvPr/>
          </p:nvCxnSpPr>
          <p:spPr>
            <a:xfrm>
              <a:off x="4938937" y="1484784"/>
              <a:ext cx="0" cy="77038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453" name="TextBox 29"/>
            <p:cNvSpPr txBox="1">
              <a:spLocks noChangeArrowheads="1"/>
            </p:cNvSpPr>
            <p:nvPr/>
          </p:nvSpPr>
          <p:spPr bwMode="auto">
            <a:xfrm>
              <a:off x="6502260" y="1680273"/>
              <a:ext cx="648072" cy="5225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ar-SA" altLang="he-IL" sz="1800" dirty="0" smtClean="0"/>
                <a:t>لماذا </a:t>
              </a:r>
              <a:endParaRPr lang="he-IL" altLang="he-IL" sz="1800" dirty="0"/>
            </a:p>
          </p:txBody>
        </p:sp>
        <p:sp>
          <p:nvSpPr>
            <p:cNvPr id="18456" name="TextBox 32"/>
            <p:cNvSpPr txBox="1">
              <a:spLocks noChangeArrowheads="1"/>
            </p:cNvSpPr>
            <p:nvPr/>
          </p:nvSpPr>
          <p:spPr bwMode="auto">
            <a:xfrm>
              <a:off x="3059832" y="1681674"/>
              <a:ext cx="648072" cy="5225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he-IL" altLang="he-IL" sz="1800" dirty="0"/>
            </a:p>
          </p:txBody>
        </p:sp>
      </p:grpSp>
      <p:grpSp>
        <p:nvGrpSpPr>
          <p:cNvPr id="18440" name="קבוצה 33"/>
          <p:cNvGrpSpPr>
            <a:grpSpLocks/>
          </p:cNvGrpSpPr>
          <p:nvPr/>
        </p:nvGrpSpPr>
        <p:grpSpPr bwMode="auto">
          <a:xfrm>
            <a:off x="4739621" y="4581128"/>
            <a:ext cx="4121804" cy="544512"/>
            <a:chOff x="2627784" y="1484784"/>
            <a:chExt cx="4658816" cy="770384"/>
          </a:xfrm>
        </p:grpSpPr>
        <p:sp>
          <p:nvSpPr>
            <p:cNvPr id="35" name="מלבן מעוגל 34"/>
            <p:cNvSpPr/>
            <p:nvPr/>
          </p:nvSpPr>
          <p:spPr>
            <a:xfrm>
              <a:off x="2627784" y="1484784"/>
              <a:ext cx="4658816" cy="770384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>
                <a:defRPr/>
              </a:pPr>
              <a:endParaRPr lang="he-IL"/>
            </a:p>
          </p:txBody>
        </p:sp>
        <p:cxnSp>
          <p:nvCxnSpPr>
            <p:cNvPr id="36" name="מחבר ישר 35"/>
            <p:cNvCxnSpPr/>
            <p:nvPr/>
          </p:nvCxnSpPr>
          <p:spPr>
            <a:xfrm>
              <a:off x="6156035" y="1484784"/>
              <a:ext cx="0" cy="77038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מחבר ישר 36"/>
            <p:cNvCxnSpPr/>
            <p:nvPr/>
          </p:nvCxnSpPr>
          <p:spPr>
            <a:xfrm>
              <a:off x="3923487" y="1484784"/>
              <a:ext cx="0" cy="77038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מחבר ישר 37"/>
            <p:cNvCxnSpPr/>
            <p:nvPr/>
          </p:nvCxnSpPr>
          <p:spPr>
            <a:xfrm>
              <a:off x="4938138" y="1484784"/>
              <a:ext cx="0" cy="77038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TextBox 29"/>
          <p:cNvSpPr txBox="1">
            <a:spLocks noChangeArrowheads="1"/>
          </p:cNvSpPr>
          <p:nvPr/>
        </p:nvSpPr>
        <p:spPr bwMode="auto">
          <a:xfrm>
            <a:off x="6660232" y="3068960"/>
            <a:ext cx="64814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ar-SA" altLang="he-IL" sz="1800" dirty="0" smtClean="0"/>
              <a:t>كيف </a:t>
            </a:r>
            <a:endParaRPr lang="he-IL" altLang="he-IL" sz="1800" dirty="0"/>
          </a:p>
        </p:txBody>
      </p:sp>
      <p:sp>
        <p:nvSpPr>
          <p:cNvPr id="34" name="TextBox 29"/>
          <p:cNvSpPr txBox="1">
            <a:spLocks noChangeArrowheads="1"/>
          </p:cNvSpPr>
          <p:nvPr/>
        </p:nvSpPr>
        <p:spPr bwMode="auto">
          <a:xfrm>
            <a:off x="5877681" y="3084542"/>
            <a:ext cx="64814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ar-SA" altLang="he-IL" sz="1800" dirty="0" smtClean="0"/>
              <a:t>ماذا </a:t>
            </a:r>
            <a:endParaRPr lang="he-IL" altLang="he-IL" sz="1800" dirty="0"/>
          </a:p>
        </p:txBody>
      </p:sp>
      <p:sp>
        <p:nvSpPr>
          <p:cNvPr id="39" name="TextBox 29"/>
          <p:cNvSpPr txBox="1">
            <a:spLocks noChangeArrowheads="1"/>
          </p:cNvSpPr>
          <p:nvPr/>
        </p:nvSpPr>
        <p:spPr bwMode="auto">
          <a:xfrm>
            <a:off x="5016658" y="3068960"/>
            <a:ext cx="64814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ar-SA" altLang="he-IL" sz="1800" dirty="0" smtClean="0"/>
              <a:t>اين</a:t>
            </a:r>
            <a:endParaRPr lang="he-IL" altLang="he-IL" sz="1800" dirty="0"/>
          </a:p>
        </p:txBody>
      </p:sp>
      <p:sp>
        <p:nvSpPr>
          <p:cNvPr id="40" name="TextBox 29"/>
          <p:cNvSpPr txBox="1">
            <a:spLocks noChangeArrowheads="1"/>
          </p:cNvSpPr>
          <p:nvPr/>
        </p:nvSpPr>
        <p:spPr bwMode="auto">
          <a:xfrm>
            <a:off x="7945712" y="4653136"/>
            <a:ext cx="64814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ar-SA" altLang="he-IL" sz="1800" dirty="0" smtClean="0"/>
              <a:t>من </a:t>
            </a:r>
            <a:endParaRPr lang="he-IL" altLang="he-IL" sz="1800" dirty="0"/>
          </a:p>
        </p:txBody>
      </p:sp>
      <p:sp>
        <p:nvSpPr>
          <p:cNvPr id="41" name="TextBox 29"/>
          <p:cNvSpPr txBox="1">
            <a:spLocks noChangeArrowheads="1"/>
          </p:cNvSpPr>
          <p:nvPr/>
        </p:nvSpPr>
        <p:spPr bwMode="auto">
          <a:xfrm>
            <a:off x="6804248" y="4653136"/>
            <a:ext cx="64814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ar-SA" altLang="he-IL" sz="1800" dirty="0" smtClean="0"/>
              <a:t>هل</a:t>
            </a:r>
            <a:endParaRPr lang="he-IL" altLang="he-IL" sz="1800" dirty="0"/>
          </a:p>
        </p:txBody>
      </p:sp>
      <p:sp>
        <p:nvSpPr>
          <p:cNvPr id="42" name="TextBox 29"/>
          <p:cNvSpPr txBox="1">
            <a:spLocks noChangeArrowheads="1"/>
          </p:cNvSpPr>
          <p:nvPr/>
        </p:nvSpPr>
        <p:spPr bwMode="auto">
          <a:xfrm>
            <a:off x="5724128" y="4725144"/>
            <a:ext cx="64814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ar-SA" altLang="he-IL" sz="1800" dirty="0" smtClean="0"/>
              <a:t>لماذا </a:t>
            </a:r>
            <a:endParaRPr lang="he-IL" altLang="he-IL" sz="1800" dirty="0"/>
          </a:p>
        </p:txBody>
      </p:sp>
      <p:sp>
        <p:nvSpPr>
          <p:cNvPr id="43" name="TextBox 29"/>
          <p:cNvSpPr txBox="1">
            <a:spLocks noChangeArrowheads="1"/>
          </p:cNvSpPr>
          <p:nvPr/>
        </p:nvSpPr>
        <p:spPr bwMode="auto">
          <a:xfrm>
            <a:off x="4931971" y="4725144"/>
            <a:ext cx="64814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ar-SA" altLang="he-IL" sz="1800" dirty="0" smtClean="0"/>
              <a:t>كيف</a:t>
            </a:r>
            <a:endParaRPr lang="he-IL" altLang="he-IL" sz="1800" dirty="0"/>
          </a:p>
        </p:txBody>
      </p:sp>
      <p:grpSp>
        <p:nvGrpSpPr>
          <p:cNvPr id="44" name="קבוצה 33"/>
          <p:cNvGrpSpPr>
            <a:grpSpLocks/>
          </p:cNvGrpSpPr>
          <p:nvPr/>
        </p:nvGrpSpPr>
        <p:grpSpPr bwMode="auto">
          <a:xfrm>
            <a:off x="4739621" y="6237312"/>
            <a:ext cx="4274204" cy="544512"/>
            <a:chOff x="2627784" y="1484784"/>
            <a:chExt cx="4658816" cy="770384"/>
          </a:xfrm>
        </p:grpSpPr>
        <p:sp>
          <p:nvSpPr>
            <p:cNvPr id="45" name="מלבן מעוגל 44"/>
            <p:cNvSpPr/>
            <p:nvPr/>
          </p:nvSpPr>
          <p:spPr>
            <a:xfrm>
              <a:off x="2627784" y="1484784"/>
              <a:ext cx="4658816" cy="770384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>
                <a:defRPr/>
              </a:pPr>
              <a:endParaRPr lang="he-IL"/>
            </a:p>
          </p:txBody>
        </p:sp>
        <p:cxnSp>
          <p:nvCxnSpPr>
            <p:cNvPr id="46" name="מחבר ישר 45"/>
            <p:cNvCxnSpPr/>
            <p:nvPr/>
          </p:nvCxnSpPr>
          <p:spPr>
            <a:xfrm>
              <a:off x="6156035" y="1484784"/>
              <a:ext cx="0" cy="77038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מחבר ישר 46"/>
            <p:cNvCxnSpPr/>
            <p:nvPr/>
          </p:nvCxnSpPr>
          <p:spPr>
            <a:xfrm>
              <a:off x="3923487" y="1484784"/>
              <a:ext cx="0" cy="77038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מחבר ישר 47"/>
            <p:cNvCxnSpPr/>
            <p:nvPr/>
          </p:nvCxnSpPr>
          <p:spPr>
            <a:xfrm>
              <a:off x="4938138" y="1484784"/>
              <a:ext cx="0" cy="77038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9" name="TextBox 29"/>
          <p:cNvSpPr txBox="1">
            <a:spLocks noChangeArrowheads="1"/>
          </p:cNvSpPr>
          <p:nvPr/>
        </p:nvSpPr>
        <p:spPr bwMode="auto">
          <a:xfrm>
            <a:off x="8081995" y="6324902"/>
            <a:ext cx="64814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ar-SA" altLang="he-IL" sz="1800" dirty="0" smtClean="0"/>
              <a:t>من </a:t>
            </a:r>
            <a:endParaRPr lang="he-IL" altLang="he-IL" sz="1800" dirty="0"/>
          </a:p>
        </p:txBody>
      </p:sp>
      <p:sp>
        <p:nvSpPr>
          <p:cNvPr id="50" name="TextBox 29"/>
          <p:cNvSpPr txBox="1">
            <a:spLocks noChangeArrowheads="1"/>
          </p:cNvSpPr>
          <p:nvPr/>
        </p:nvSpPr>
        <p:spPr bwMode="auto">
          <a:xfrm>
            <a:off x="6967994" y="6324902"/>
            <a:ext cx="64814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ar-SA" altLang="he-IL" sz="1800" dirty="0" smtClean="0"/>
              <a:t>لماذا </a:t>
            </a:r>
            <a:endParaRPr lang="he-IL" altLang="he-IL" sz="1800" dirty="0"/>
          </a:p>
        </p:txBody>
      </p:sp>
      <p:sp>
        <p:nvSpPr>
          <p:cNvPr id="51" name="TextBox 29"/>
          <p:cNvSpPr txBox="1">
            <a:spLocks noChangeArrowheads="1"/>
          </p:cNvSpPr>
          <p:nvPr/>
        </p:nvSpPr>
        <p:spPr bwMode="auto">
          <a:xfrm>
            <a:off x="6012091" y="6324902"/>
            <a:ext cx="64814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ar-SA" altLang="he-IL" sz="1800" dirty="0" smtClean="0"/>
              <a:t>كم</a:t>
            </a:r>
            <a:endParaRPr lang="he-IL" altLang="he-IL" sz="1800" dirty="0"/>
          </a:p>
        </p:txBody>
      </p:sp>
      <p:sp>
        <p:nvSpPr>
          <p:cNvPr id="52" name="TextBox 29"/>
          <p:cNvSpPr txBox="1">
            <a:spLocks noChangeArrowheads="1"/>
          </p:cNvSpPr>
          <p:nvPr/>
        </p:nvSpPr>
        <p:spPr bwMode="auto">
          <a:xfrm>
            <a:off x="5075987" y="6372036"/>
            <a:ext cx="64814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ar-SA" altLang="he-IL" sz="1800" dirty="0" smtClean="0"/>
              <a:t>متى</a:t>
            </a:r>
            <a:endParaRPr lang="he-IL" altLang="he-IL" sz="1800" dirty="0"/>
          </a:p>
        </p:txBody>
      </p:sp>
      <p:grpSp>
        <p:nvGrpSpPr>
          <p:cNvPr id="53" name="קבוצה 15"/>
          <p:cNvGrpSpPr>
            <a:grpSpLocks/>
          </p:cNvGrpSpPr>
          <p:nvPr/>
        </p:nvGrpSpPr>
        <p:grpSpPr bwMode="auto">
          <a:xfrm>
            <a:off x="4892021" y="1644471"/>
            <a:ext cx="3955909" cy="544513"/>
            <a:chOff x="2627784" y="1484784"/>
            <a:chExt cx="4658816" cy="770384"/>
          </a:xfrm>
        </p:grpSpPr>
        <p:sp>
          <p:nvSpPr>
            <p:cNvPr id="54" name="מלבן מעוגל 53"/>
            <p:cNvSpPr/>
            <p:nvPr/>
          </p:nvSpPr>
          <p:spPr>
            <a:xfrm>
              <a:off x="2627784" y="1484784"/>
              <a:ext cx="4658816" cy="770384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>
                <a:defRPr/>
              </a:pPr>
              <a:endParaRPr lang="he-IL"/>
            </a:p>
          </p:txBody>
        </p:sp>
        <p:cxnSp>
          <p:nvCxnSpPr>
            <p:cNvPr id="55" name="מחבר ישר 54"/>
            <p:cNvCxnSpPr/>
            <p:nvPr/>
          </p:nvCxnSpPr>
          <p:spPr>
            <a:xfrm>
              <a:off x="6156421" y="1484784"/>
              <a:ext cx="0" cy="77038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מחבר ישר 55"/>
            <p:cNvCxnSpPr/>
            <p:nvPr/>
          </p:nvCxnSpPr>
          <p:spPr>
            <a:xfrm>
              <a:off x="3924634" y="1484784"/>
              <a:ext cx="0" cy="77038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מחבר ישר 56"/>
            <p:cNvCxnSpPr/>
            <p:nvPr/>
          </p:nvCxnSpPr>
          <p:spPr>
            <a:xfrm>
              <a:off x="4938937" y="1484784"/>
              <a:ext cx="0" cy="77038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TextBox 20"/>
            <p:cNvSpPr txBox="1">
              <a:spLocks noChangeArrowheads="1"/>
            </p:cNvSpPr>
            <p:nvPr/>
          </p:nvSpPr>
          <p:spPr bwMode="auto">
            <a:xfrm>
              <a:off x="6444208" y="1700808"/>
              <a:ext cx="648072" cy="5225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ar-SA" altLang="he-IL" sz="1800"/>
                <a:t>اين</a:t>
              </a:r>
              <a:endParaRPr lang="he-IL" altLang="he-IL" sz="1800"/>
            </a:p>
          </p:txBody>
        </p:sp>
        <p:sp>
          <p:nvSpPr>
            <p:cNvPr id="59" name="TextBox 21"/>
            <p:cNvSpPr txBox="1">
              <a:spLocks noChangeArrowheads="1"/>
            </p:cNvSpPr>
            <p:nvPr/>
          </p:nvSpPr>
          <p:spPr bwMode="auto">
            <a:xfrm>
              <a:off x="5364088" y="1710701"/>
              <a:ext cx="648072" cy="5225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ar-SA" altLang="he-IL" sz="1800" dirty="0" smtClean="0"/>
                <a:t>ما</a:t>
              </a:r>
              <a:endParaRPr lang="he-IL" altLang="he-IL" sz="1800" dirty="0"/>
            </a:p>
          </p:txBody>
        </p:sp>
        <p:sp>
          <p:nvSpPr>
            <p:cNvPr id="60" name="TextBox 22"/>
            <p:cNvSpPr txBox="1">
              <a:spLocks noChangeArrowheads="1"/>
            </p:cNvSpPr>
            <p:nvPr/>
          </p:nvSpPr>
          <p:spPr bwMode="auto">
            <a:xfrm>
              <a:off x="4139952" y="1702661"/>
              <a:ext cx="648072" cy="5225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ar-SA" altLang="he-IL" sz="1800"/>
                <a:t>كيف</a:t>
              </a:r>
              <a:endParaRPr lang="he-IL" altLang="he-IL" sz="1800"/>
            </a:p>
          </p:txBody>
        </p:sp>
        <p:sp>
          <p:nvSpPr>
            <p:cNvPr id="61" name="TextBox 23"/>
            <p:cNvSpPr txBox="1">
              <a:spLocks noChangeArrowheads="1"/>
            </p:cNvSpPr>
            <p:nvPr/>
          </p:nvSpPr>
          <p:spPr bwMode="auto">
            <a:xfrm>
              <a:off x="3059832" y="1681673"/>
              <a:ext cx="648072" cy="5225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ar-SA" altLang="he-IL" sz="1800"/>
                <a:t>هل</a:t>
              </a:r>
              <a:endParaRPr lang="he-IL" altLang="he-IL" sz="1800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611560" y="390168"/>
            <a:ext cx="64807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 smtClean="0"/>
              <a:t>1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xmlns="" val="3257501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235</Words>
  <Application>Microsoft Office PowerPoint</Application>
  <PresentationFormat>‫הצגה על המסך (4:3)</PresentationFormat>
  <Paragraphs>75</Paragraphs>
  <Slides>3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3</vt:i4>
      </vt:variant>
    </vt:vector>
  </HeadingPairs>
  <TitlesOfParts>
    <vt:vector size="4" baseType="lpstr">
      <vt:lpstr>ערכת נושא Office</vt:lpstr>
      <vt:lpstr>نص « كيف تحفظ أسنانك سليمة «  صفحة 222    عزيزي الطالب امامك بطاقتين  الاولى :حل اسئلة فهم حول النص  الثانية: اختيار اداة الاستفهام المناسبة للسؤال   قم بنسخ البطاقات على دفتر العربي ثم حلها  عملًا ممتعًا </vt:lpstr>
      <vt:lpstr>שקופית 2</vt:lpstr>
      <vt:lpstr>שקופית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نص « كيف تحفظ أسنانك سليمة «  صفحة    عزيزي الطالب امامك بطاقتين  الاولى :حل اسئلة فهم حول النص  الثانية: اختيار اداة الاستفهام المناسبة للسؤال   قم بنسخ البطاقات على دفتر العربي ثم حلها  عملًا ممتعًا</dc:title>
  <dc:creator>Arabic</dc:creator>
  <cp:lastModifiedBy>m</cp:lastModifiedBy>
  <cp:revision>2</cp:revision>
  <dcterms:created xsi:type="dcterms:W3CDTF">2020-03-28T17:03:26Z</dcterms:created>
  <dcterms:modified xsi:type="dcterms:W3CDTF">2020-03-28T17:31:16Z</dcterms:modified>
</cp:coreProperties>
</file>