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0" r:id="rId3"/>
    <p:sldId id="262" r:id="rId4"/>
    <p:sldId id="264" r:id="rId5"/>
    <p:sldId id="265" r:id="rId6"/>
    <p:sldId id="266" r:id="rId7"/>
    <p:sldId id="256" r:id="rId8"/>
    <p:sldId id="257" r:id="rId9"/>
    <p:sldId id="258" r:id="rId10"/>
    <p:sldId id="259" r:id="rId11"/>
    <p:sldId id="267" r:id="rId12"/>
    <p:sldId id="268" r:id="rId13"/>
  </p:sldIdLst>
  <p:sldSz cx="9144000" cy="6858000" type="screen4x3"/>
  <p:notesSz cx="7010400" cy="92964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908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7607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887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463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6102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9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428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531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07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105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044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55623-F5A2-459E-9046-783A0268B094}" type="datetimeFigureOut">
              <a:rPr lang="he-IL" smtClean="0"/>
              <a:t>ב'/ניסן/תשפ"א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6F64-2B8C-4B9D-B6A4-6B683DBE178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4712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7200" b="1" dirty="0" smtClean="0">
                <a:cs typeface="+mj-cs"/>
              </a:rPr>
              <a:t>           אַבָּא בָּא </a:t>
            </a:r>
          </a:p>
          <a:p>
            <a:pPr marL="0" indent="0">
              <a:buNone/>
            </a:pPr>
            <a:r>
              <a:rPr lang="he-IL" sz="7200" b="1" dirty="0" smtClean="0">
                <a:cs typeface="+mj-cs"/>
              </a:rPr>
              <a:t>          סַחַר בָּאָ</a:t>
            </a:r>
            <a:r>
              <a:rPr lang="he-IL" sz="7200" b="1" dirty="0" smtClean="0">
                <a:solidFill>
                  <a:srgbClr val="FF0000"/>
                </a:solidFill>
                <a:cs typeface="+mj-cs"/>
              </a:rPr>
              <a:t>ה</a:t>
            </a:r>
            <a:r>
              <a:rPr lang="he-IL" sz="7200" b="1" dirty="0" smtClean="0">
                <a:cs typeface="+mj-cs"/>
              </a:rPr>
              <a:t> </a:t>
            </a:r>
          </a:p>
          <a:p>
            <a:pPr marL="0" indent="0">
              <a:buNone/>
            </a:pPr>
            <a:r>
              <a:rPr lang="he-IL" sz="7200" b="1" dirty="0" smtClean="0">
                <a:cs typeface="+mj-cs"/>
              </a:rPr>
              <a:t>       גַם </a:t>
            </a:r>
            <a:r>
              <a:rPr lang="he-IL" sz="7200" b="1" dirty="0" err="1" smtClean="0">
                <a:cs typeface="+mj-cs"/>
              </a:rPr>
              <a:t>בַּסַאם</a:t>
            </a:r>
            <a:r>
              <a:rPr lang="he-IL" sz="7200" b="1" dirty="0" smtClean="0">
                <a:cs typeface="+mj-cs"/>
              </a:rPr>
              <a:t> בָּא </a:t>
            </a:r>
          </a:p>
          <a:p>
            <a:pPr marL="0" indent="0">
              <a:buNone/>
            </a:pPr>
            <a:r>
              <a:rPr lang="he-IL" sz="7200" b="1" dirty="0" smtClean="0">
                <a:cs typeface="+mj-cs"/>
              </a:rPr>
              <a:t>      רַק סַבָּא לֹא בָּא </a:t>
            </a:r>
            <a:endParaRPr lang="he-IL" sz="7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8079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85689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400" dirty="0" smtClean="0"/>
              <a:t>اب</a:t>
            </a:r>
            <a:endParaRPr lang="he-IL" sz="4400" dirty="0" smtClean="0"/>
          </a:p>
          <a:p>
            <a:r>
              <a:rPr lang="he-IL" sz="4400" dirty="0" smtClean="0"/>
              <a:t>1. אבּא			2. סבּא		3. בּא</a:t>
            </a:r>
            <a:endParaRPr lang="he-IL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276872"/>
            <a:ext cx="85689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400" dirty="0" smtClean="0"/>
              <a:t>ايضا</a:t>
            </a:r>
          </a:p>
          <a:p>
            <a:r>
              <a:rPr lang="he-IL" sz="4400" dirty="0" smtClean="0"/>
              <a:t>1. למה			2. גם		3. רק</a:t>
            </a:r>
            <a:endParaRPr lang="he-IL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82938" y="4437112"/>
            <a:ext cx="8568952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400" dirty="0" smtClean="0"/>
              <a:t>جد  \جدي</a:t>
            </a:r>
            <a:endParaRPr lang="he-IL" sz="4400" dirty="0" smtClean="0"/>
          </a:p>
          <a:p>
            <a:r>
              <a:rPr lang="he-IL" sz="4400" dirty="0" smtClean="0"/>
              <a:t>1. בּאה			2. סבּא		3. גם</a:t>
            </a:r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159791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chemeClr val="accent2">
                    <a:lumMod val="50000"/>
                  </a:schemeClr>
                </a:solidFill>
              </a:rPr>
              <a:t>קרא את הטקסט וענה על השאלות </a:t>
            </a:r>
            <a:r>
              <a:rPr lang="he-IL" dirty="0" smtClean="0"/>
              <a:t>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מי בא ? _____________________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מי באה ? ____________________</a:t>
            </a:r>
          </a:p>
          <a:p>
            <a:endParaRPr lang="he-IL" dirty="0" smtClean="0"/>
          </a:p>
          <a:p>
            <a:r>
              <a:rPr lang="he-IL" dirty="0" smtClean="0"/>
              <a:t>מי לא בא ? ___________________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35766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כתב : בא / באה 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אבא _________</a:t>
            </a:r>
          </a:p>
          <a:p>
            <a:pPr marL="0" indent="0">
              <a:buNone/>
            </a:pPr>
            <a:endParaRPr lang="he-IL" dirty="0" smtClean="0"/>
          </a:p>
          <a:p>
            <a:r>
              <a:rPr lang="he-IL" dirty="0" smtClean="0"/>
              <a:t>סבא _________</a:t>
            </a:r>
          </a:p>
          <a:p>
            <a:endParaRPr lang="he-IL" dirty="0" smtClean="0"/>
          </a:p>
          <a:p>
            <a:r>
              <a:rPr lang="he-IL" dirty="0" smtClean="0"/>
              <a:t>סחר _________ </a:t>
            </a:r>
          </a:p>
          <a:p>
            <a:endParaRPr lang="he-IL" dirty="0" smtClean="0"/>
          </a:p>
          <a:p>
            <a:r>
              <a:rPr lang="he-IL" dirty="0" err="1" smtClean="0"/>
              <a:t>בסאם</a:t>
            </a:r>
            <a:r>
              <a:rPr lang="he-IL" dirty="0" smtClean="0"/>
              <a:t> ________</a:t>
            </a:r>
          </a:p>
        </p:txBody>
      </p:sp>
    </p:spTree>
    <p:extLst>
      <p:ext uri="{BB962C8B-B14F-4D97-AF65-F5344CB8AC3E}">
        <p14:creationId xmlns:p14="http://schemas.microsoft.com/office/powerpoint/2010/main" val="13215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468305" y="2964227"/>
            <a:ext cx="2881619" cy="172819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dirty="0" smtClean="0">
                <a:cs typeface="+mj-cs"/>
              </a:rPr>
              <a:t>אַבָּא</a:t>
            </a:r>
            <a:endParaRPr lang="he-IL" sz="9600" b="1" dirty="0">
              <a:cs typeface="+mj-cs"/>
            </a:endParaRPr>
          </a:p>
        </p:txBody>
      </p:sp>
      <p:cxnSp>
        <p:nvCxnSpPr>
          <p:cNvPr id="4" name="מחבר חץ ישר 3"/>
          <p:cNvCxnSpPr/>
          <p:nvPr/>
        </p:nvCxnSpPr>
        <p:spPr>
          <a:xfrm>
            <a:off x="3059832" y="2080473"/>
            <a:ext cx="504056" cy="916479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 flipH="1">
            <a:off x="5910472" y="2080473"/>
            <a:ext cx="439452" cy="93610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אליפסה 9"/>
          <p:cNvSpPr/>
          <p:nvPr/>
        </p:nvSpPr>
        <p:spPr>
          <a:xfrm>
            <a:off x="5767536" y="692696"/>
            <a:ext cx="1656184" cy="136815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dirty="0" smtClean="0">
                <a:cs typeface="+mj-cs"/>
              </a:rPr>
              <a:t>אַ</a:t>
            </a:r>
            <a:endParaRPr lang="he-IL" sz="9600" b="1" dirty="0">
              <a:cs typeface="+mj-cs"/>
            </a:endParaRPr>
          </a:p>
        </p:txBody>
      </p:sp>
      <p:sp>
        <p:nvSpPr>
          <p:cNvPr id="11" name="אליפסה 10"/>
          <p:cNvSpPr/>
          <p:nvPr/>
        </p:nvSpPr>
        <p:spPr>
          <a:xfrm>
            <a:off x="1907703" y="673071"/>
            <a:ext cx="1873509" cy="140740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8800" b="1" dirty="0" smtClean="0">
                <a:cs typeface="+mj-cs"/>
              </a:rPr>
              <a:t>בָּא</a:t>
            </a:r>
            <a:endParaRPr lang="he-IL" sz="8800" b="1" dirty="0">
              <a:cs typeface="+mj-cs"/>
            </a:endParaRPr>
          </a:p>
        </p:txBody>
      </p:sp>
      <p:sp>
        <p:nvSpPr>
          <p:cNvPr id="17" name="מלבן מעוגל 16"/>
          <p:cNvSpPr/>
          <p:nvPr/>
        </p:nvSpPr>
        <p:spPr>
          <a:xfrm>
            <a:off x="5407496" y="4908094"/>
            <a:ext cx="201622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cs typeface="+mj-cs"/>
              </a:rPr>
              <a:t>אַבָּא </a:t>
            </a:r>
            <a:endParaRPr lang="he-IL" sz="7200" b="1" dirty="0">
              <a:cs typeface="+mj-cs"/>
            </a:endParaRPr>
          </a:p>
        </p:txBody>
      </p:sp>
      <p:sp>
        <p:nvSpPr>
          <p:cNvPr id="18" name="מלבן מעוגל 17"/>
          <p:cNvSpPr/>
          <p:nvPr/>
        </p:nvSpPr>
        <p:spPr>
          <a:xfrm>
            <a:off x="1979711" y="4908094"/>
            <a:ext cx="2160241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cs typeface="+mj-cs"/>
              </a:rPr>
              <a:t>בָּא</a:t>
            </a:r>
            <a:endParaRPr lang="he-IL" sz="72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181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3495691" y="4365104"/>
            <a:ext cx="2881619" cy="172819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dirty="0" smtClean="0">
                <a:solidFill>
                  <a:prstClr val="black"/>
                </a:solidFill>
                <a:cs typeface="Times New Roman"/>
              </a:rPr>
              <a:t>בָּאָה</a:t>
            </a:r>
            <a:endParaRPr lang="he-IL" sz="9600" b="1" dirty="0">
              <a:solidFill>
                <a:prstClr val="black"/>
              </a:solidFill>
              <a:cs typeface="Times New Roman"/>
            </a:endParaRPr>
          </a:p>
        </p:txBody>
      </p:sp>
      <p:cxnSp>
        <p:nvCxnSpPr>
          <p:cNvPr id="4" name="מחבר חץ ישר 3"/>
          <p:cNvCxnSpPr/>
          <p:nvPr/>
        </p:nvCxnSpPr>
        <p:spPr>
          <a:xfrm>
            <a:off x="3195462" y="2348879"/>
            <a:ext cx="1171499" cy="163564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 flipH="1">
            <a:off x="5657230" y="2228078"/>
            <a:ext cx="720080" cy="177965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אליפסה 9"/>
          <p:cNvSpPr/>
          <p:nvPr/>
        </p:nvSpPr>
        <p:spPr>
          <a:xfrm>
            <a:off x="5767536" y="692696"/>
            <a:ext cx="1656184" cy="136815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prstClr val="black"/>
                </a:solidFill>
                <a:cs typeface="Times New Roman"/>
              </a:rPr>
              <a:t>בָּ</a:t>
            </a:r>
            <a:endParaRPr lang="he-IL" sz="7200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11" name="אליפסה 10"/>
          <p:cNvSpPr/>
          <p:nvPr/>
        </p:nvSpPr>
        <p:spPr>
          <a:xfrm>
            <a:off x="1907703" y="673071"/>
            <a:ext cx="1873509" cy="140740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srgbClr val="FF0000"/>
                </a:solidFill>
                <a:cs typeface="Times New Roman"/>
              </a:rPr>
              <a:t>אָה</a:t>
            </a:r>
            <a:endParaRPr lang="he-IL" sz="7200" b="1" dirty="0">
              <a:solidFill>
                <a:srgbClr val="FF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881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אליפסה 3"/>
          <p:cNvSpPr/>
          <p:nvPr/>
        </p:nvSpPr>
        <p:spPr>
          <a:xfrm>
            <a:off x="3495691" y="4365104"/>
            <a:ext cx="2881619" cy="172819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dirty="0" smtClean="0">
                <a:solidFill>
                  <a:prstClr val="black"/>
                </a:solidFill>
                <a:cs typeface="Times New Roman"/>
              </a:rPr>
              <a:t>גַם</a:t>
            </a:r>
            <a:endParaRPr lang="he-IL" sz="9600" b="1" dirty="0">
              <a:solidFill>
                <a:prstClr val="black"/>
              </a:solidFill>
              <a:cs typeface="Times New Roman"/>
            </a:endParaRPr>
          </a:p>
        </p:txBody>
      </p:sp>
      <p:cxnSp>
        <p:nvCxnSpPr>
          <p:cNvPr id="5" name="מחבר חץ ישר 4"/>
          <p:cNvCxnSpPr/>
          <p:nvPr/>
        </p:nvCxnSpPr>
        <p:spPr>
          <a:xfrm>
            <a:off x="3195462" y="2348879"/>
            <a:ext cx="1171499" cy="163564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 flipH="1">
            <a:off x="5657230" y="2228078"/>
            <a:ext cx="720080" cy="177965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אליפסה 6"/>
          <p:cNvSpPr/>
          <p:nvPr/>
        </p:nvSpPr>
        <p:spPr>
          <a:xfrm>
            <a:off x="5767536" y="692696"/>
            <a:ext cx="1656184" cy="136815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prstClr val="black"/>
                </a:solidFill>
                <a:cs typeface="Times New Roman"/>
              </a:rPr>
              <a:t>גַ</a:t>
            </a:r>
            <a:endParaRPr lang="he-IL" sz="7200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8" name="אליפסה 7"/>
          <p:cNvSpPr/>
          <p:nvPr/>
        </p:nvSpPr>
        <p:spPr>
          <a:xfrm>
            <a:off x="1907703" y="673071"/>
            <a:ext cx="1873509" cy="140740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srgbClr val="FF0000"/>
                </a:solidFill>
                <a:cs typeface="Times New Roman"/>
              </a:rPr>
              <a:t>ם</a:t>
            </a:r>
            <a:endParaRPr lang="he-IL" sz="7200" b="1" dirty="0">
              <a:solidFill>
                <a:srgbClr val="FF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0890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אליפסה 3"/>
          <p:cNvSpPr/>
          <p:nvPr/>
        </p:nvSpPr>
        <p:spPr>
          <a:xfrm>
            <a:off x="3495691" y="4365104"/>
            <a:ext cx="2881619" cy="172819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dirty="0" smtClean="0">
                <a:solidFill>
                  <a:prstClr val="black"/>
                </a:solidFill>
                <a:cs typeface="Times New Roman"/>
              </a:rPr>
              <a:t>רַק</a:t>
            </a:r>
            <a:endParaRPr lang="he-IL" sz="9600" b="1" dirty="0">
              <a:solidFill>
                <a:prstClr val="black"/>
              </a:solidFill>
              <a:cs typeface="Times New Roman"/>
            </a:endParaRPr>
          </a:p>
        </p:txBody>
      </p:sp>
      <p:cxnSp>
        <p:nvCxnSpPr>
          <p:cNvPr id="5" name="מחבר חץ ישר 4"/>
          <p:cNvCxnSpPr/>
          <p:nvPr/>
        </p:nvCxnSpPr>
        <p:spPr>
          <a:xfrm>
            <a:off x="3195462" y="2348879"/>
            <a:ext cx="1171499" cy="163564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 flipH="1">
            <a:off x="5657230" y="2228078"/>
            <a:ext cx="720080" cy="177965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אליפסה 6"/>
          <p:cNvSpPr/>
          <p:nvPr/>
        </p:nvSpPr>
        <p:spPr>
          <a:xfrm>
            <a:off x="5767536" y="692696"/>
            <a:ext cx="1656184" cy="136815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prstClr val="black"/>
                </a:solidFill>
                <a:cs typeface="Times New Roman"/>
              </a:rPr>
              <a:t>רַ</a:t>
            </a:r>
            <a:endParaRPr lang="he-IL" sz="7200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8" name="אליפסה 7"/>
          <p:cNvSpPr/>
          <p:nvPr/>
        </p:nvSpPr>
        <p:spPr>
          <a:xfrm>
            <a:off x="1907703" y="673071"/>
            <a:ext cx="1873509" cy="140740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srgbClr val="FF0000"/>
                </a:solidFill>
                <a:cs typeface="Times New Roman"/>
              </a:rPr>
              <a:t>ק</a:t>
            </a:r>
            <a:endParaRPr lang="he-IL" sz="7200" b="1" dirty="0">
              <a:solidFill>
                <a:srgbClr val="FF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23048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אליפסה 3"/>
          <p:cNvSpPr/>
          <p:nvPr/>
        </p:nvSpPr>
        <p:spPr>
          <a:xfrm>
            <a:off x="3495691" y="4365104"/>
            <a:ext cx="2881619" cy="172819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9600" b="1" smtClean="0">
                <a:solidFill>
                  <a:prstClr val="black"/>
                </a:solidFill>
                <a:cs typeface="Times New Roman"/>
              </a:rPr>
              <a:t>סַבָּא</a:t>
            </a:r>
            <a:endParaRPr lang="he-IL" sz="9600" b="1" dirty="0">
              <a:solidFill>
                <a:prstClr val="black"/>
              </a:solidFill>
              <a:cs typeface="Times New Roman"/>
            </a:endParaRPr>
          </a:p>
        </p:txBody>
      </p:sp>
      <p:cxnSp>
        <p:nvCxnSpPr>
          <p:cNvPr id="5" name="מחבר חץ ישר 4"/>
          <p:cNvCxnSpPr/>
          <p:nvPr/>
        </p:nvCxnSpPr>
        <p:spPr>
          <a:xfrm>
            <a:off x="3195462" y="2348879"/>
            <a:ext cx="1171499" cy="1635641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מחבר חץ ישר 5"/>
          <p:cNvCxnSpPr/>
          <p:nvPr/>
        </p:nvCxnSpPr>
        <p:spPr>
          <a:xfrm flipH="1">
            <a:off x="5657230" y="2228078"/>
            <a:ext cx="720080" cy="1779657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אליפסה 6"/>
          <p:cNvSpPr/>
          <p:nvPr/>
        </p:nvSpPr>
        <p:spPr>
          <a:xfrm>
            <a:off x="5767536" y="692696"/>
            <a:ext cx="1656184" cy="136815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prstClr val="black"/>
                </a:solidFill>
                <a:cs typeface="Times New Roman"/>
              </a:rPr>
              <a:t>סַ</a:t>
            </a:r>
            <a:endParaRPr lang="he-IL" sz="7200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8" name="אליפסה 7"/>
          <p:cNvSpPr/>
          <p:nvPr/>
        </p:nvSpPr>
        <p:spPr>
          <a:xfrm>
            <a:off x="1907703" y="673071"/>
            <a:ext cx="1873509" cy="1407402"/>
          </a:xfrm>
          <a:prstGeom prst="ellipse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solidFill>
                  <a:srgbClr val="FF0000"/>
                </a:solidFill>
                <a:cs typeface="Times New Roman"/>
              </a:rPr>
              <a:t>בָּא</a:t>
            </a:r>
            <a:endParaRPr lang="he-IL" sz="7200" b="1" dirty="0">
              <a:solidFill>
                <a:srgbClr val="FF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44173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476672"/>
            <a:ext cx="8568952" cy="6186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4400" dirty="0" smtClean="0"/>
              <a:t>תיאור תמונה – </a:t>
            </a:r>
            <a:r>
              <a:rPr lang="ar-SA" sz="4400" dirty="0" smtClean="0"/>
              <a:t>وصف صورة</a:t>
            </a:r>
            <a:endParaRPr lang="he-IL" sz="4400" dirty="0" smtClean="0"/>
          </a:p>
          <a:p>
            <a:pPr algn="ctr"/>
            <a:r>
              <a:rPr lang="he-IL" sz="4400" dirty="0" smtClean="0"/>
              <a:t>עמוד 18 בספר </a:t>
            </a:r>
            <a:endParaRPr lang="he-IL" sz="4400" dirty="0"/>
          </a:p>
          <a:p>
            <a:pPr marL="342900" indent="-342900" algn="ctr">
              <a:buAutoNum type="arabicParenR"/>
            </a:pPr>
            <a:r>
              <a:rPr lang="he-IL" sz="4400" dirty="0" smtClean="0"/>
              <a:t>אני רואה בתמונה _________</a:t>
            </a:r>
          </a:p>
          <a:p>
            <a:pPr marL="342900" indent="-342900" algn="ctr">
              <a:buAutoNum type="arabicParenR"/>
            </a:pPr>
            <a:endParaRPr lang="he-IL" sz="4400" dirty="0"/>
          </a:p>
          <a:p>
            <a:pPr marL="342900" indent="-342900" algn="ctr">
              <a:buAutoNum type="arabicParenR"/>
            </a:pPr>
            <a:r>
              <a:rPr lang="he-IL" sz="4400" dirty="0" smtClean="0"/>
              <a:t>אני רואה בתמונה _________</a:t>
            </a:r>
          </a:p>
          <a:p>
            <a:pPr marL="342900" indent="-342900" algn="ctr">
              <a:buAutoNum type="arabicParenR"/>
            </a:pPr>
            <a:endParaRPr lang="he-IL" sz="4400" dirty="0"/>
          </a:p>
          <a:p>
            <a:pPr marL="342900" indent="-342900" algn="ctr">
              <a:buAutoNum type="arabicParenR"/>
            </a:pPr>
            <a:r>
              <a:rPr lang="he-IL" sz="4400" dirty="0" smtClean="0"/>
              <a:t>אני רואה בתמונה _________</a:t>
            </a:r>
            <a:endParaRPr lang="he-IL" dirty="0" smtClean="0"/>
          </a:p>
          <a:p>
            <a:pPr marL="342900" indent="-342900" algn="ctr">
              <a:buAutoNum type="arabicParenR"/>
            </a:pPr>
            <a:endParaRPr lang="he-IL" sz="4400" dirty="0"/>
          </a:p>
          <a:p>
            <a:pPr marL="342900" indent="-342900" algn="ctr">
              <a:buAutoNum type="arabicParenR"/>
            </a:pPr>
            <a:r>
              <a:rPr lang="he-IL" sz="4400" dirty="0" smtClean="0"/>
              <a:t>אני רואה בתמונה _________</a:t>
            </a:r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357753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8568952" cy="89562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sz="4400" dirty="0" smtClean="0"/>
              <a:t>חלקו לצלילים– </a:t>
            </a:r>
            <a:r>
              <a:rPr lang="ar-SA" sz="4400" dirty="0" smtClean="0"/>
              <a:t>قطعوا</a:t>
            </a:r>
          </a:p>
          <a:p>
            <a:pPr marL="514350" indent="-514350">
              <a:buAutoNum type="arabicParenR"/>
            </a:pPr>
            <a:r>
              <a:rPr lang="he-IL" sz="2800" dirty="0" smtClean="0"/>
              <a:t>אַבָּא : ___   ___                       סַבָּא: ___  ___                     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smtClean="0"/>
              <a:t>בָּא :  _____                              </a:t>
            </a:r>
            <a:r>
              <a:rPr lang="he-IL" sz="2800" dirty="0" err="1" smtClean="0"/>
              <a:t>לֺא</a:t>
            </a:r>
            <a:r>
              <a:rPr lang="he-IL" sz="2800" dirty="0" smtClean="0"/>
              <a:t> : ____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smtClean="0"/>
              <a:t>סַחַר: ____   ___  ____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smtClean="0"/>
              <a:t>בָּאָה: ___  ____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err="1" smtClean="0"/>
              <a:t>בַּסאם</a:t>
            </a:r>
            <a:r>
              <a:rPr lang="he-IL" sz="2800" dirty="0" smtClean="0"/>
              <a:t> : ____  ____  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smtClean="0"/>
              <a:t>רַק : ___    ____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r>
              <a:rPr lang="he-IL" sz="2800" dirty="0" smtClean="0"/>
              <a:t>גַם  :  ____   ____</a:t>
            </a:r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endParaRPr lang="he-IL" sz="2800" dirty="0" smtClean="0"/>
          </a:p>
          <a:p>
            <a:pPr marL="514350" indent="-514350">
              <a:buAutoNum type="arabicParenR"/>
            </a:pPr>
            <a:endParaRPr lang="he-IL" sz="2800" dirty="0"/>
          </a:p>
          <a:p>
            <a:pPr marL="514350" indent="-514350">
              <a:buAutoNum type="arabicParenR"/>
            </a:pPr>
            <a:endParaRPr lang="he-IL" sz="2800" dirty="0" smtClean="0"/>
          </a:p>
          <a:p>
            <a:pPr marL="514350" indent="-514350">
              <a:buAutoNum type="arabicParenR"/>
            </a:pPr>
            <a:endParaRPr lang="he-IL" sz="2800" dirty="0" smtClean="0"/>
          </a:p>
          <a:p>
            <a:endParaRPr lang="he-IL" sz="2800" dirty="0" smtClean="0"/>
          </a:p>
        </p:txBody>
      </p:sp>
      <p:cxnSp>
        <p:nvCxnSpPr>
          <p:cNvPr id="6" name="מחבר ישר 5"/>
          <p:cNvCxnSpPr/>
          <p:nvPr/>
        </p:nvCxnSpPr>
        <p:spPr>
          <a:xfrm>
            <a:off x="3923928" y="1340768"/>
            <a:ext cx="0" cy="5517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34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476672"/>
            <a:ext cx="8568952" cy="6186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4400" b="1" i="1" u="sng" dirty="0" smtClean="0"/>
              <a:t>מלה (</a:t>
            </a:r>
            <a:r>
              <a:rPr lang="ar-SA" sz="4400" b="1" i="1" u="sng" dirty="0" smtClean="0"/>
              <a:t>الكلمة)</a:t>
            </a:r>
            <a:r>
              <a:rPr lang="he-IL" sz="4400" b="1" i="1" u="sng" dirty="0" smtClean="0"/>
              <a:t>	</a:t>
            </a:r>
            <a:r>
              <a:rPr lang="he-IL" sz="4400" dirty="0" smtClean="0"/>
              <a:t>		</a:t>
            </a:r>
            <a:r>
              <a:rPr lang="he-IL" sz="4400" b="1" i="1" u="sng" dirty="0" smtClean="0"/>
              <a:t>פירוש (</a:t>
            </a:r>
            <a:r>
              <a:rPr lang="ar-SA" sz="4400" b="1" i="1" u="sng" dirty="0" smtClean="0"/>
              <a:t>المعنى)</a:t>
            </a:r>
            <a:endParaRPr lang="he-IL" sz="4400" b="1" i="1" u="sng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אבּא				</a:t>
            </a:r>
            <a:r>
              <a:rPr lang="ar-SA" sz="4400" dirty="0" smtClean="0"/>
              <a:t>اب \   ابي</a:t>
            </a:r>
            <a:endParaRPr lang="he-IL" sz="4400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בּא				</a:t>
            </a:r>
            <a:r>
              <a:rPr lang="ar-SA" sz="4400" dirty="0" smtClean="0"/>
              <a:t>جاء</a:t>
            </a:r>
            <a:endParaRPr lang="he-IL" sz="4400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בּאה				</a:t>
            </a:r>
            <a:r>
              <a:rPr lang="ar-SA" sz="4400" dirty="0" smtClean="0"/>
              <a:t>جاءت</a:t>
            </a:r>
            <a:endParaRPr lang="he-IL" sz="4400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גם				</a:t>
            </a:r>
            <a:r>
              <a:rPr lang="ar-SA" sz="4400" dirty="0" smtClean="0"/>
              <a:t>ايضا</a:t>
            </a:r>
            <a:r>
              <a:rPr lang="he-IL" sz="4400" dirty="0" smtClean="0"/>
              <a:t>			</a:t>
            </a:r>
          </a:p>
          <a:p>
            <a:pPr marL="742950" indent="-742950">
              <a:buAutoNum type="arabicParenR"/>
            </a:pPr>
            <a:r>
              <a:rPr lang="he-IL" sz="4400" dirty="0" smtClean="0"/>
              <a:t>רק				</a:t>
            </a:r>
            <a:r>
              <a:rPr lang="ar-SA" sz="4400" dirty="0" smtClean="0"/>
              <a:t>فقط</a:t>
            </a:r>
            <a:endParaRPr lang="he-IL" sz="4400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סבּא</a:t>
            </a:r>
            <a:r>
              <a:rPr lang="ar-SA" sz="4400" dirty="0" smtClean="0"/>
              <a:t>				جد \   جدي</a:t>
            </a:r>
            <a:endParaRPr lang="he-IL" sz="4400" dirty="0" smtClean="0"/>
          </a:p>
          <a:p>
            <a:pPr marL="742950" indent="-742950">
              <a:buAutoNum type="arabicParenR"/>
            </a:pPr>
            <a:r>
              <a:rPr lang="he-IL" sz="4400" dirty="0" smtClean="0"/>
              <a:t>למה				</a:t>
            </a:r>
            <a:r>
              <a:rPr lang="ar-SA" sz="4400" dirty="0" smtClean="0"/>
              <a:t>لماذا</a:t>
            </a:r>
            <a:endParaRPr lang="he-IL" sz="4400" dirty="0" smtClean="0"/>
          </a:p>
          <a:p>
            <a:pPr marL="742950" indent="-742950">
              <a:buAutoNum type="arabicParenR"/>
            </a:pPr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20382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147</Words>
  <Application>Microsoft Office PowerPoint</Application>
  <PresentationFormat>‫הצגה על המסך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קרא את הטקסט וענה על השאלות :</vt:lpstr>
      <vt:lpstr>כתב : בא / באה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user</cp:lastModifiedBy>
  <cp:revision>18</cp:revision>
  <cp:lastPrinted>2012-10-09T02:48:43Z</cp:lastPrinted>
  <dcterms:created xsi:type="dcterms:W3CDTF">2012-10-09T02:41:50Z</dcterms:created>
  <dcterms:modified xsi:type="dcterms:W3CDTF">2021-03-15T11:43:31Z</dcterms:modified>
</cp:coreProperties>
</file>