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5" r:id="rId1"/>
  </p:sldMasterIdLst>
  <p:sldIdLst>
    <p:sldId id="272" r:id="rId2"/>
    <p:sldId id="257" r:id="rId3"/>
    <p:sldId id="282" r:id="rId4"/>
    <p:sldId id="283" r:id="rId5"/>
    <p:sldId id="288" r:id="rId6"/>
    <p:sldId id="262" r:id="rId7"/>
    <p:sldId id="292" r:id="rId8"/>
    <p:sldId id="293" r:id="rId9"/>
    <p:sldId id="290" r:id="rId10"/>
    <p:sldId id="260" r:id="rId11"/>
    <p:sldId id="294" r:id="rId12"/>
    <p:sldId id="295" r:id="rId13"/>
    <p:sldId id="296" r:id="rId14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r" rtl="1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r" rtl="1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r" rtl="1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r" rtl="1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r" defTabSz="914400" rtl="1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r" defTabSz="914400" rtl="1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r" defTabSz="914400" rtl="1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B85"/>
    <a:srgbClr val="FB9025"/>
    <a:srgbClr val="BF2107"/>
    <a:srgbClr val="470FB7"/>
    <a:srgbClr val="000040"/>
    <a:srgbClr val="B2E1E2"/>
    <a:srgbClr val="C23104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aximized" horzBarState="maximized">
    <p:restoredLeft sz="84380"/>
    <p:restoredTop sz="94660"/>
  </p:normalViewPr>
  <p:slideViewPr>
    <p:cSldViewPr>
      <p:cViewPr>
        <p:scale>
          <a:sx n="63" d="100"/>
          <a:sy n="63" d="100"/>
        </p:scale>
        <p:origin x="-2232" y="-324"/>
      </p:cViewPr>
      <p:guideLst>
        <p:guide orient="horz" pos="4319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8" d="100"/>
        <a:sy n="98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B960E0-55CF-4C2B-BB02-2E5D1CECCF6C}" type="slidenum">
              <a:rPr lang="ar-LB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B1BBB3-1333-4AA7-AE6B-F07BF5CF6D47}" type="slidenum">
              <a:rPr lang="ar-LB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61970C-DB09-4A15-A009-D89F94D653CF}" type="slidenum">
              <a:rPr lang="ar-LB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76835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651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03563" y="63674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325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DFFA943-F799-449B-A86B-AA88CCE12290}" type="slidenum">
              <a:rPr lang="ar-LB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3FFDA9-9F08-4C42-99F7-7B55673A7294}" type="slidenum">
              <a:rPr lang="ar-LB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4B6AD-C85B-4184-A928-CB64414E9B74}" type="slidenum">
              <a:rPr lang="ar-LB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36013F-6C2E-49D4-A1E5-7F8F3B4658A2}" type="slidenum">
              <a:rPr lang="ar-LB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6D12D-B676-4921-A305-00324A808C8E}" type="slidenum">
              <a:rPr lang="ar-LB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01C2D1-233A-4683-B61C-D91F4D13D880}" type="slidenum">
              <a:rPr lang="ar-LB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DB7ABC-AE94-45E0-98C4-F89F405D1682}" type="slidenum">
              <a:rPr lang="ar-LB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53B1B-395D-47A3-88EA-D554EF7E4275}" type="slidenum">
              <a:rPr lang="ar-LB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A16B3A-A6C3-457A-9C2F-5838F9B2D05F}" type="slidenum">
              <a:rPr lang="ar-LB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73B4542-F649-4E2E-85E5-D0262C4F0607}" type="slidenum">
              <a:rPr lang="ar-LB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rtl="1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r" rtl="1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r" rtl="1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r" rtl="1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r" rtl="1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638550" y="1943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ar-JO" dirty="0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4572000" y="3352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4724400" y="36576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505" name="WordArt 25" descr="107"/>
          <p:cNvSpPr>
            <a:spLocks noChangeArrowheads="1" noChangeShapeType="1" noTextEdit="1"/>
          </p:cNvSpPr>
          <p:nvPr/>
        </p:nvSpPr>
        <p:spPr bwMode="auto">
          <a:xfrm>
            <a:off x="2667000" y="990600"/>
            <a:ext cx="3859213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ar-JO" sz="3600" b="1" kern="10" dirty="0">
              <a:ln w="9525">
                <a:noFill/>
                <a:round/>
                <a:headEnd/>
                <a:tailEnd/>
              </a:ln>
              <a:blipFill dpi="0" rotWithShape="1">
                <a:blip r:embed="rId2"/>
                <a:srcRect/>
                <a:tile tx="0" ty="0" sx="100000" sy="100000" flip="none" algn="tl"/>
              </a:blipFill>
              <a:effectLst>
                <a:prstShdw prst="shdw17" dist="17961" dir="2700000">
                  <a:srgbClr val="FFFFFF">
                    <a:gamma/>
                    <a:shade val="60000"/>
                    <a:invGamma/>
                  </a:srgbClr>
                </a:prstShdw>
              </a:effectLst>
              <a:latin typeface="BN Anna Bold"/>
            </a:endParaRPr>
          </a:p>
        </p:txBody>
      </p:sp>
      <p:sp>
        <p:nvSpPr>
          <p:cNvPr id="20507" name="Rectangle 27"/>
          <p:cNvSpPr>
            <a:spLocks noChangeArrowheads="1"/>
          </p:cNvSpPr>
          <p:nvPr/>
        </p:nvSpPr>
        <p:spPr bwMode="auto">
          <a:xfrm>
            <a:off x="8928100" y="1516063"/>
            <a:ext cx="1841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endParaRPr kumimoji="0" lang="he-IL" sz="1000" b="1" dirty="0">
              <a:cs typeface="Times New Roman" pitchFamily="18" charset="0"/>
            </a:endParaRPr>
          </a:p>
          <a:p>
            <a:pPr algn="l" rtl="0" eaLnBrk="0" hangingPunct="0"/>
            <a:endParaRPr kumimoji="0" lang="he-IL" dirty="0"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286000" y="2667000"/>
            <a:ext cx="519565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JO" sz="9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محيط الدائرة</a:t>
            </a:r>
          </a:p>
        </p:txBody>
      </p:sp>
    </p:spTree>
  </p:cSld>
  <p:clrMapOvr>
    <a:masterClrMapping/>
  </p:clrMapOvr>
  <p:transition spd="slow" advClick="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2362200" y="381000"/>
            <a:ext cx="6324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ar-JO" sz="4800" b="1" dirty="0" smtClean="0">
                <a:solidFill>
                  <a:srgbClr val="470FB7"/>
                </a:solidFill>
                <a:cs typeface="Mudir MT" pitchFamily="2" charset="-78"/>
              </a:rPr>
              <a:t>مثال :   </a:t>
            </a:r>
            <a:r>
              <a:rPr kumimoji="0" lang="ar-SA" sz="4800" b="1" dirty="0" smtClean="0">
                <a:solidFill>
                  <a:srgbClr val="470FB7"/>
                </a:solidFill>
                <a:cs typeface="Mudir MT" pitchFamily="2" charset="-78"/>
              </a:rPr>
              <a:t>احسب </a:t>
            </a:r>
            <a:r>
              <a:rPr kumimoji="0" lang="ar-LB" sz="4800" b="1" dirty="0">
                <a:solidFill>
                  <a:srgbClr val="470FB7"/>
                </a:solidFill>
                <a:cs typeface="Mudir MT" pitchFamily="2" charset="-78"/>
              </a:rPr>
              <a:t>محيط</a:t>
            </a:r>
            <a:r>
              <a:rPr kumimoji="0" lang="ar-SA" sz="4800" b="1" dirty="0">
                <a:solidFill>
                  <a:srgbClr val="470FB7"/>
                </a:solidFill>
                <a:cs typeface="Mudir MT" pitchFamily="2" charset="-78"/>
              </a:rPr>
              <a:t> دائرة</a:t>
            </a:r>
            <a:r>
              <a:rPr kumimoji="0" lang="ar-LB" sz="4800" b="1" dirty="0">
                <a:solidFill>
                  <a:srgbClr val="470FB7"/>
                </a:solidFill>
                <a:cs typeface="Mudir MT" pitchFamily="2" charset="-78"/>
              </a:rPr>
              <a:t> </a:t>
            </a:r>
            <a:r>
              <a:rPr kumimoji="0" lang="ar-SA" sz="4800" b="1" dirty="0">
                <a:solidFill>
                  <a:srgbClr val="470FB7"/>
                </a:solidFill>
                <a:cs typeface="Mudir MT" pitchFamily="2" charset="-78"/>
              </a:rPr>
              <a:t>طول قطرها</a:t>
            </a:r>
            <a:r>
              <a:rPr kumimoji="0" lang="ar-LB" sz="4800" b="1" dirty="0">
                <a:solidFill>
                  <a:srgbClr val="470FB7"/>
                </a:solidFill>
                <a:cs typeface="Mudir MT" pitchFamily="2" charset="-78"/>
              </a:rPr>
              <a:t> 5</a:t>
            </a:r>
            <a:r>
              <a:rPr kumimoji="0" lang="ar-SA" sz="4800" b="1" dirty="0">
                <a:solidFill>
                  <a:srgbClr val="470FB7"/>
                </a:solidFill>
                <a:cs typeface="Mudir MT" pitchFamily="2" charset="-78"/>
              </a:rPr>
              <a:t>0 سم.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533400" y="2438400"/>
            <a:ext cx="3048000" cy="58477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76200" cmpd="tri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kumimoji="0" lang="en-US" sz="3200" b="1" dirty="0">
                <a:solidFill>
                  <a:srgbClr val="FF0066"/>
                </a:solidFill>
                <a:latin typeface="Comic Sans MS" pitchFamily="66" charset="0"/>
                <a:cs typeface="Arial" pitchFamily="34" charset="0"/>
              </a:rPr>
              <a:t>C = R </a:t>
            </a:r>
            <a:r>
              <a:rPr kumimoji="0" lang="ar-LB" sz="3200" b="1" dirty="0" smtClean="0">
                <a:solidFill>
                  <a:srgbClr val="FF0066"/>
                </a:solidFill>
                <a:latin typeface="Comic Sans MS" pitchFamily="66" charset="0"/>
                <a:cs typeface="Arial" pitchFamily="34" charset="0"/>
              </a:rPr>
              <a:t>×</a:t>
            </a:r>
            <a:r>
              <a:rPr kumimoji="0" lang="en-US" sz="3200" b="1" dirty="0" smtClean="0">
                <a:solidFill>
                  <a:srgbClr val="FF0066"/>
                </a:solidFill>
                <a:latin typeface="Comic Sans MS" pitchFamily="66" charset="0"/>
                <a:cs typeface="Arial" pitchFamily="34" charset="0"/>
                <a:sym typeface="Symbol"/>
              </a:rPr>
              <a:t> </a:t>
            </a:r>
            <a:endParaRPr kumimoji="0" lang="en-US" sz="3200" b="1" dirty="0">
              <a:solidFill>
                <a:srgbClr val="FF0066"/>
              </a:solidFill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1828800" y="1143000"/>
            <a:ext cx="54864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ar-LB" sz="5400" b="1" dirty="0">
                <a:solidFill>
                  <a:srgbClr val="C23104"/>
                </a:solidFill>
                <a:latin typeface="Arabic Typesetting" pitchFamily="66" charset="-78"/>
                <a:cs typeface="Arabic Typesetting" pitchFamily="66" charset="-78"/>
              </a:rPr>
              <a:t>المطلوب: إيجاد محيط </a:t>
            </a:r>
            <a:r>
              <a:rPr kumimoji="0" lang="ar-LB" sz="6600" b="1" dirty="0">
                <a:solidFill>
                  <a:srgbClr val="C23104"/>
                </a:solidFill>
                <a:latin typeface="Arabic Typesetting" pitchFamily="66" charset="-78"/>
                <a:cs typeface="Arabic Typesetting" pitchFamily="66" charset="-78"/>
              </a:rPr>
              <a:t>الدائرة</a:t>
            </a:r>
            <a:r>
              <a:rPr kumimoji="0" lang="ar-LB" sz="3600" b="1" dirty="0">
                <a:solidFill>
                  <a:srgbClr val="C23104"/>
                </a:solidFill>
                <a:latin typeface="Arabic Typesetting" pitchFamily="66" charset="-78"/>
                <a:cs typeface="Arabic Typesetting" pitchFamily="66" charset="-78"/>
              </a:rPr>
              <a:t>.</a:t>
            </a:r>
            <a:endParaRPr kumimoji="0" lang="en-US" sz="3600" b="1" dirty="0">
              <a:solidFill>
                <a:srgbClr val="C23104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 flipV="1">
            <a:off x="3962400" y="2819400"/>
            <a:ext cx="11430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JO"/>
          </a:p>
        </p:txBody>
      </p:sp>
      <p:sp>
        <p:nvSpPr>
          <p:cNvPr id="8208" name="WordArt 16"/>
          <p:cNvSpPr>
            <a:spLocks noChangeArrowheads="1" noChangeShapeType="1" noTextEdit="1"/>
          </p:cNvSpPr>
          <p:nvPr/>
        </p:nvSpPr>
        <p:spPr bwMode="auto">
          <a:xfrm>
            <a:off x="5334000" y="2667000"/>
            <a:ext cx="9144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JO" sz="3600" b="1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abic Transparent"/>
              </a:rPr>
              <a:t>القانون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533400" y="3429000"/>
            <a:ext cx="3429000" cy="655638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76200" cmpd="tri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kumimoji="0" lang="en-US" sz="3200" b="1">
                <a:solidFill>
                  <a:srgbClr val="FF0066"/>
                </a:solidFill>
                <a:latin typeface="Comic Sans MS" pitchFamily="66" charset="0"/>
                <a:cs typeface="Arial" pitchFamily="34" charset="0"/>
              </a:rPr>
              <a:t>C = 50 </a:t>
            </a:r>
            <a:r>
              <a:rPr kumimoji="0" lang="ar-LB" sz="3200" b="1">
                <a:solidFill>
                  <a:srgbClr val="FF0066"/>
                </a:solidFill>
                <a:latin typeface="Comic Sans MS" pitchFamily="66" charset="0"/>
                <a:cs typeface="Arial" pitchFamily="34" charset="0"/>
              </a:rPr>
              <a:t>×</a:t>
            </a:r>
            <a:r>
              <a:rPr kumimoji="0" lang="en-US" sz="3200" b="1">
                <a:solidFill>
                  <a:srgbClr val="FF0066"/>
                </a:solidFill>
                <a:latin typeface="Comic Sans MS" pitchFamily="66" charset="0"/>
                <a:cs typeface="Arial" pitchFamily="34" charset="0"/>
              </a:rPr>
              <a:t> 3.14</a:t>
            </a:r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 flipV="1">
            <a:off x="4267200" y="3733800"/>
            <a:ext cx="11430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JO"/>
          </a:p>
        </p:txBody>
      </p:sp>
      <p:sp>
        <p:nvSpPr>
          <p:cNvPr id="8211" name="WordArt 19"/>
          <p:cNvSpPr>
            <a:spLocks noChangeArrowheads="1" noChangeShapeType="1" noTextEdit="1"/>
          </p:cNvSpPr>
          <p:nvPr/>
        </p:nvSpPr>
        <p:spPr bwMode="auto">
          <a:xfrm>
            <a:off x="5638800" y="3505200"/>
            <a:ext cx="17526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JO" sz="3600" b="1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abic Transparent"/>
              </a:rPr>
              <a:t>التعويض في القانون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457200" y="4648200"/>
            <a:ext cx="3429000" cy="655638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76200" cmpd="tri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kumimoji="0" lang="en-US" sz="3200" b="1">
                <a:solidFill>
                  <a:srgbClr val="FF0066"/>
                </a:solidFill>
                <a:latin typeface="Comic Sans MS" pitchFamily="66" charset="0"/>
                <a:cs typeface="Arial" pitchFamily="34" charset="0"/>
              </a:rPr>
              <a:t>C =</a:t>
            </a:r>
            <a:r>
              <a:rPr kumimoji="0" lang="ar-LB" sz="3200" b="1">
                <a:solidFill>
                  <a:srgbClr val="FF0066"/>
                </a:solidFill>
                <a:latin typeface="Comic Sans MS" pitchFamily="66" charset="0"/>
                <a:cs typeface="Arial" pitchFamily="34" charset="0"/>
              </a:rPr>
              <a:t> سم </a:t>
            </a:r>
            <a:r>
              <a:rPr kumimoji="0" lang="en-US" sz="3200" b="1">
                <a:solidFill>
                  <a:srgbClr val="FF0066"/>
                </a:solidFill>
                <a:latin typeface="Comic Sans MS" pitchFamily="66" charset="0"/>
                <a:cs typeface="Arial" pitchFamily="34" charset="0"/>
              </a:rPr>
              <a:t>157 </a:t>
            </a:r>
          </a:p>
        </p:txBody>
      </p:sp>
      <p:sp>
        <p:nvSpPr>
          <p:cNvPr id="8213" name="Line 21"/>
          <p:cNvSpPr>
            <a:spLocks noChangeShapeType="1"/>
          </p:cNvSpPr>
          <p:nvPr/>
        </p:nvSpPr>
        <p:spPr bwMode="auto">
          <a:xfrm flipH="1" flipV="1">
            <a:off x="4343400" y="4953000"/>
            <a:ext cx="11430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JO"/>
          </a:p>
        </p:txBody>
      </p:sp>
      <p:sp>
        <p:nvSpPr>
          <p:cNvPr id="8214" name="WordArt 22"/>
          <p:cNvSpPr>
            <a:spLocks noChangeArrowheads="1" noChangeShapeType="1" noTextEdit="1"/>
          </p:cNvSpPr>
          <p:nvPr/>
        </p:nvSpPr>
        <p:spPr bwMode="auto">
          <a:xfrm>
            <a:off x="5715000" y="4724400"/>
            <a:ext cx="11430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JO" sz="3600" b="1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abic Transparent"/>
              </a:rPr>
              <a:t>النتيجة</a:t>
            </a:r>
          </a:p>
        </p:txBody>
      </p:sp>
      <p:sp>
        <p:nvSpPr>
          <p:cNvPr id="8215" name="WordArt 23"/>
          <p:cNvSpPr>
            <a:spLocks noChangeArrowheads="1" noChangeShapeType="1" noTextEdit="1"/>
          </p:cNvSpPr>
          <p:nvPr/>
        </p:nvSpPr>
        <p:spPr bwMode="auto">
          <a:xfrm>
            <a:off x="2819400" y="5791200"/>
            <a:ext cx="3505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JO" sz="3600" b="1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abic Transparent"/>
              </a:rPr>
              <a:t>طول محيط الدائرة هو 157 سم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2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7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7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200"/>
                            </p:stCondLst>
                            <p:childTnLst>
                              <p:par>
                                <p:cTn id="3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7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7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200"/>
                            </p:stCondLst>
                            <p:childTnLst>
                              <p:par>
                                <p:cTn id="4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700"/>
                            </p:stCondLst>
                            <p:childTnLst>
                              <p:par>
                                <p:cTn id="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1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7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5" grpId="0" animBg="1"/>
      <p:bldP spid="8206" grpId="0"/>
      <p:bldP spid="8207" grpId="0" animBg="1"/>
      <p:bldP spid="8208" grpId="0" animBg="1"/>
      <p:bldP spid="8209" grpId="0" animBg="1"/>
      <p:bldP spid="8210" grpId="0" animBg="1"/>
      <p:bldP spid="8211" grpId="0" animBg="1"/>
      <p:bldP spid="8212" grpId="0" animBg="1"/>
      <p:bldP spid="8213" grpId="0" animBg="1"/>
      <p:bldP spid="8214" grpId="0" animBg="1"/>
      <p:bldP spid="82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533400" y="1371600"/>
            <a:ext cx="9220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JO" b="1" u="sng" dirty="0" smtClean="0"/>
              <a:t>السؤال </a:t>
            </a:r>
            <a:r>
              <a:rPr lang="ar-JO" b="1" u="sng" dirty="0" err="1" smtClean="0"/>
              <a:t>الاول</a:t>
            </a:r>
            <a:r>
              <a:rPr lang="ar-JO" b="1" u="sng" dirty="0" smtClean="0"/>
              <a:t>:</a:t>
            </a:r>
          </a:p>
          <a:p>
            <a:endParaRPr lang="ar-JO" dirty="0" smtClean="0"/>
          </a:p>
          <a:p>
            <a:r>
              <a:rPr lang="ar-JO" dirty="0" smtClean="0"/>
              <a:t>اكتب كلمة صواب </a:t>
            </a:r>
            <a:r>
              <a:rPr lang="ar-JO" dirty="0" err="1" smtClean="0"/>
              <a:t>او</a:t>
            </a:r>
            <a:r>
              <a:rPr lang="ar-JO" dirty="0" smtClean="0"/>
              <a:t> خطا ثم صحح الخطأ</a:t>
            </a:r>
            <a:r>
              <a:rPr lang="ar-JO" dirty="0" smtClean="0"/>
              <a:t>: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ar-JO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JO" dirty="0" smtClean="0"/>
              <a:t>كل </a:t>
            </a:r>
            <a:r>
              <a:rPr lang="ar-JO" dirty="0" smtClean="0"/>
              <a:t>قطر في الدائرة هو </a:t>
            </a:r>
            <a:r>
              <a:rPr lang="ar-JO" dirty="0" err="1" smtClean="0"/>
              <a:t>ايضًا</a:t>
            </a:r>
            <a:r>
              <a:rPr lang="ar-JO" dirty="0" smtClean="0"/>
              <a:t> وتر فيها ___________________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JO" dirty="0" smtClean="0"/>
              <a:t>جميع </a:t>
            </a:r>
            <a:r>
              <a:rPr lang="ar-JO" dirty="0" err="1" smtClean="0"/>
              <a:t>اوتار</a:t>
            </a:r>
            <a:r>
              <a:rPr lang="ar-JO" dirty="0" smtClean="0"/>
              <a:t> الدائرة هي </a:t>
            </a:r>
            <a:r>
              <a:rPr lang="ar-JO" dirty="0" err="1" smtClean="0"/>
              <a:t>ايضا</a:t>
            </a:r>
            <a:r>
              <a:rPr lang="ar-JO" dirty="0" smtClean="0"/>
              <a:t> </a:t>
            </a:r>
            <a:r>
              <a:rPr lang="ar-JO" dirty="0" err="1" smtClean="0"/>
              <a:t>اقطار</a:t>
            </a:r>
            <a:r>
              <a:rPr lang="ar-JO" dirty="0" smtClean="0"/>
              <a:t> فيها __________________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JO" dirty="0" smtClean="0"/>
              <a:t>جميع </a:t>
            </a:r>
            <a:r>
              <a:rPr lang="ar-JO" dirty="0" err="1" smtClean="0"/>
              <a:t>اوتار</a:t>
            </a:r>
            <a:r>
              <a:rPr lang="ar-JO" dirty="0" smtClean="0"/>
              <a:t> الدائرة تلتقي في نقطة واحدة هي مركز الدائرة ________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JO" dirty="0" smtClean="0"/>
              <a:t>قطر الدائرة </a:t>
            </a:r>
            <a:r>
              <a:rPr lang="ar-JO" dirty="0" err="1" smtClean="0"/>
              <a:t>اطول</a:t>
            </a:r>
            <a:r>
              <a:rPr lang="ar-JO" dirty="0" smtClean="0"/>
              <a:t> من محيطها </a:t>
            </a:r>
            <a:r>
              <a:rPr lang="ar-JO" dirty="0" err="1" smtClean="0"/>
              <a:t>بـ</a:t>
            </a:r>
            <a:r>
              <a:rPr lang="ar-JO" dirty="0" smtClean="0"/>
              <a:t> 3 مرات </a:t>
            </a:r>
            <a:r>
              <a:rPr lang="ar-JO" dirty="0" err="1" smtClean="0"/>
              <a:t>تقريبًأ</a:t>
            </a:r>
            <a:r>
              <a:rPr lang="ar-JO" dirty="0" smtClean="0"/>
              <a:t>______________</a:t>
            </a:r>
            <a:endParaRPr lang="ar-JO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62400" y="1524000"/>
          <a:ext cx="4694396" cy="4150360"/>
        </p:xfrm>
        <a:graphic>
          <a:graphicData uri="http://schemas.openxmlformats.org/drawingml/2006/table">
            <a:tbl>
              <a:tblPr/>
              <a:tblGrid>
                <a:gridCol w="4694396"/>
              </a:tblGrid>
              <a:tr h="0">
                <a:tc>
                  <a:txBody>
                    <a:bodyPr/>
                    <a:lstStyle/>
                    <a:p>
                      <a:pPr algn="r" rtl="1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JO" sz="4400" b="1" i="0" u="none" strike="noStrike" dirty="0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نقطة المركز باللون </a:t>
                      </a:r>
                      <a:r>
                        <a:rPr lang="ar-JO" sz="4400" b="1" i="0" u="none" strike="noStrike" dirty="0" err="1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الاسود</a:t>
                      </a:r>
                      <a:r>
                        <a:rPr lang="ar-JO" sz="4400" b="1" i="0" u="none" strike="noStrike" dirty="0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 </a:t>
                      </a:r>
                    </a:p>
                    <a:p>
                      <a:pPr algn="r" rtl="1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JO" sz="4400" b="1" i="0" u="none" strike="noStrike" dirty="0" err="1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الاوتار</a:t>
                      </a:r>
                      <a:r>
                        <a:rPr lang="ar-JO" sz="4400" b="1" i="0" u="none" strike="noStrike" dirty="0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 باللون </a:t>
                      </a:r>
                      <a:r>
                        <a:rPr lang="ar-JO" sz="4400" b="1" i="0" u="none" strike="noStrike" dirty="0" err="1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الازرق</a:t>
                      </a:r>
                      <a:r>
                        <a:rPr lang="ar-JO" sz="4400" b="1" i="0" u="none" strike="noStrike" dirty="0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.</a:t>
                      </a:r>
                    </a:p>
                    <a:p>
                      <a:pPr algn="r" rtl="1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JO" sz="4400" b="1" i="0" u="none" strike="noStrike" dirty="0" err="1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الاقطار</a:t>
                      </a:r>
                      <a:r>
                        <a:rPr lang="ar-JO" sz="4400" b="1" i="0" u="none" strike="noStrike" dirty="0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 باللون </a:t>
                      </a:r>
                      <a:r>
                        <a:rPr lang="ar-JO" sz="4400" b="1" i="0" u="none" strike="noStrike" dirty="0" err="1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الاخضر</a:t>
                      </a:r>
                      <a:r>
                        <a:rPr lang="ar-JO" sz="4400" b="1" i="0" u="none" strike="noStrike" dirty="0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.</a:t>
                      </a:r>
                    </a:p>
                    <a:p>
                      <a:pPr algn="r" rtl="1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JO" sz="4400" b="1" i="0" u="none" strike="noStrike" dirty="0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المحيط باللون </a:t>
                      </a:r>
                      <a:r>
                        <a:rPr lang="ar-JO" sz="4400" b="1" i="0" u="none" strike="noStrike" dirty="0" err="1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الاحمر</a:t>
                      </a:r>
                      <a:r>
                        <a:rPr lang="ar-JO" sz="4400" b="1" i="0" u="none" strike="noStrike" dirty="0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.</a:t>
                      </a:r>
                    </a:p>
                    <a:p>
                      <a:pPr algn="r" rtl="1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JO" sz="4400" b="1" i="0" u="none" strike="noStrike" dirty="0" err="1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انصاف</a:t>
                      </a:r>
                      <a:r>
                        <a:rPr lang="ar-JO" sz="4400" b="1" i="0" u="none" strike="noStrike" dirty="0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 </a:t>
                      </a:r>
                      <a:r>
                        <a:rPr lang="ar-JO" sz="4400" b="1" i="0" u="none" strike="noStrike" dirty="0" err="1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الاقطار</a:t>
                      </a:r>
                      <a:r>
                        <a:rPr lang="ar-JO" sz="4400" b="1" i="0" u="none" strike="noStrike" dirty="0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 باللون البني</a:t>
                      </a:r>
                    </a:p>
                    <a:p>
                      <a:pPr algn="r" rtl="1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JO" sz="4400" b="1" i="0" u="none" strike="noStrike" dirty="0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المساحة باللون </a:t>
                      </a:r>
                      <a:r>
                        <a:rPr lang="ar-JO" sz="4400" b="1" i="0" u="none" strike="noStrike" dirty="0" err="1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الاصفر</a:t>
                      </a:r>
                      <a:r>
                        <a:rPr lang="ar-JO" sz="4400" b="1" i="0" u="none" strike="noStrike" dirty="0">
                          <a:solidFill>
                            <a:srgbClr val="000000"/>
                          </a:solidFill>
                          <a:latin typeface="Arabic Typesetting" pitchFamily="66" charset="-78"/>
                          <a:cs typeface="Arabic Typesetting" pitchFamily="66" charset="-78"/>
                        </a:rPr>
                        <a:t>.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6" name="Picture 2" descr="المستقيمات الخاصة بالدائرة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752600"/>
            <a:ext cx="3505200" cy="3429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057400" y="533400"/>
            <a:ext cx="6477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dirty="0" smtClean="0"/>
              <a:t>ارسموا دائرة كالمعطاة ولونوا كما هو مطلوب : </a:t>
            </a:r>
            <a:endParaRPr lang="ar-JO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990600"/>
            <a:ext cx="8153400" cy="390876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3200" dirty="0" smtClean="0"/>
              <a:t>جد المحيط   لما يلي :</a:t>
            </a:r>
          </a:p>
          <a:p>
            <a:endParaRPr lang="ar-JO" dirty="0" smtClean="0"/>
          </a:p>
          <a:p>
            <a:r>
              <a:rPr lang="ar-JO" dirty="0" smtClean="0"/>
              <a:t>القطر = 7        المحيط ________________</a:t>
            </a:r>
          </a:p>
          <a:p>
            <a:endParaRPr lang="ar-JO" dirty="0" smtClean="0"/>
          </a:p>
          <a:p>
            <a:r>
              <a:rPr lang="ar-JO" dirty="0" smtClean="0"/>
              <a:t> </a:t>
            </a:r>
            <a:r>
              <a:rPr lang="ar-JO" dirty="0" smtClean="0"/>
              <a:t>القطر = </a:t>
            </a:r>
            <a:r>
              <a:rPr lang="ar-JO" dirty="0" smtClean="0"/>
              <a:t>10        </a:t>
            </a:r>
            <a:r>
              <a:rPr lang="ar-JO" dirty="0" smtClean="0"/>
              <a:t>المحيط </a:t>
            </a:r>
            <a:r>
              <a:rPr lang="ar-JO" dirty="0" smtClean="0"/>
              <a:t>________________</a:t>
            </a:r>
          </a:p>
          <a:p>
            <a:endParaRPr lang="ar-JO" dirty="0" smtClean="0"/>
          </a:p>
          <a:p>
            <a:endParaRPr lang="ar-JO" dirty="0" smtClean="0"/>
          </a:p>
          <a:p>
            <a:endParaRPr lang="ar-JO" dirty="0" smtClean="0"/>
          </a:p>
          <a:p>
            <a:endParaRPr lang="ar-JO" dirty="0" smtClean="0"/>
          </a:p>
          <a:p>
            <a:endParaRPr lang="ar-JO" dirty="0"/>
          </a:p>
        </p:txBody>
      </p:sp>
      <p:sp>
        <p:nvSpPr>
          <p:cNvPr id="5" name="Rectangle 4"/>
          <p:cNvSpPr/>
          <p:nvPr/>
        </p:nvSpPr>
        <p:spPr>
          <a:xfrm>
            <a:off x="1828800" y="3200400"/>
            <a:ext cx="6248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JO" dirty="0" smtClean="0"/>
              <a:t> القطر = </a:t>
            </a:r>
            <a:r>
              <a:rPr lang="ar-JO" dirty="0" smtClean="0"/>
              <a:t>5.5        </a:t>
            </a:r>
            <a:r>
              <a:rPr lang="ar-JO" dirty="0" smtClean="0"/>
              <a:t>المحيط </a:t>
            </a:r>
            <a:r>
              <a:rPr lang="ar-JO" dirty="0" smtClean="0"/>
              <a:t>_______________</a:t>
            </a:r>
            <a:endParaRPr lang="ar-JO" dirty="0" smtClean="0"/>
          </a:p>
        </p:txBody>
      </p:sp>
      <p:sp>
        <p:nvSpPr>
          <p:cNvPr id="6" name="Rectangle 5"/>
          <p:cNvSpPr/>
          <p:nvPr/>
        </p:nvSpPr>
        <p:spPr>
          <a:xfrm>
            <a:off x="2133600" y="3886200"/>
            <a:ext cx="5791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JO" dirty="0" smtClean="0"/>
              <a:t> القطر = </a:t>
            </a:r>
            <a:r>
              <a:rPr lang="ar-JO" dirty="0" smtClean="0"/>
              <a:t>3       المحيط________________</a:t>
            </a:r>
            <a:endParaRPr lang="ar-JO" dirty="0" smtClean="0"/>
          </a:p>
        </p:txBody>
      </p:sp>
      <p:sp>
        <p:nvSpPr>
          <p:cNvPr id="7" name="Rectangle 6"/>
          <p:cNvSpPr/>
          <p:nvPr/>
        </p:nvSpPr>
        <p:spPr>
          <a:xfrm>
            <a:off x="381000" y="4572000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JO" dirty="0" smtClean="0"/>
              <a:t> القطر = </a:t>
            </a:r>
            <a:r>
              <a:rPr lang="ar-JO" dirty="0" smtClean="0"/>
              <a:t>16        </a:t>
            </a:r>
            <a:r>
              <a:rPr lang="ar-JO" dirty="0" smtClean="0"/>
              <a:t>المحيط ________________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1371600" y="-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ar-JO" dirty="0"/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381000" y="304800"/>
            <a:ext cx="8305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ar-SA" sz="3600" b="1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الدائرة هي المحل الهندسي لمجموعة لانهائية من النقاط </a:t>
            </a:r>
            <a:r>
              <a:rPr kumimoji="0" lang="ar-LB" sz="3600" b="1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التي</a:t>
            </a:r>
            <a:r>
              <a:rPr kumimoji="0" lang="ar-JO" sz="3600" b="1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kumimoji="0" lang="ar-SA" sz="3600" b="1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تبعد </a:t>
            </a:r>
            <a:r>
              <a:rPr kumimoji="0" lang="ar-SA" sz="3600" b="1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بعد</a:t>
            </a:r>
            <a:r>
              <a:rPr kumimoji="0" lang="ar-LB" sz="3600" b="1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ً</a:t>
            </a:r>
            <a:r>
              <a:rPr kumimoji="0" lang="ar-SA" sz="3600" b="1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ا ثابت</a:t>
            </a:r>
            <a:r>
              <a:rPr kumimoji="0" lang="ar-LB" sz="3600" b="1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ً</a:t>
            </a:r>
            <a:r>
              <a:rPr kumimoji="0" lang="ar-SA" sz="3600" b="1" dirty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ا عن نقطة ثابتة تسمى مركز الدائرة.</a:t>
            </a:r>
            <a:endParaRPr kumimoji="0" lang="ar-LB" sz="4400" b="1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3048000" y="3048000"/>
            <a:ext cx="5715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kumimoji="0" lang="ar-SA" sz="3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نسمي النقطة الثابتة مركز الدائرة</a:t>
            </a:r>
          </a:p>
          <a:p>
            <a:pPr>
              <a:buFont typeface="Wingdings" pitchFamily="2" charset="2"/>
              <a:buChar char="§"/>
            </a:pPr>
            <a:endParaRPr kumimoji="0" lang="ar-LB" sz="32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kumimoji="0" lang="ar-SA" sz="3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نسمي البعد الثابت نصف القطر</a:t>
            </a:r>
            <a:endParaRPr kumimoji="0" lang="ar-SA" sz="32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kumimoji="0" lang="ar-LB" sz="32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kumimoji="0" lang="ar-SA" sz="3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نسمي المجموعة ال</a:t>
            </a:r>
            <a:r>
              <a:rPr kumimoji="0" lang="ar-LB" sz="3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ل</a:t>
            </a:r>
            <a:r>
              <a:rPr kumimoji="0" lang="ar-SA" sz="3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انه</a:t>
            </a:r>
            <a:r>
              <a:rPr kumimoji="0" lang="ar-LB" sz="3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ا</a:t>
            </a:r>
            <a:r>
              <a:rPr kumimoji="0" lang="ar-SA" sz="3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ئية من </a:t>
            </a:r>
            <a:endParaRPr kumimoji="0" lang="ar-JO" sz="32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kumimoji="0" lang="ar-SA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النقاط </a:t>
            </a:r>
            <a:r>
              <a:rPr kumimoji="0" lang="ar-SA" sz="3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محيط الدائرة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01" name="Oval 29" descr="פפירוס"/>
          <p:cNvSpPr>
            <a:spLocks noChangeArrowheads="1"/>
          </p:cNvSpPr>
          <p:nvPr/>
        </p:nvSpPr>
        <p:spPr bwMode="auto">
          <a:xfrm>
            <a:off x="1403350" y="4797425"/>
            <a:ext cx="1655763" cy="1584325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ar-JO" dirty="0"/>
          </a:p>
        </p:txBody>
      </p:sp>
      <p:sp>
        <p:nvSpPr>
          <p:cNvPr id="3102" name="Line 30"/>
          <p:cNvSpPr>
            <a:spLocks noChangeShapeType="1"/>
          </p:cNvSpPr>
          <p:nvPr/>
        </p:nvSpPr>
        <p:spPr bwMode="auto">
          <a:xfrm>
            <a:off x="2216150" y="4797425"/>
            <a:ext cx="0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JO" dirty="0"/>
          </a:p>
        </p:txBody>
      </p:sp>
      <p:sp>
        <p:nvSpPr>
          <p:cNvPr id="3103" name="Line 31"/>
          <p:cNvSpPr>
            <a:spLocks noChangeShapeType="1"/>
          </p:cNvSpPr>
          <p:nvPr/>
        </p:nvSpPr>
        <p:spPr bwMode="auto">
          <a:xfrm>
            <a:off x="1331913" y="5013324"/>
            <a:ext cx="801687" cy="549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JO" dirty="0"/>
          </a:p>
        </p:txBody>
      </p:sp>
      <p:sp>
        <p:nvSpPr>
          <p:cNvPr id="3104" name="Line 32"/>
          <p:cNvSpPr>
            <a:spLocks noChangeShapeType="1"/>
          </p:cNvSpPr>
          <p:nvPr/>
        </p:nvSpPr>
        <p:spPr bwMode="auto">
          <a:xfrm flipH="1" flipV="1">
            <a:off x="2819400" y="6172200"/>
            <a:ext cx="533400" cy="261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JO" dirty="0"/>
          </a:p>
        </p:txBody>
      </p:sp>
      <p:sp>
        <p:nvSpPr>
          <p:cNvPr id="3105" name="WordArt 33"/>
          <p:cNvSpPr>
            <a:spLocks noChangeArrowheads="1" noChangeShapeType="1" noTextEdit="1"/>
          </p:cNvSpPr>
          <p:nvPr/>
        </p:nvSpPr>
        <p:spPr bwMode="auto">
          <a:xfrm rot="-3186332">
            <a:off x="445969" y="4757608"/>
            <a:ext cx="1362075" cy="2714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JO" sz="44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JO" sz="44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مركز الدائرة</a:t>
            </a:r>
            <a:endParaRPr lang="ar-JO" sz="44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06" name="WordArt 34"/>
          <p:cNvSpPr>
            <a:spLocks noChangeArrowheads="1" noChangeShapeType="1" noTextEdit="1"/>
          </p:cNvSpPr>
          <p:nvPr/>
        </p:nvSpPr>
        <p:spPr bwMode="auto">
          <a:xfrm rot="4509613">
            <a:off x="2914923" y="5936356"/>
            <a:ext cx="1276873" cy="47042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JO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محيط الدائرة</a:t>
            </a:r>
          </a:p>
        </p:txBody>
      </p:sp>
      <p:sp>
        <p:nvSpPr>
          <p:cNvPr id="3107" name="Oval 35"/>
          <p:cNvSpPr>
            <a:spLocks noChangeArrowheads="1"/>
          </p:cNvSpPr>
          <p:nvPr/>
        </p:nvSpPr>
        <p:spPr bwMode="auto">
          <a:xfrm>
            <a:off x="2133600" y="5486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JO" dirty="0"/>
          </a:p>
        </p:txBody>
      </p:sp>
      <p:sp>
        <p:nvSpPr>
          <p:cNvPr id="3110" name="AutoShape 3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52400" y="6248400"/>
            <a:ext cx="495300" cy="457200"/>
          </a:xfrm>
          <a:prstGeom prst="actionButtonBackPrevious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JO" dirty="0"/>
          </a:p>
        </p:txBody>
      </p:sp>
      <p:sp>
        <p:nvSpPr>
          <p:cNvPr id="16" name="Line 31"/>
          <p:cNvSpPr>
            <a:spLocks noChangeShapeType="1"/>
          </p:cNvSpPr>
          <p:nvPr/>
        </p:nvSpPr>
        <p:spPr bwMode="auto">
          <a:xfrm flipH="1">
            <a:off x="2209800" y="4800600"/>
            <a:ext cx="685800" cy="27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JO" dirty="0"/>
          </a:p>
        </p:txBody>
      </p:sp>
      <p:sp>
        <p:nvSpPr>
          <p:cNvPr id="17" name="WordArt 33"/>
          <p:cNvSpPr>
            <a:spLocks noChangeArrowheads="1" noChangeShapeType="1" noTextEdit="1"/>
          </p:cNvSpPr>
          <p:nvPr/>
        </p:nvSpPr>
        <p:spPr bwMode="auto">
          <a:xfrm rot="2016236">
            <a:off x="2171107" y="4469036"/>
            <a:ext cx="1362075" cy="2714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JO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نصف القطر</a:t>
            </a:r>
            <a:endParaRPr lang="ar-JO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0" autoRev="1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0" autoRev="1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0" autoRev="1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0" autoRev="1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5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3000" fill="hold"/>
                                        <p:tgtEl>
                                          <p:spTgt spid="3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500" autoRev="1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500" autoRev="1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500" autoRev="1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500" autoRev="1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50"/>
                            </p:stCondLst>
                            <p:childTnLst>
                              <p:par>
                                <p:cTn id="36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7" dur="3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1500" autoRev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0" dur="1500" autoRev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1" dur="1500" autoRev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500" autoRev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8" grpId="0"/>
      <p:bldP spid="3101" grpId="0" animBg="1"/>
      <p:bldP spid="3101" grpId="1" animBg="1"/>
      <p:bldP spid="3103" grpId="0" animBg="1"/>
      <p:bldP spid="3105" grpId="0" animBg="1"/>
      <p:bldP spid="3106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57200" y="2286000"/>
            <a:ext cx="84582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rtl="0">
              <a:spcBef>
                <a:spcPct val="50000"/>
              </a:spcBef>
            </a:pPr>
            <a:r>
              <a:rPr kumimoji="0" lang="ar-SA" sz="5400" b="1" dirty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الوتر عبارة عن قطعة تصل بين </a:t>
            </a:r>
            <a:r>
              <a:rPr kumimoji="0" lang="ar-LB" sz="5400" b="1" dirty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أي </a:t>
            </a:r>
            <a:r>
              <a:rPr kumimoji="0" lang="ar-SA" sz="5400" b="1" dirty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نقطتين على </a:t>
            </a:r>
            <a:r>
              <a:rPr kumimoji="0" lang="ar-SA" sz="5400" b="1" dirty="0" smtClean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محيط </a:t>
            </a:r>
            <a:r>
              <a:rPr kumimoji="0" lang="ar-SA" sz="5400" b="1" dirty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الدائرة</a:t>
            </a:r>
          </a:p>
        </p:txBody>
      </p:sp>
      <p:sp>
        <p:nvSpPr>
          <p:cNvPr id="33795" name="Oval 3"/>
          <p:cNvSpPr>
            <a:spLocks noChangeArrowheads="1"/>
          </p:cNvSpPr>
          <p:nvPr/>
        </p:nvSpPr>
        <p:spPr bwMode="auto">
          <a:xfrm>
            <a:off x="609600" y="4038600"/>
            <a:ext cx="2089150" cy="2016125"/>
          </a:xfrm>
          <a:prstGeom prst="ellipse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JO" dirty="0"/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1041400" y="4254500"/>
            <a:ext cx="1584325" cy="10795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JO" dirty="0"/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6324600" y="990600"/>
            <a:ext cx="2362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LB" sz="7200" b="1" dirty="0">
                <a:solidFill>
                  <a:srgbClr val="470FB7"/>
                </a:solidFill>
                <a:latin typeface="Arabic Typesetting" pitchFamily="66" charset="-78"/>
                <a:cs typeface="Arabic Typesetting" pitchFamily="66" charset="-78"/>
              </a:rPr>
              <a:t>الوتر</a:t>
            </a:r>
            <a:endParaRPr lang="en-US" sz="7200" b="1" dirty="0">
              <a:solidFill>
                <a:srgbClr val="470FB7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3815" name="Text Box 23"/>
          <p:cNvSpPr txBox="1">
            <a:spLocks noChangeArrowheads="1"/>
          </p:cNvSpPr>
          <p:nvPr/>
        </p:nvSpPr>
        <p:spPr bwMode="auto">
          <a:xfrm>
            <a:off x="2590800" y="5105400"/>
            <a:ext cx="6172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rtl="0">
              <a:spcBef>
                <a:spcPct val="50000"/>
              </a:spcBef>
            </a:pPr>
            <a:r>
              <a:rPr kumimoji="0" lang="ar-SA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يوجد عدد لا نهاية له من </a:t>
            </a:r>
            <a:r>
              <a:rPr kumimoji="0" lang="ar-SA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الأوتار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3816" name="Picture 24" descr="MCj0345711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4648200"/>
            <a:ext cx="1068388" cy="660400"/>
          </a:xfrm>
          <a:prstGeom prst="rect">
            <a:avLst/>
          </a:prstGeom>
          <a:noFill/>
        </p:spPr>
      </p:pic>
      <p:sp>
        <p:nvSpPr>
          <p:cNvPr id="33817" name="AutoShape 2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52400" y="6248400"/>
            <a:ext cx="495300" cy="457200"/>
          </a:xfrm>
          <a:prstGeom prst="actionButtonBackPrevious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JO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65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150"/>
                            </p:stCondLst>
                            <p:childTnLst>
                              <p:par>
                                <p:cTn id="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65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150"/>
                            </p:stCondLst>
                            <p:childTnLst>
                              <p:par>
                                <p:cTn id="2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338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338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65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5" grpId="0" animBg="1"/>
      <p:bldP spid="33796" grpId="0" animBg="1"/>
      <p:bldP spid="338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1331913" y="2420938"/>
            <a:ext cx="6769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endParaRPr kumimoji="0" lang="en-US" sz="1800" dirty="0"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323850" y="1773238"/>
            <a:ext cx="8496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0">
              <a:spcBef>
                <a:spcPct val="50000"/>
              </a:spcBef>
            </a:pPr>
            <a:r>
              <a:rPr kumimoji="0" lang="ar-SA" sz="2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القطر هو وتر مار في مركز الدائرة</a:t>
            </a:r>
            <a:endParaRPr kumimoji="0" lang="en-US" sz="2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21" name="Oval 5"/>
          <p:cNvSpPr>
            <a:spLocks noChangeArrowheads="1"/>
          </p:cNvSpPr>
          <p:nvPr/>
        </p:nvSpPr>
        <p:spPr bwMode="auto">
          <a:xfrm>
            <a:off x="990600" y="4114800"/>
            <a:ext cx="2089150" cy="2016125"/>
          </a:xfrm>
          <a:prstGeom prst="ellipse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JO" dirty="0"/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>
            <a:off x="990600" y="5122863"/>
            <a:ext cx="2085975" cy="3175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JO" dirty="0"/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 rot="4386628">
            <a:off x="1098551" y="4821237"/>
            <a:ext cx="1898650" cy="568325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JO" dirty="0"/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6248400" y="457200"/>
            <a:ext cx="23622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LB" sz="4800" b="1" dirty="0">
                <a:solidFill>
                  <a:srgbClr val="470FB7"/>
                </a:solidFill>
                <a:latin typeface="Arial" pitchFamily="34" charset="0"/>
                <a:cs typeface="Arial" pitchFamily="34" charset="0"/>
              </a:rPr>
              <a:t>القطر</a:t>
            </a:r>
            <a:endParaRPr lang="en-US" sz="4800" b="1" dirty="0">
              <a:solidFill>
                <a:srgbClr val="470FB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609600" y="2743200"/>
            <a:ext cx="822960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0" lang="ar-SA" sz="4000" b="1" dirty="0">
                <a:solidFill>
                  <a:srgbClr val="0000FF"/>
                </a:solidFill>
                <a:latin typeface="Arabic Typesetting" pitchFamily="66" charset="-78"/>
                <a:cs typeface="Arabic Typesetting" pitchFamily="66" charset="-78"/>
              </a:rPr>
              <a:t>القطر هو قطعة تصل بين نقطتين على محيط الدائرة وتمر في مركز الدائرة</a:t>
            </a:r>
            <a:endParaRPr kumimoji="0" lang="ar-LB" sz="4000" b="1" dirty="0">
              <a:solidFill>
                <a:srgbClr val="0000FF"/>
              </a:solidFill>
              <a:latin typeface="Arabic Typesetting" pitchFamily="66" charset="-78"/>
              <a:cs typeface="Arabic Typesetting" pitchFamily="66" charset="-78"/>
            </a:endParaRPr>
          </a:p>
          <a:p>
            <a:endParaRPr kumimoji="0" lang="ar-SA" sz="1800" b="1" dirty="0">
              <a:solidFill>
                <a:srgbClr val="0000FF"/>
              </a:solidFill>
              <a:latin typeface="Tahoma" pitchFamily="34" charset="0"/>
              <a:cs typeface="Mudir MT" pitchFamily="2" charset="-78"/>
            </a:endParaRPr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2590800" y="5867400"/>
            <a:ext cx="5867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ar-SA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يوجد عدد لا </a:t>
            </a:r>
            <a:r>
              <a:rPr kumimoji="0" lang="ar-SA" sz="4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نها</a:t>
            </a:r>
            <a:r>
              <a:rPr kumimoji="0" lang="ar-JO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ئي</a:t>
            </a:r>
            <a:r>
              <a:rPr kumimoji="0" lang="ar-SA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من </a:t>
            </a:r>
            <a:r>
              <a:rPr kumimoji="0" lang="ar-SA" sz="4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الاقطار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4836" name="Picture 20" descr="MCj0345711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5257800"/>
            <a:ext cx="1068388" cy="660400"/>
          </a:xfrm>
          <a:prstGeom prst="rect">
            <a:avLst/>
          </a:prstGeom>
          <a:noFill/>
        </p:spPr>
      </p:pic>
      <p:sp>
        <p:nvSpPr>
          <p:cNvPr id="34845" name="AutoShape 2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52400" y="6248400"/>
            <a:ext cx="495300" cy="457200"/>
          </a:xfrm>
          <a:prstGeom prst="actionButtonBackPrevious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JO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9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400"/>
                            </p:stCondLst>
                            <p:childTnLst>
                              <p:par>
                                <p:cTn id="2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900"/>
                            </p:stCondLst>
                            <p:childTnLst>
                              <p:par>
                                <p:cTn id="2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4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900"/>
                            </p:stCondLst>
                            <p:childTnLst>
                              <p:par>
                                <p:cTn id="3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348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4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  <p:bldP spid="34821" grpId="0" animBg="1"/>
      <p:bldP spid="34822" grpId="0" animBg="1"/>
      <p:bldP spid="34823" grpId="0" animBg="1"/>
      <p:bldP spid="34834" grpId="0"/>
      <p:bldP spid="348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1331913" y="2420938"/>
            <a:ext cx="6769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endParaRPr kumimoji="0" lang="en-US" sz="1800" dirty="0"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685800" y="1524000"/>
            <a:ext cx="81915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0">
              <a:spcBef>
                <a:spcPct val="50000"/>
              </a:spcBef>
            </a:pPr>
            <a:r>
              <a:rPr kumimoji="0" lang="ar-LB" sz="4400" b="1" dirty="0" smtClean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هو </a:t>
            </a:r>
            <a:r>
              <a:rPr kumimoji="0" lang="ar-SA" sz="4400" b="1" dirty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قطعة تصل بين </a:t>
            </a:r>
            <a:r>
              <a:rPr kumimoji="0" lang="ar-SA" sz="4400" b="1" dirty="0" smtClean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أي </a:t>
            </a:r>
            <a:r>
              <a:rPr kumimoji="0" lang="ar-SA" sz="4400" b="1" dirty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نقطة على</a:t>
            </a:r>
            <a:r>
              <a:rPr kumimoji="0" lang="ar-LB" sz="4400" b="1" dirty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 المحيط</a:t>
            </a:r>
            <a:r>
              <a:rPr kumimoji="0" lang="ar-SA" sz="4400" b="1" dirty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endParaRPr kumimoji="0" lang="ar-LB" sz="4400" b="1" dirty="0">
              <a:solidFill>
                <a:schemeClr val="tx2"/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ctr" rtl="0">
              <a:spcBef>
                <a:spcPct val="50000"/>
              </a:spcBef>
            </a:pPr>
            <a:r>
              <a:rPr kumimoji="0" lang="ar-SA" sz="4400" b="1" dirty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ومركز الدائرة </a:t>
            </a:r>
            <a:r>
              <a:rPr kumimoji="0" lang="ar-LB" sz="4400" b="1" dirty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وهو </a:t>
            </a:r>
            <a:r>
              <a:rPr kumimoji="0" lang="ar-LB" sz="4400" b="1" u="sng" dirty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ال</a:t>
            </a:r>
            <a:r>
              <a:rPr kumimoji="0" lang="ar-SA" sz="4400" b="1" u="sng" dirty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بعد </a:t>
            </a:r>
            <a:r>
              <a:rPr kumimoji="0" lang="ar-LB" sz="4400" b="1" u="sng" dirty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ال</a:t>
            </a:r>
            <a:r>
              <a:rPr kumimoji="0" lang="ar-SA" sz="4400" b="1" u="sng" dirty="0" smtClean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ثابت</a:t>
            </a:r>
            <a:r>
              <a:rPr kumimoji="0" lang="ar-JO" sz="4400" b="1" u="sng" dirty="0" smtClean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 .</a:t>
            </a:r>
            <a:endParaRPr kumimoji="0" lang="en-US" b="1" dirty="0">
              <a:solidFill>
                <a:schemeClr val="tx2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9941" name="Oval 5"/>
          <p:cNvSpPr>
            <a:spLocks noChangeArrowheads="1"/>
          </p:cNvSpPr>
          <p:nvPr/>
        </p:nvSpPr>
        <p:spPr bwMode="auto">
          <a:xfrm>
            <a:off x="1330325" y="3573463"/>
            <a:ext cx="2089150" cy="2016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JO"/>
          </a:p>
        </p:txBody>
      </p:sp>
      <p:sp>
        <p:nvSpPr>
          <p:cNvPr id="39942" name="Line 6"/>
          <p:cNvSpPr>
            <a:spLocks noChangeShapeType="1"/>
          </p:cNvSpPr>
          <p:nvPr/>
        </p:nvSpPr>
        <p:spPr bwMode="auto">
          <a:xfrm>
            <a:off x="1346200" y="4543425"/>
            <a:ext cx="993775" cy="381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JO"/>
          </a:p>
        </p:txBody>
      </p:sp>
      <p:sp>
        <p:nvSpPr>
          <p:cNvPr id="39952" name="Text Box 16"/>
          <p:cNvSpPr txBox="1">
            <a:spLocks noChangeArrowheads="1"/>
          </p:cNvSpPr>
          <p:nvPr/>
        </p:nvSpPr>
        <p:spPr bwMode="auto">
          <a:xfrm>
            <a:off x="5334000" y="533400"/>
            <a:ext cx="3429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LB" sz="4800" dirty="0">
                <a:solidFill>
                  <a:srgbClr val="470FB7"/>
                </a:solidFill>
                <a:latin typeface="Arial" pitchFamily="34" charset="0"/>
                <a:cs typeface="Arial" pitchFamily="34" charset="0"/>
              </a:rPr>
              <a:t>نصف القطر</a:t>
            </a:r>
            <a:endParaRPr lang="en-US" sz="4800" dirty="0">
              <a:solidFill>
                <a:srgbClr val="470FB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953" name="Text Box 17"/>
          <p:cNvSpPr txBox="1">
            <a:spLocks noChangeArrowheads="1"/>
          </p:cNvSpPr>
          <p:nvPr/>
        </p:nvSpPr>
        <p:spPr bwMode="auto">
          <a:xfrm>
            <a:off x="2743200" y="5943600"/>
            <a:ext cx="5486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rtl="0">
              <a:spcBef>
                <a:spcPct val="50000"/>
              </a:spcBef>
            </a:pPr>
            <a:r>
              <a:rPr kumimoji="0" lang="ar-SA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يوجد عدد لا نهاية له من </a:t>
            </a:r>
            <a:r>
              <a:rPr kumimoji="0" lang="ar-LB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kumimoji="0" lang="ar-SA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نصاف </a:t>
            </a:r>
            <a:r>
              <a:rPr kumimoji="0" lang="ar-SA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الأقطار</a:t>
            </a:r>
            <a:endParaRPr kumimoji="0" lang="en-US" sz="32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9954" name="Picture 18" descr="MCj0345711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486400"/>
            <a:ext cx="1068388" cy="660400"/>
          </a:xfrm>
          <a:prstGeom prst="rect">
            <a:avLst/>
          </a:prstGeom>
          <a:noFill/>
        </p:spPr>
      </p:pic>
      <p:sp>
        <p:nvSpPr>
          <p:cNvPr id="39955" name="AutoShape 1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52400" y="6248400"/>
            <a:ext cx="495300" cy="457200"/>
          </a:xfrm>
          <a:prstGeom prst="actionButtonBackPrevious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JO"/>
          </a:p>
        </p:txBody>
      </p:sp>
      <p:sp>
        <p:nvSpPr>
          <p:cNvPr id="39956" name="Oval 20"/>
          <p:cNvSpPr>
            <a:spLocks noChangeArrowheads="1"/>
          </p:cNvSpPr>
          <p:nvPr/>
        </p:nvSpPr>
        <p:spPr bwMode="auto">
          <a:xfrm>
            <a:off x="2286000" y="4495800"/>
            <a:ext cx="152400" cy="152400"/>
          </a:xfrm>
          <a:prstGeom prst="ellipse">
            <a:avLst/>
          </a:prstGeom>
          <a:solidFill>
            <a:srgbClr val="C2310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JO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15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650"/>
                            </p:stCondLst>
                            <p:childTnLst>
                              <p:par>
                                <p:cTn id="1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150"/>
                            </p:stCondLst>
                            <p:childTnLst>
                              <p:par>
                                <p:cTn id="2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65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150"/>
                            </p:stCondLst>
                            <p:childTnLst>
                              <p:par>
                                <p:cTn id="3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399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650"/>
                            </p:stCondLst>
                            <p:childTnLst>
                              <p:par>
                                <p:cTn id="3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/>
      <p:bldP spid="39941" grpId="0" animBg="1"/>
      <p:bldP spid="39942" grpId="0" animBg="1"/>
      <p:bldP spid="39953" grpId="0"/>
      <p:bldP spid="399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3200400" y="609600"/>
            <a:ext cx="23622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LB" sz="4800" dirty="0">
                <a:solidFill>
                  <a:srgbClr val="470FB7"/>
                </a:solidFill>
                <a:latin typeface="Arabic Typesetting" pitchFamily="66" charset="-78"/>
                <a:cs typeface="Arabic Typesetting" pitchFamily="66" charset="-78"/>
              </a:rPr>
              <a:t>تلخيص</a:t>
            </a:r>
            <a:endParaRPr lang="en-US" sz="4800" dirty="0">
              <a:solidFill>
                <a:srgbClr val="470FB7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381000" y="1371600"/>
            <a:ext cx="8458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ar-LB" sz="3200" b="1" dirty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الدائرة: هي المحل الهندسي لمجموعة لا نهائية من النقاط التي تبعد بعدا ثابتا عن نقطة ثابتة تسمى مركز الدائرة.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1524000" y="2590800"/>
            <a:ext cx="7162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ar-LB" sz="3200" b="1">
                <a:solidFill>
                  <a:srgbClr val="470FB7"/>
                </a:solidFill>
                <a:latin typeface="Arabic Typesetting" pitchFamily="66" charset="-78"/>
                <a:cs typeface="Arabic Typesetting" pitchFamily="66" charset="-78"/>
              </a:rPr>
              <a:t>الوتر: قطعة تصل بين أي نقطتين على محيط الدائرة.</a:t>
            </a:r>
            <a:endParaRPr lang="en-US" sz="3200" b="1">
              <a:solidFill>
                <a:srgbClr val="470FB7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1828800" y="3200400"/>
            <a:ext cx="685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ar-LB" sz="3200" b="1" dirty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القطر: وتر مار بمركز الدائرة. (وهو أطول وتر في الدائرة).</a:t>
            </a:r>
            <a:endParaRPr lang="en-US" sz="3200" b="1" dirty="0">
              <a:solidFill>
                <a:schemeClr val="tx2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1676400" y="3733800"/>
            <a:ext cx="7010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ar-LB" sz="3200" b="1">
                <a:solidFill>
                  <a:srgbClr val="470FB7"/>
                </a:solidFill>
                <a:latin typeface="Arabic Typesetting" pitchFamily="66" charset="-78"/>
                <a:cs typeface="Arabic Typesetting" pitchFamily="66" charset="-78"/>
              </a:rPr>
              <a:t>نصف القطر: قطعة تصل بين مركز الدائرة وأي نقطة على محيطها.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1828800" y="4267200"/>
            <a:ext cx="685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ar-LB" sz="3200" b="1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القوس: قطعة من محيط الدائرة.</a:t>
            </a:r>
            <a:endParaRPr lang="en-US" sz="3200" b="1">
              <a:solidFill>
                <a:schemeClr val="tx2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1905000" y="4800600"/>
            <a:ext cx="6781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ar-LB" sz="3200" b="1">
                <a:solidFill>
                  <a:srgbClr val="470FB7"/>
                </a:solidFill>
                <a:latin typeface="Arabic Typesetting" pitchFamily="66" charset="-78"/>
                <a:cs typeface="Arabic Typesetting" pitchFamily="66" charset="-78"/>
              </a:rPr>
              <a:t>القاطع: مستقيم يقطع الدائرة في نقطتين.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1066800" y="5257800"/>
            <a:ext cx="7620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ar-LB" sz="3200" b="1" dirty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القطاع: الجزء من مساحة الدائرة المحصور بين نصفي قطرين وقوس</a:t>
            </a:r>
            <a:r>
              <a:rPr lang="ar-LB" sz="3200" b="1" dirty="0" smtClean="0">
                <a:solidFill>
                  <a:schemeClr val="tx2"/>
                </a:solidFill>
                <a:latin typeface="Arabic Typesetting" pitchFamily="66" charset="-78"/>
                <a:cs typeface="Arabic Typesetting" pitchFamily="66" charset="-78"/>
              </a:rPr>
              <a:t>.</a:t>
            </a:r>
            <a:endParaRPr lang="en-US" sz="3200" b="1" dirty="0" smtClean="0">
              <a:solidFill>
                <a:schemeClr val="tx2"/>
              </a:solidFill>
              <a:latin typeface="Arabic Typesetting" pitchFamily="66" charset="-78"/>
              <a:cs typeface="Arabic Typesetting" pitchFamily="66" charset="-78"/>
            </a:endParaRPr>
          </a:p>
          <a:p>
            <a:endParaRPr lang="en-US" sz="3200" b="1" dirty="0" smtClean="0">
              <a:solidFill>
                <a:schemeClr val="tx2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2057400" y="5715000"/>
            <a:ext cx="6629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ar-LB" sz="3200" b="1" dirty="0">
                <a:solidFill>
                  <a:srgbClr val="470FB7"/>
                </a:solidFill>
                <a:latin typeface="Arabic Typesetting" pitchFamily="66" charset="-78"/>
                <a:cs typeface="Arabic Typesetting" pitchFamily="66" charset="-78"/>
              </a:rPr>
              <a:t>المماس: مستقيم يمس الدائرة (يقطع الدائرة) في نقطة واحدة فقط.</a:t>
            </a:r>
            <a:endParaRPr lang="en-US" sz="3200" b="1" dirty="0">
              <a:solidFill>
                <a:srgbClr val="470FB7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0264" name="AutoShape 2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52400" y="6248400"/>
            <a:ext cx="495300" cy="457200"/>
          </a:xfrm>
          <a:prstGeom prst="actionButtonBackPrevious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JO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2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2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700"/>
                            </p:stCondLst>
                            <p:childTnLst>
                              <p:par>
                                <p:cTn id="4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200"/>
                            </p:stCondLst>
                            <p:childTnLst>
                              <p:par>
                                <p:cTn id="5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3" grpId="0"/>
      <p:bldP spid="10254" grpId="0"/>
      <p:bldP spid="10255" grpId="0"/>
      <p:bldP spid="10256" grpId="0"/>
      <p:bldP spid="10257" grpId="0"/>
      <p:bldP spid="10258" grpId="0"/>
      <p:bldP spid="10259" grpId="0"/>
      <p:bldP spid="10260" grpId="0"/>
      <p:bldP spid="1026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1331913" y="2420938"/>
            <a:ext cx="6769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endParaRPr kumimoji="0" lang="en-US" sz="1800"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44038" name="WordArt 6" descr="2209391"/>
          <p:cNvSpPr>
            <a:spLocks noChangeArrowheads="1" noChangeShapeType="1" noTextEdit="1"/>
          </p:cNvSpPr>
          <p:nvPr/>
        </p:nvSpPr>
        <p:spPr bwMode="auto">
          <a:xfrm>
            <a:off x="4800600" y="457200"/>
            <a:ext cx="3141663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JO" sz="3600" b="1" kern="10" dirty="0">
                <a:ln w="9525">
                  <a:noFill/>
                  <a:round/>
                  <a:headEnd/>
                  <a:tailEnd/>
                </a:ln>
                <a:blipFill dpi="0" rotWithShape="1">
                  <a:blip r:embed="rId2"/>
                  <a:srcRect/>
                  <a:tile tx="0" ty="0" sx="100000" sy="100000" flip="none" algn="tl"/>
                </a:blipFill>
                <a:effectLst>
                  <a:prstShdw prst="shdw17" dist="17961" dir="2700000">
                    <a:srgbClr val="FFFFFF">
                      <a:gamma/>
                      <a:shade val="60000"/>
                      <a:invGamma/>
                    </a:srgbClr>
                  </a:prstShdw>
                </a:effectLst>
                <a:latin typeface="Arabic Typesetting" pitchFamily="66" charset="-78"/>
                <a:cs typeface="Arabic Typesetting" pitchFamily="66" charset="-78"/>
              </a:rPr>
              <a:t>قياس محيط الدائرة</a:t>
            </a:r>
          </a:p>
        </p:txBody>
      </p:sp>
      <p:sp>
        <p:nvSpPr>
          <p:cNvPr id="44042" name="AutoShape 1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52400" y="6248400"/>
            <a:ext cx="495300" cy="457200"/>
          </a:xfrm>
          <a:prstGeom prst="actionButtonBackPrevious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JO"/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3048000" y="1066800"/>
            <a:ext cx="594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LB" sz="2800" dirty="0">
                <a:latin typeface="Arabic Typesetting" pitchFamily="66" charset="-78"/>
                <a:cs typeface="Arabic Typesetting" pitchFamily="66" charset="-78"/>
              </a:rPr>
              <a:t>أحضر مجسمات ذات سطوح ذات سطوح دائرية وأكمل تعبئة الجدول الآتي:-</a:t>
            </a:r>
            <a:endParaRPr lang="en-US" sz="2800" dirty="0">
              <a:latin typeface="Arabic Typesetting" pitchFamily="66" charset="-78"/>
              <a:cs typeface="Arabic Typesetting" pitchFamily="66" charset="-78"/>
            </a:endParaRPr>
          </a:p>
        </p:txBody>
      </p:sp>
      <p:graphicFrame>
        <p:nvGraphicFramePr>
          <p:cNvPr id="44139" name="Group 107"/>
          <p:cNvGraphicFramePr>
            <a:graphicFrameLocks noGrp="1"/>
          </p:cNvGraphicFramePr>
          <p:nvPr/>
        </p:nvGraphicFramePr>
        <p:xfrm>
          <a:off x="914400" y="1828801"/>
          <a:ext cx="6553200" cy="2993402"/>
        </p:xfrm>
        <a:graphic>
          <a:graphicData uri="http://schemas.openxmlformats.org/drawingml/2006/table">
            <a:tbl>
              <a:tblPr rtl="1"/>
              <a:tblGrid>
                <a:gridCol w="1638300"/>
                <a:gridCol w="1638300"/>
                <a:gridCol w="1638300"/>
                <a:gridCol w="1638300"/>
              </a:tblGrid>
              <a:tr h="118235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ar-LB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14"/>
                          </a:solidFill>
                          <a:effectLst/>
                          <a:latin typeface="Arabic Typesetting" pitchFamily="66" charset="-78"/>
                          <a:cs typeface="Arabic Typesetting" pitchFamily="66" charset="-78"/>
                        </a:rPr>
                        <a:t>طول المحيط</a:t>
                      </a:r>
                      <a:endParaRPr kumimoji="0" lang="he-I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14"/>
                        </a:solidFill>
                        <a:effectLst/>
                        <a:latin typeface="Arabic Typesetting" pitchFamily="66" charset="-78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abic Typesetting" pitchFamily="66" charset="-78"/>
                          <a:cs typeface="Arabic Typesetting" pitchFamily="66" charset="-78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ar-LB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14"/>
                          </a:solidFill>
                          <a:effectLst/>
                          <a:latin typeface="Arabic Typesetting" pitchFamily="66" charset="-78"/>
                          <a:cs typeface="Arabic Typesetting" pitchFamily="66" charset="-78"/>
                        </a:rPr>
                        <a:t>طول القطر</a:t>
                      </a:r>
                      <a:endParaRPr kumimoji="0" lang="he-I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14"/>
                        </a:solidFill>
                        <a:effectLst/>
                        <a:latin typeface="Arabic Typesetting" pitchFamily="66" charset="-78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abic Typesetting" pitchFamily="66" charset="-78"/>
                          <a:cs typeface="Arabic Typesetting" pitchFamily="66" charset="-7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ar-L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14"/>
                          </a:solidFill>
                          <a:effectLst/>
                          <a:latin typeface="Arabic Typesetting" pitchFamily="66" charset="-78"/>
                          <a:cs typeface="Arabic Typesetting" pitchFamily="66" charset="-78"/>
                        </a:rPr>
                        <a:t>اقسم طول المحيط على طول القطر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abic Typesetting" pitchFamily="66" charset="-78"/>
                          <a:cs typeface="Arabic Typesetting" pitchFamily="66" charset="-78"/>
                        </a:rPr>
                        <a:t>R</a:t>
                      </a:r>
                      <a:r>
                        <a:rPr kumimoji="0" lang="ar-LB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abic Typesetting" pitchFamily="66" charset="-78"/>
                          <a:cs typeface="Arabic Typesetting" pitchFamily="66" charset="-78"/>
                        </a:rPr>
                        <a:t> ÷ </a:t>
                      </a: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abic Typesetting" pitchFamily="66" charset="-78"/>
                          <a:cs typeface="Arabic Typesetting" pitchFamily="66" charset="-78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90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ar-LB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14"/>
                          </a:solidFill>
                          <a:effectLst/>
                          <a:latin typeface="Tahoma" pitchFamily="34" charset="0"/>
                          <a:cs typeface="Mudir MT" pitchFamily="2" charset="-78"/>
                        </a:rPr>
                        <a:t>أ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14"/>
                        </a:solidFill>
                        <a:effectLst/>
                        <a:latin typeface="Tahoma" pitchFamily="34" charset="0"/>
                        <a:cs typeface="Mudir MT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Mudir MT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1032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ar-LB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14"/>
                          </a:solidFill>
                          <a:effectLst/>
                          <a:latin typeface="Tahoma" pitchFamily="34" charset="0"/>
                          <a:cs typeface="Mudir MT" pitchFamily="2" charset="-78"/>
                        </a:rPr>
                        <a:t>ب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14"/>
                        </a:solidFill>
                        <a:effectLst/>
                        <a:latin typeface="Tahoma" pitchFamily="34" charset="0"/>
                        <a:cs typeface="Mudir MT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90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ar-LB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14"/>
                          </a:solidFill>
                          <a:effectLst/>
                          <a:latin typeface="Tahoma" pitchFamily="34" charset="0"/>
                          <a:cs typeface="Mudir MT" pitchFamily="2" charset="-78"/>
                        </a:rPr>
                        <a:t>ج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14"/>
                        </a:solidFill>
                        <a:effectLst/>
                        <a:latin typeface="Tahoma" pitchFamily="34" charset="0"/>
                        <a:cs typeface="Mudir MT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141" name="Text Box 109"/>
          <p:cNvSpPr txBox="1">
            <a:spLocks noChangeArrowheads="1"/>
          </p:cNvSpPr>
          <p:nvPr/>
        </p:nvSpPr>
        <p:spPr bwMode="auto">
          <a:xfrm>
            <a:off x="609600" y="5181600"/>
            <a:ext cx="8001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LB" sz="2800" b="1" dirty="0">
                <a:solidFill>
                  <a:srgbClr val="BF2107"/>
                </a:solidFill>
                <a:cs typeface="Mudir MT" pitchFamily="2" charset="-78"/>
              </a:rPr>
              <a:t>نقاش:</a:t>
            </a:r>
            <a:r>
              <a:rPr lang="ar-LB" sz="2000" dirty="0">
                <a:solidFill>
                  <a:srgbClr val="000014"/>
                </a:solidFill>
                <a:cs typeface="Arabic Transparent" pitchFamily="2" charset="0"/>
              </a:rPr>
              <a:t> أنظر </a:t>
            </a:r>
            <a:r>
              <a:rPr lang="ar-LB" sz="2000" dirty="0" err="1">
                <a:solidFill>
                  <a:srgbClr val="000014"/>
                </a:solidFill>
                <a:cs typeface="Arabic Transparent" pitchFamily="2" charset="0"/>
              </a:rPr>
              <a:t>الى</a:t>
            </a:r>
            <a:r>
              <a:rPr lang="ar-LB" sz="2000" dirty="0">
                <a:solidFill>
                  <a:srgbClr val="000014"/>
                </a:solidFill>
                <a:cs typeface="Arabic Transparent" pitchFamily="2" charset="0"/>
              </a:rPr>
              <a:t> النتيجة التي حصلت عليها عند قسمة محيط كل دائرة على قطرها.</a:t>
            </a:r>
          </a:p>
          <a:p>
            <a:pPr>
              <a:spcBef>
                <a:spcPct val="50000"/>
              </a:spcBef>
            </a:pPr>
            <a:r>
              <a:rPr lang="ar-LB" b="1" dirty="0">
                <a:solidFill>
                  <a:srgbClr val="FF0000"/>
                </a:solidFill>
                <a:cs typeface="Arabic Transparent" pitchFamily="2" charset="0"/>
                <a:hlinkClick r:id="rId4" action="ppaction://hlinksldjump"/>
              </a:rPr>
              <a:t>هل النتائج في هذا العمود متساوية؟ عن ماذا تعبر هذه النتيجة؟</a:t>
            </a:r>
            <a:r>
              <a:rPr lang="ar-LB" sz="2000" b="1" dirty="0">
                <a:solidFill>
                  <a:srgbClr val="FF0000"/>
                </a:solidFill>
                <a:cs typeface="Arabic Transparent" pitchFamily="2" charset="0"/>
                <a:hlinkClick r:id="rId4" action="ppaction://hlinksldjump"/>
              </a:rPr>
              <a:t> </a:t>
            </a:r>
            <a:r>
              <a:rPr lang="ar-LB" sz="2000" dirty="0">
                <a:solidFill>
                  <a:srgbClr val="000014"/>
                </a:solidFill>
                <a:cs typeface="Arabic Transparent" pitchFamily="2" charset="0"/>
              </a:rPr>
              <a:t>حسب رأيك.</a:t>
            </a:r>
            <a:endParaRPr lang="en-US" sz="2000" dirty="0">
              <a:solidFill>
                <a:srgbClr val="000014"/>
              </a:solidFill>
              <a:cs typeface="Arabic Transparent" pitchFamily="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1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4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6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4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 animBg="1"/>
      <p:bldP spid="44043" grpId="0"/>
      <p:bldP spid="441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90" name="Text Box 34"/>
          <p:cNvSpPr txBox="1">
            <a:spLocks noChangeArrowheads="1"/>
          </p:cNvSpPr>
          <p:nvPr/>
        </p:nvSpPr>
        <p:spPr bwMode="auto">
          <a:xfrm>
            <a:off x="838200" y="1371600"/>
            <a:ext cx="6172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LB" sz="4000" b="1" dirty="0">
                <a:solidFill>
                  <a:srgbClr val="BF2107"/>
                </a:solidFill>
                <a:latin typeface="Arial" pitchFamily="34" charset="0"/>
                <a:cs typeface="Arial" pitchFamily="34" charset="0"/>
              </a:rPr>
              <a:t>نعم متساوية وتساوي تقريبًا </a:t>
            </a:r>
            <a:r>
              <a:rPr lang="ar-LB" sz="4800" b="1" u="sng" dirty="0">
                <a:solidFill>
                  <a:srgbClr val="BF210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  <a:endParaRPr lang="en-US" sz="4800" b="1" u="sng" dirty="0">
              <a:solidFill>
                <a:srgbClr val="BF2107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5091" name="Picture 35" descr="bird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381000"/>
            <a:ext cx="1450975" cy="2286000"/>
          </a:xfrm>
          <a:prstGeom prst="rect">
            <a:avLst/>
          </a:prstGeom>
          <a:noFill/>
        </p:spPr>
      </p:pic>
      <p:sp>
        <p:nvSpPr>
          <p:cNvPr id="45092" name="Text Box 36"/>
          <p:cNvSpPr txBox="1">
            <a:spLocks noChangeArrowheads="1"/>
          </p:cNvSpPr>
          <p:nvPr/>
        </p:nvSpPr>
        <p:spPr bwMode="auto">
          <a:xfrm>
            <a:off x="0" y="3581400"/>
            <a:ext cx="88392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LB" sz="3200" b="1" dirty="0">
                <a:solidFill>
                  <a:srgbClr val="000014"/>
                </a:solidFill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العدد الذي حصلت عليه هو 3 تقريبًا. لكن العدد ليس دقيقًا. وقد بحثت أجيال كثيرة من العلماء، عن عدد يعبر بصورة دقيقة عن النسبة بين محيط الدائرة وقطرها. وكان </a:t>
            </a:r>
            <a:r>
              <a:rPr lang="ar-LB" sz="3200" b="1" dirty="0" err="1">
                <a:solidFill>
                  <a:srgbClr val="000014"/>
                </a:solidFill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اقليدس</a:t>
            </a:r>
            <a:r>
              <a:rPr lang="ar-LB" sz="3200" b="1" dirty="0">
                <a:solidFill>
                  <a:srgbClr val="000014"/>
                </a:solidFill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 أول من عرف بأنه لا يمكن التعبير عن هذه النسبة بعدد دقيق، ولذلك أعطى اليونانيون لهذا العدد رمزًا هو الحرف الذي تبدأ </a:t>
            </a:r>
            <a:r>
              <a:rPr lang="ar-LB" sz="3200" b="1" dirty="0" err="1">
                <a:solidFill>
                  <a:srgbClr val="000014"/>
                </a:solidFill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به</a:t>
            </a:r>
            <a:r>
              <a:rPr lang="ar-LB" sz="3200" b="1" dirty="0">
                <a:solidFill>
                  <a:srgbClr val="000014"/>
                </a:solidFill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 الكلمة اليونانية </a:t>
            </a:r>
            <a:r>
              <a:rPr lang="ar-LB" sz="3200" b="1" dirty="0" err="1">
                <a:solidFill>
                  <a:srgbClr val="000014"/>
                </a:solidFill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بريبريه</a:t>
            </a:r>
            <a:r>
              <a:rPr lang="ar-LB" sz="3200" b="1" dirty="0">
                <a:solidFill>
                  <a:srgbClr val="000014"/>
                </a:solidFill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 والتي معناها "محيط" ونرمز بالعربية بالحرف "ط". إذًا نسمي هذه النتيجة </a:t>
            </a:r>
            <a:r>
              <a:rPr lang="ar-LB" sz="3200" b="1" dirty="0" err="1">
                <a:solidFill>
                  <a:srgbClr val="000014"/>
                </a:solidFill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باي</a:t>
            </a:r>
            <a:r>
              <a:rPr lang="ar-LB" sz="3200" b="1" dirty="0">
                <a:solidFill>
                  <a:srgbClr val="000014"/>
                </a:solidFill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  ورمزها </a:t>
            </a:r>
            <a:r>
              <a:rPr lang="el-GR" sz="3200" b="1" dirty="0">
                <a:solidFill>
                  <a:srgbClr val="000014"/>
                </a:solidFill>
                <a:latin typeface="Arial Unicode MS" pitchFamily="34" charset="-128"/>
                <a:ea typeface="Arial Unicode MS" pitchFamily="34" charset="-128"/>
                <a:cs typeface="Arabic Typesetting" pitchFamily="66" charset="-78"/>
              </a:rPr>
              <a:t>Π</a:t>
            </a:r>
            <a:r>
              <a:rPr lang="ar-LB" sz="3200" b="1" dirty="0">
                <a:solidFill>
                  <a:srgbClr val="000014"/>
                </a:solidFill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 وهي عبارة عن كسر عشري لانهائي ولا دوري وتساوي 3.14 تقريبًا.</a:t>
            </a:r>
            <a:r>
              <a:rPr lang="ar-LB" sz="3200" b="1" dirty="0">
                <a:solidFill>
                  <a:srgbClr val="000014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endParaRPr lang="en-US" sz="3200" b="1" dirty="0">
              <a:solidFill>
                <a:srgbClr val="000014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5093" name="Text Box 37"/>
          <p:cNvSpPr txBox="1">
            <a:spLocks noChangeArrowheads="1"/>
          </p:cNvSpPr>
          <p:nvPr/>
        </p:nvSpPr>
        <p:spPr bwMode="auto">
          <a:xfrm>
            <a:off x="3581400" y="2743200"/>
            <a:ext cx="4953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LB" sz="4000" b="1" dirty="0">
                <a:solidFill>
                  <a:srgbClr val="470FB7"/>
                </a:solidFill>
                <a:latin typeface="Arial" pitchFamily="34" charset="0"/>
                <a:cs typeface="Arial" pitchFamily="34" charset="0"/>
              </a:rPr>
              <a:t>من المفضل أن تعرف:-</a:t>
            </a:r>
            <a:endParaRPr lang="en-US" sz="4000" b="1" dirty="0">
              <a:solidFill>
                <a:srgbClr val="470FB7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50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15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5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5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5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650"/>
                            </p:stCondLst>
                            <p:childTnLst>
                              <p:par>
                                <p:cTn id="2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50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90" grpId="0"/>
      <p:bldP spid="45092" grpId="0"/>
      <p:bldP spid="4509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1331913" y="2420938"/>
            <a:ext cx="6769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endParaRPr kumimoji="0" lang="en-US" sz="1800"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762000" y="2362200"/>
            <a:ext cx="7620000" cy="160043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LB" sz="4000" b="1" dirty="0">
                <a:solidFill>
                  <a:srgbClr val="470FB7"/>
                </a:solidFill>
                <a:latin typeface="Arabic Typesetting" pitchFamily="66" charset="-78"/>
                <a:cs typeface="Arabic Typesetting" pitchFamily="66" charset="-78"/>
              </a:rPr>
              <a:t>لإيجاد </a:t>
            </a:r>
            <a:r>
              <a:rPr lang="ar-LB" sz="4000" b="1" u="sng" dirty="0">
                <a:solidFill>
                  <a:srgbClr val="BF2107"/>
                </a:solidFill>
                <a:latin typeface="Arabic Typesetting" pitchFamily="66" charset="-78"/>
                <a:cs typeface="Arabic Typesetting" pitchFamily="66" charset="-78"/>
              </a:rPr>
              <a:t>محيط الدائرة</a:t>
            </a:r>
            <a:r>
              <a:rPr lang="ar-LB" sz="4000" b="1" dirty="0">
                <a:solidFill>
                  <a:srgbClr val="470FB7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JO" sz="4000" b="1" dirty="0" smtClean="0">
                <a:solidFill>
                  <a:srgbClr val="470FB7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LB" sz="4000" b="1" dirty="0" smtClean="0">
                <a:solidFill>
                  <a:srgbClr val="470FB7"/>
                </a:solidFill>
                <a:latin typeface="Arabic Typesetting" pitchFamily="66" charset="-78"/>
                <a:cs typeface="Arabic Typesetting" pitchFamily="66" charset="-78"/>
              </a:rPr>
              <a:t>نضرب </a:t>
            </a:r>
            <a:r>
              <a:rPr lang="ar-LB" sz="4800" b="1" dirty="0">
                <a:solidFill>
                  <a:srgbClr val="470FB7"/>
                </a:solidFill>
                <a:latin typeface="Arabic Typesetting" pitchFamily="66" charset="-78"/>
                <a:cs typeface="Arabic Typesetting" pitchFamily="66" charset="-78"/>
              </a:rPr>
              <a:t>طول</a:t>
            </a:r>
            <a:r>
              <a:rPr lang="ar-LB" sz="5400" b="1" dirty="0">
                <a:solidFill>
                  <a:srgbClr val="470FB7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LB" sz="4400" b="1" dirty="0">
                <a:solidFill>
                  <a:srgbClr val="470FB7"/>
                </a:solidFill>
                <a:latin typeface="Arabic Typesetting" pitchFamily="66" charset="-78"/>
                <a:cs typeface="Arabic Typesetting" pitchFamily="66" charset="-78"/>
              </a:rPr>
              <a:t>القطر </a:t>
            </a:r>
            <a:r>
              <a:rPr lang="ar-LB" sz="4000" b="1" dirty="0">
                <a:solidFill>
                  <a:srgbClr val="470FB7"/>
                </a:solidFill>
                <a:latin typeface="Arabic Typesetting" pitchFamily="66" charset="-78"/>
                <a:cs typeface="Arabic Typesetting" pitchFamily="66" charset="-78"/>
              </a:rPr>
              <a:t>في </a:t>
            </a:r>
            <a:r>
              <a:rPr lang="ar-LB" sz="4400" b="1" dirty="0">
                <a:solidFill>
                  <a:srgbClr val="470FB7"/>
                </a:solidFill>
                <a:latin typeface="Arabic Typesetting" pitchFamily="66" charset="-78"/>
                <a:cs typeface="Arabic Typesetting" pitchFamily="66" charset="-78"/>
              </a:rPr>
              <a:t>النسبة التقريبيّة </a:t>
            </a:r>
            <a:r>
              <a:rPr lang="ar-LB" sz="4400" b="1" dirty="0" smtClean="0">
                <a:solidFill>
                  <a:srgbClr val="470FB7"/>
                </a:solidFill>
                <a:latin typeface="Arabic Typesetting" pitchFamily="66" charset="-78"/>
                <a:cs typeface="Arabic Typesetting" pitchFamily="66" charset="-78"/>
              </a:rPr>
              <a:t>الثابتة</a:t>
            </a:r>
            <a:r>
              <a:rPr lang="ar-JO" sz="4400" b="1" dirty="0" smtClean="0">
                <a:solidFill>
                  <a:srgbClr val="470FB7"/>
                </a:solidFill>
                <a:latin typeface="Arabic Typesetting" pitchFamily="66" charset="-78"/>
                <a:cs typeface="Arabic Typesetting" pitchFamily="66" charset="-78"/>
              </a:rPr>
              <a:t>(</a:t>
            </a:r>
            <a:r>
              <a:rPr lang="ar-JO" sz="4400" b="1" dirty="0" err="1" smtClean="0">
                <a:solidFill>
                  <a:srgbClr val="470FB7"/>
                </a:solidFill>
                <a:latin typeface="Arabic Typesetting" pitchFamily="66" charset="-78"/>
                <a:cs typeface="Arabic Typesetting" pitchFamily="66" charset="-78"/>
              </a:rPr>
              <a:t>الباي</a:t>
            </a:r>
            <a:r>
              <a:rPr lang="ar-JO" sz="4400" b="1" dirty="0" smtClean="0">
                <a:solidFill>
                  <a:srgbClr val="470FB7"/>
                </a:solidFill>
                <a:latin typeface="Arabic Typesetting" pitchFamily="66" charset="-78"/>
                <a:cs typeface="Arabic Typesetting" pitchFamily="66" charset="-78"/>
              </a:rPr>
              <a:t>)</a:t>
            </a:r>
            <a:endParaRPr lang="en-US" sz="4400" b="1" dirty="0">
              <a:solidFill>
                <a:srgbClr val="470FB7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3276600" y="4724400"/>
            <a:ext cx="3048000" cy="584775"/>
          </a:xfrm>
          <a:prstGeom prst="rect">
            <a:avLst/>
          </a:prstGeom>
          <a:solidFill>
            <a:srgbClr val="F8FB85"/>
          </a:solidFill>
          <a:ln w="76200" cmpd="tri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kumimoji="0" lang="en-US" sz="3200" b="1" dirty="0">
                <a:solidFill>
                  <a:srgbClr val="FF0066"/>
                </a:solidFill>
                <a:latin typeface="Comic Sans MS" pitchFamily="66" charset="0"/>
                <a:cs typeface="Arial" pitchFamily="34" charset="0"/>
              </a:rPr>
              <a:t>C = R </a:t>
            </a:r>
            <a:r>
              <a:rPr kumimoji="0" lang="en-US" sz="3200" b="1" dirty="0" smtClean="0">
                <a:solidFill>
                  <a:srgbClr val="FF0066"/>
                </a:solidFill>
                <a:latin typeface="Comic Sans MS" pitchFamily="66" charset="0"/>
                <a:cs typeface="Arial" pitchFamily="34" charset="0"/>
              </a:rPr>
              <a:t>X </a:t>
            </a:r>
            <a:r>
              <a:rPr kumimoji="0" lang="en-US" sz="3200" b="1" dirty="0" smtClean="0">
                <a:solidFill>
                  <a:srgbClr val="FF0066"/>
                </a:solidFill>
                <a:latin typeface="Comic Sans MS" pitchFamily="66" charset="0"/>
                <a:cs typeface="Arial" pitchFamily="34" charset="0"/>
                <a:sym typeface="Symbol"/>
              </a:rPr>
              <a:t></a:t>
            </a:r>
            <a:endParaRPr kumimoji="0" lang="en-US" sz="3200" b="1" dirty="0" smtClean="0">
              <a:solidFill>
                <a:srgbClr val="FF0066"/>
              </a:solidFill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42005" name="WordArt 21" descr="2209391"/>
          <p:cNvSpPr>
            <a:spLocks noChangeArrowheads="1" noChangeShapeType="1" noTextEdit="1"/>
          </p:cNvSpPr>
          <p:nvPr/>
        </p:nvSpPr>
        <p:spPr bwMode="auto">
          <a:xfrm>
            <a:off x="457200" y="1066800"/>
            <a:ext cx="81534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JO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prstShdw prst="shdw17" dist="17961" dir="2700000">
                    <a:srgbClr val="FFFFFF">
                      <a:gamma/>
                      <a:shade val="60000"/>
                      <a:invGamma/>
                    </a:srgbClr>
                  </a:prstShdw>
                </a:effectLst>
                <a:latin typeface="Arabic Typesetting" pitchFamily="66" charset="-78"/>
                <a:cs typeface="Arabic Typesetting" pitchFamily="66" charset="-78"/>
              </a:rPr>
              <a:t>استنتاج: محيط الدائرة أكبر من قطرها </a:t>
            </a:r>
            <a:r>
              <a:rPr lang="ar-JO" sz="40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prstShdw prst="shdw17" dist="17961" dir="2700000">
                    <a:srgbClr val="FFFFFF">
                      <a:gamma/>
                      <a:shade val="60000"/>
                      <a:invGamma/>
                    </a:srgbClr>
                  </a:prstShdw>
                </a:effectLst>
                <a:latin typeface="Arabic Typesetting" pitchFamily="66" charset="-78"/>
                <a:cs typeface="Arabic Typesetting" pitchFamily="66" charset="-78"/>
              </a:rPr>
              <a:t>بـ</a:t>
            </a:r>
            <a:r>
              <a:rPr lang="ar-JO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prstShdw prst="shdw17" dist="17961" dir="2700000">
                    <a:srgbClr val="FFFFFF">
                      <a:gamma/>
                      <a:shade val="60000"/>
                      <a:invGamma/>
                    </a:srgbClr>
                  </a:prstShdw>
                </a:effectLst>
                <a:latin typeface="Arabic Typesetting" pitchFamily="66" charset="-78"/>
                <a:cs typeface="Arabic Typesetting" pitchFamily="66" charset="-78"/>
              </a:rPr>
              <a:t> 3 مرّات تقريبًا.</a:t>
            </a:r>
          </a:p>
        </p:txBody>
      </p:sp>
      <p:sp>
        <p:nvSpPr>
          <p:cNvPr id="42007" name="WordArt 23"/>
          <p:cNvSpPr>
            <a:spLocks noChangeArrowheads="1" noChangeShapeType="1" noTextEdit="1"/>
          </p:cNvSpPr>
          <p:nvPr/>
        </p:nvSpPr>
        <p:spPr bwMode="auto">
          <a:xfrm>
            <a:off x="4127361" y="4076902"/>
            <a:ext cx="105727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JO" sz="3600" b="1" kern="10" dirty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abic Transparent"/>
              </a:rPr>
              <a:t>بالرموز</a:t>
            </a: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JO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95250" cy="209550"/>
          </a:xfrm>
          <a:prstGeom prst="rect">
            <a:avLst/>
          </a:prstGeom>
          <a:noFill/>
        </p:spPr>
      </p:pic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666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J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43000" y="5486400"/>
            <a:ext cx="57662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b="1" dirty="0" smtClean="0">
                <a:solidFill>
                  <a:srgbClr val="FF0066"/>
                </a:solidFill>
                <a:latin typeface="Comic Sans MS" pitchFamily="66" charset="0"/>
                <a:cs typeface="Arial" pitchFamily="34" charset="0"/>
              </a:rPr>
              <a:t> = C  </a:t>
            </a:r>
            <a:r>
              <a:rPr kumimoji="0" lang="ar-JO" b="1" dirty="0" smtClean="0">
                <a:solidFill>
                  <a:srgbClr val="FF0066"/>
                </a:solidFill>
                <a:latin typeface="Comic Sans MS" pitchFamily="66" charset="0"/>
                <a:cs typeface="Arial" pitchFamily="34" charset="0"/>
              </a:rPr>
              <a:t>المحيط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43000" y="5791200"/>
            <a:ext cx="57662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b="1" dirty="0" smtClean="0">
                <a:solidFill>
                  <a:srgbClr val="FF0066"/>
                </a:solidFill>
                <a:latin typeface="Comic Sans MS" pitchFamily="66" charset="0"/>
                <a:cs typeface="Arial" pitchFamily="34" charset="0"/>
              </a:rPr>
              <a:t> = R  </a:t>
            </a:r>
            <a:r>
              <a:rPr kumimoji="0" lang="ar-JO" b="1" dirty="0" smtClean="0">
                <a:solidFill>
                  <a:srgbClr val="FF0066"/>
                </a:solidFill>
                <a:latin typeface="Comic Sans MS" pitchFamily="66" charset="0"/>
                <a:cs typeface="Arial" pitchFamily="34" charset="0"/>
              </a:rPr>
              <a:t>طول القطر</a:t>
            </a:r>
          </a:p>
          <a:p>
            <a:r>
              <a:rPr kumimoji="0" lang="ar-JO" b="1" dirty="0" smtClean="0">
                <a:solidFill>
                  <a:srgbClr val="FF0066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kumimoji="0" lang="ar-JO" b="1" dirty="0" smtClean="0">
                <a:solidFill>
                  <a:srgbClr val="FF0066"/>
                </a:solidFill>
                <a:latin typeface="Comic Sans MS" pitchFamily="66" charset="0"/>
                <a:cs typeface="Arial" pitchFamily="34" charset="0"/>
              </a:rPr>
              <a:t>   </a:t>
            </a:r>
            <a:r>
              <a:rPr kumimoji="0" lang="en-US" b="1" dirty="0" smtClean="0">
                <a:solidFill>
                  <a:srgbClr val="FF0066"/>
                </a:solidFill>
                <a:latin typeface="Comic Sans MS" pitchFamily="66" charset="0"/>
                <a:cs typeface="Arial" pitchFamily="34" charset="0"/>
              </a:rPr>
              <a:t>=</a:t>
            </a:r>
            <a:r>
              <a:rPr kumimoji="0" lang="en-US" b="1" dirty="0" smtClean="0">
                <a:solidFill>
                  <a:srgbClr val="FF0066"/>
                </a:solidFill>
                <a:latin typeface="Comic Sans MS" pitchFamily="66" charset="0"/>
                <a:cs typeface="Arial" pitchFamily="34" charset="0"/>
                <a:sym typeface="Symbol"/>
              </a:rPr>
              <a:t></a:t>
            </a:r>
            <a:r>
              <a:rPr kumimoji="0" lang="ar-JO" b="1" dirty="0" smtClean="0">
                <a:solidFill>
                  <a:srgbClr val="FF0066"/>
                </a:solidFill>
                <a:latin typeface="Comic Sans MS" pitchFamily="66" charset="0"/>
                <a:cs typeface="Arial" pitchFamily="34" charset="0"/>
                <a:sym typeface="Symbol"/>
              </a:rPr>
              <a:t>رمز </a:t>
            </a:r>
            <a:r>
              <a:rPr kumimoji="0" lang="ar-JO" b="1" dirty="0" err="1" smtClean="0">
                <a:solidFill>
                  <a:srgbClr val="FF0066"/>
                </a:solidFill>
                <a:latin typeface="Comic Sans MS" pitchFamily="66" charset="0"/>
                <a:cs typeface="Arial" pitchFamily="34" charset="0"/>
                <a:sym typeface="Symbol"/>
              </a:rPr>
              <a:t>الباي</a:t>
            </a:r>
            <a:r>
              <a:rPr kumimoji="0" lang="ar-JO" b="1" dirty="0" smtClean="0">
                <a:solidFill>
                  <a:srgbClr val="FF0066"/>
                </a:solidFill>
                <a:latin typeface="Comic Sans MS" pitchFamily="66" charset="0"/>
                <a:cs typeface="Arial" pitchFamily="34" charset="0"/>
                <a:sym typeface="Symbol"/>
              </a:rPr>
              <a:t> = نسبة ثابتة 3.14</a:t>
            </a:r>
            <a:endParaRPr lang="ar-JO" dirty="0" smtClean="0"/>
          </a:p>
          <a:p>
            <a:endParaRPr kumimoji="0" lang="ar-JO" b="1" dirty="0" smtClean="0">
              <a:solidFill>
                <a:srgbClr val="FF0066"/>
              </a:solidFill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10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  <p:bldP spid="42002" grpId="0" animBg="1"/>
      <p:bldP spid="42005" grpId="0" animBg="1"/>
      <p:bldP spid="4200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2773</TotalTime>
  <Words>581</Words>
  <Application>Microsoft PowerPoint</Application>
  <PresentationFormat>On-screen Show (4:3)</PresentationFormat>
  <Paragraphs>89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Aspect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sammy sarno</dc:creator>
  <cp:lastModifiedBy>amal atmen</cp:lastModifiedBy>
  <cp:revision>187</cp:revision>
  <dcterms:created xsi:type="dcterms:W3CDTF">2001-12-15T04:12:18Z</dcterms:created>
  <dcterms:modified xsi:type="dcterms:W3CDTF">2020-06-16T05:54:20Z</dcterms:modified>
</cp:coreProperties>
</file>