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0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0630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3209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507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493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422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562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4291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469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5569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0784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50203-2C33-4FDD-8005-E721A371AD16}" type="datetimeFigureOut">
              <a:rPr lang="he-IL" smtClean="0"/>
              <a:t>כ"ג/סיון/תש"פ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9A46F-168F-4ED1-92B3-E3ADF6C711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3474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סימני פיסוק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OM" dirty="0" smtClean="0"/>
              <a:t>علامات الترقيم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73151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הכללים: </a:t>
            </a:r>
            <a:r>
              <a:rPr lang="ar-OM" dirty="0" smtClean="0"/>
              <a:t>القوانين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1. נקודה (</a:t>
            </a:r>
            <a:r>
              <a:rPr lang="he-IL" dirty="0" smtClean="0">
                <a:solidFill>
                  <a:srgbClr val="FF0000"/>
                </a:solidFill>
              </a:rPr>
              <a:t>.</a:t>
            </a:r>
            <a:r>
              <a:rPr lang="he-IL" dirty="0" smtClean="0"/>
              <a:t>) </a:t>
            </a:r>
            <a:r>
              <a:rPr lang="ar-OM" dirty="0" smtClean="0"/>
              <a:t>نقطة </a:t>
            </a:r>
            <a:r>
              <a:rPr lang="he-IL" dirty="0" smtClean="0"/>
              <a:t>מסמנים בסוף משפט חיווי. דוגמה: מחר יגיע החורף</a:t>
            </a:r>
            <a:r>
              <a:rPr lang="he-IL" dirty="0" smtClean="0">
                <a:solidFill>
                  <a:srgbClr val="FF0000"/>
                </a:solidFill>
              </a:rPr>
              <a:t>.</a:t>
            </a:r>
            <a:r>
              <a:rPr lang="he-IL" dirty="0" smtClean="0"/>
              <a:t> </a:t>
            </a:r>
          </a:p>
          <a:p>
            <a:r>
              <a:rPr lang="he-IL" dirty="0" smtClean="0"/>
              <a:t>2. סימן שאלה (</a:t>
            </a:r>
            <a:r>
              <a:rPr lang="he-IL" dirty="0" smtClean="0">
                <a:solidFill>
                  <a:srgbClr val="FF0000"/>
                </a:solidFill>
              </a:rPr>
              <a:t>?</a:t>
            </a:r>
            <a:r>
              <a:rPr lang="he-IL" dirty="0" smtClean="0"/>
              <a:t>) </a:t>
            </a:r>
            <a:r>
              <a:rPr lang="ar-OM" dirty="0" smtClean="0"/>
              <a:t> علامة سؤال</a:t>
            </a:r>
            <a:r>
              <a:rPr lang="he-IL" dirty="0" smtClean="0"/>
              <a:t>מסמנים בסוף שאלה. דוגמה: מה קרה? האם מחר יגיע החורף</a:t>
            </a:r>
            <a:r>
              <a:rPr lang="he-IL" dirty="0" smtClean="0">
                <a:solidFill>
                  <a:srgbClr val="FF0000"/>
                </a:solidFill>
              </a:rPr>
              <a:t>?</a:t>
            </a:r>
          </a:p>
          <a:p>
            <a:r>
              <a:rPr lang="he-IL" dirty="0" smtClean="0"/>
              <a:t>3. סימן קריאה (</a:t>
            </a:r>
            <a:r>
              <a:rPr lang="he-IL" dirty="0" smtClean="0">
                <a:solidFill>
                  <a:srgbClr val="FF0000"/>
                </a:solidFill>
              </a:rPr>
              <a:t>!</a:t>
            </a:r>
            <a:r>
              <a:rPr lang="he-IL" dirty="0" smtClean="0"/>
              <a:t>) </a:t>
            </a:r>
            <a:r>
              <a:rPr lang="ar-OM" dirty="0" smtClean="0"/>
              <a:t>علامه استفهام </a:t>
            </a:r>
            <a:r>
              <a:rPr lang="he-IL" dirty="0" smtClean="0"/>
              <a:t>מסמנים בסוף משפט המביע תוקפנות או התרגשות. דוגמא: איזה יפה</a:t>
            </a:r>
            <a:r>
              <a:rPr lang="he-IL" dirty="0" smtClean="0">
                <a:solidFill>
                  <a:srgbClr val="FF0000"/>
                </a:solidFill>
              </a:rPr>
              <a:t>!</a:t>
            </a:r>
          </a:p>
          <a:p>
            <a:r>
              <a:rPr lang="he-IL" dirty="0" smtClean="0"/>
              <a:t>4. פסיק (</a:t>
            </a:r>
            <a:r>
              <a:rPr lang="he-IL" dirty="0" smtClean="0">
                <a:solidFill>
                  <a:srgbClr val="FF0000"/>
                </a:solidFill>
              </a:rPr>
              <a:t>,</a:t>
            </a:r>
            <a:r>
              <a:rPr lang="he-IL" dirty="0" smtClean="0"/>
              <a:t>) </a:t>
            </a:r>
            <a:r>
              <a:rPr lang="ar-OM" dirty="0" smtClean="0"/>
              <a:t>فاصله</a:t>
            </a: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 במשפט מפרידים בין החלקים הכוללים בפסיק, אך לא לפני ו' החיבור. דוגמה: שאבנו מידע מספרים</a:t>
            </a:r>
            <a:r>
              <a:rPr lang="he-IL" dirty="0" smtClean="0">
                <a:solidFill>
                  <a:srgbClr val="FF0000"/>
                </a:solidFill>
              </a:rPr>
              <a:t>,</a:t>
            </a:r>
            <a:r>
              <a:rPr lang="he-IL" dirty="0" smtClean="0"/>
              <a:t> מעיתונים</a:t>
            </a:r>
            <a:r>
              <a:rPr lang="he-IL" dirty="0" smtClean="0">
                <a:solidFill>
                  <a:srgbClr val="FF0000"/>
                </a:solidFill>
              </a:rPr>
              <a:t>, </a:t>
            </a:r>
            <a:r>
              <a:rPr lang="he-IL" dirty="0" smtClean="0"/>
              <a:t>מלומדות ומראיונות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8184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5. נקודתיים (</a:t>
            </a:r>
            <a:r>
              <a:rPr lang="he-IL" dirty="0" smtClean="0">
                <a:solidFill>
                  <a:srgbClr val="FF0000"/>
                </a:solidFill>
              </a:rPr>
              <a:t>:</a:t>
            </a:r>
            <a:r>
              <a:rPr lang="he-IL" dirty="0" smtClean="0"/>
              <a:t>) </a:t>
            </a:r>
            <a:r>
              <a:rPr lang="ar-OM" dirty="0" smtClean="0"/>
              <a:t>نقطتان</a:t>
            </a: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 א. אחרי פירוט פריטים דוגמה: קניתי פירות</a:t>
            </a:r>
            <a:r>
              <a:rPr lang="he-IL" dirty="0" smtClean="0">
                <a:solidFill>
                  <a:srgbClr val="FF0000"/>
                </a:solidFill>
              </a:rPr>
              <a:t>: </a:t>
            </a:r>
            <a:r>
              <a:rPr lang="he-IL" dirty="0" smtClean="0"/>
              <a:t>בננה, תפוח ואגס.</a:t>
            </a:r>
          </a:p>
          <a:p>
            <a:pPr marL="0" indent="0">
              <a:buNone/>
            </a:pPr>
            <a:r>
              <a:rPr lang="he-IL" dirty="0" smtClean="0"/>
              <a:t>ב. לפני דיבור ישיר. דוגמא: אבא אמר</a:t>
            </a:r>
            <a:r>
              <a:rPr lang="he-IL" dirty="0" smtClean="0">
                <a:solidFill>
                  <a:srgbClr val="FF0000"/>
                </a:solidFill>
              </a:rPr>
              <a:t>:</a:t>
            </a:r>
            <a:r>
              <a:rPr lang="he-IL" dirty="0" smtClean="0"/>
              <a:t> מחר נצא לטיול.</a:t>
            </a:r>
          </a:p>
          <a:p>
            <a:pPr marL="0" indent="0">
              <a:buNone/>
            </a:pPr>
            <a:r>
              <a:rPr lang="he-IL" dirty="0" smtClean="0"/>
              <a:t>6. מירכאות (</a:t>
            </a:r>
            <a:r>
              <a:rPr lang="he-IL" dirty="0" smtClean="0">
                <a:solidFill>
                  <a:srgbClr val="FF0000"/>
                </a:solidFill>
              </a:rPr>
              <a:t>" "</a:t>
            </a:r>
            <a:r>
              <a:rPr lang="he-IL" dirty="0" smtClean="0"/>
              <a:t>) </a:t>
            </a:r>
            <a:r>
              <a:rPr lang="ar-OM" dirty="0" smtClean="0"/>
              <a:t>اقواس</a:t>
            </a: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א. דיבור ישיר או ציטוט מסמנים במירכאות. לפני הדיבור הישיר יבואו נקודתיים.</a:t>
            </a:r>
          </a:p>
          <a:p>
            <a:pPr marL="0" indent="0">
              <a:buNone/>
            </a:pPr>
            <a:r>
              <a:rPr lang="he-IL" dirty="0" smtClean="0"/>
              <a:t>דוגמה: הטכנאים הודיעו: </a:t>
            </a:r>
            <a:r>
              <a:rPr lang="he-IL" dirty="0" smtClean="0">
                <a:solidFill>
                  <a:srgbClr val="FF0000"/>
                </a:solidFill>
              </a:rPr>
              <a:t>"</a:t>
            </a:r>
            <a:r>
              <a:rPr lang="he-IL" dirty="0" smtClean="0"/>
              <a:t>מחר מתחילים בעיצומים</a:t>
            </a:r>
            <a:r>
              <a:rPr lang="he-IL" dirty="0" smtClean="0">
                <a:solidFill>
                  <a:srgbClr val="FF0000"/>
                </a:solidFill>
              </a:rPr>
              <a:t>"</a:t>
            </a:r>
            <a:endParaRPr lang="he-I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5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2000" dirty="0" smtClean="0"/>
              <a:t>.לפניכם קטע קצר ובו חסרים חלק מסימני הפיסוק.</a:t>
            </a:r>
            <a:br>
              <a:rPr lang="he-IL" sz="2000" dirty="0" smtClean="0"/>
            </a:br>
            <a:r>
              <a:rPr lang="he-IL" sz="2000" dirty="0" smtClean="0"/>
              <a:t>רשמו בכל משבצת את הסימן המתאים: נקודה (.) נקודתיים(:) סימן שאלה(?) סימן קריאה (!) פסיק(,)  </a:t>
            </a:r>
            <a:r>
              <a:rPr lang="he-IL" sz="2000" dirty="0" err="1" smtClean="0"/>
              <a:t>מרכאות</a:t>
            </a:r>
            <a:r>
              <a:rPr lang="he-IL" sz="2000" dirty="0" smtClean="0"/>
              <a:t> ("     ")</a:t>
            </a:r>
            <a:br>
              <a:rPr lang="he-IL" sz="2000" dirty="0" smtClean="0"/>
            </a:br>
            <a:endParaRPr lang="he-IL" sz="20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 smtClean="0"/>
              <a:t> 1. אבא הגיע בלילה מאוחר</a:t>
            </a:r>
            <a:endParaRPr lang="he-IL" dirty="0"/>
          </a:p>
          <a:p>
            <a:pPr marL="0" indent="0">
              <a:buNone/>
            </a:pPr>
            <a:r>
              <a:rPr lang="he-IL" dirty="0" smtClean="0"/>
              <a:t>2. מי כתב על הלוח </a:t>
            </a:r>
          </a:p>
          <a:p>
            <a:pPr marL="0" indent="0">
              <a:buNone/>
            </a:pPr>
            <a:r>
              <a:rPr lang="he-IL" dirty="0" smtClean="0"/>
              <a:t>3. הילד שאל    " מתי חוזרים לבית הספר"</a:t>
            </a:r>
          </a:p>
          <a:p>
            <a:pPr marL="0" indent="0">
              <a:buNone/>
            </a:pPr>
            <a:r>
              <a:rPr lang="he-IL" dirty="0" smtClean="0"/>
              <a:t>4. </a:t>
            </a:r>
            <a:r>
              <a:rPr lang="he-IL" dirty="0" err="1" smtClean="0"/>
              <a:t>סאמי</a:t>
            </a:r>
            <a:r>
              <a:rPr lang="he-IL" dirty="0"/>
              <a:t> </a:t>
            </a:r>
            <a:r>
              <a:rPr lang="he-IL" dirty="0" smtClean="0"/>
              <a:t>   </a:t>
            </a:r>
            <a:r>
              <a:rPr lang="he-IL" dirty="0" err="1" smtClean="0"/>
              <a:t>ראמי</a:t>
            </a:r>
            <a:r>
              <a:rPr lang="he-IL" dirty="0" smtClean="0"/>
              <a:t> ויסמין ויצאו לטיול בטבע.</a:t>
            </a:r>
          </a:p>
          <a:p>
            <a:pPr marL="0" indent="0">
              <a:buNone/>
            </a:pPr>
            <a:r>
              <a:rPr lang="he-IL" dirty="0" smtClean="0"/>
              <a:t>5. זה ספר מיוחד</a:t>
            </a:r>
          </a:p>
          <a:p>
            <a:pPr marL="0" indent="0">
              <a:buNone/>
            </a:pPr>
            <a:r>
              <a:rPr lang="he-IL" dirty="0" smtClean="0"/>
              <a:t>6. איזה יופי     מי צייר את התמונה</a:t>
            </a:r>
          </a:p>
          <a:p>
            <a:pPr marL="0" indent="0">
              <a:buNone/>
            </a:pPr>
            <a:r>
              <a:rPr lang="he-IL" dirty="0" smtClean="0"/>
              <a:t>7. המורה אמר לילדים:    מחר יש לכם מבחן</a:t>
            </a:r>
          </a:p>
          <a:p>
            <a:pPr marL="0" indent="0">
              <a:buNone/>
            </a:pPr>
            <a:r>
              <a:rPr lang="he-IL" dirty="0" smtClean="0"/>
              <a:t>8. בעיר שלנו יש הרבה מכוניות</a:t>
            </a:r>
            <a:endParaRPr lang="he-IL" dirty="0"/>
          </a:p>
        </p:txBody>
      </p:sp>
      <p:pic>
        <p:nvPicPr>
          <p:cNvPr id="13" name="תמונה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588" y="2008361"/>
            <a:ext cx="317019" cy="317019"/>
          </a:xfrm>
          <a:prstGeom prst="rect">
            <a:avLst/>
          </a:prstGeom>
        </p:spPr>
      </p:pic>
      <p:pic>
        <p:nvPicPr>
          <p:cNvPr id="14" name="תמונה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5535" y="2325380"/>
            <a:ext cx="317019" cy="317019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329" y="2935639"/>
            <a:ext cx="317019" cy="317019"/>
          </a:xfrm>
          <a:prstGeom prst="rect">
            <a:avLst/>
          </a:prstGeom>
        </p:spPr>
      </p:pic>
      <p:pic>
        <p:nvPicPr>
          <p:cNvPr id="16" name="תמונה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4031" y="3476552"/>
            <a:ext cx="317019" cy="317019"/>
          </a:xfrm>
          <a:prstGeom prst="rect">
            <a:avLst/>
          </a:prstGeom>
        </p:spPr>
      </p:pic>
      <p:pic>
        <p:nvPicPr>
          <p:cNvPr id="17" name="תמונה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7659" y="4001294"/>
            <a:ext cx="317019" cy="317019"/>
          </a:xfrm>
          <a:prstGeom prst="rect">
            <a:avLst/>
          </a:prstGeom>
        </p:spPr>
      </p:pic>
      <p:pic>
        <p:nvPicPr>
          <p:cNvPr id="18" name="תמונה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2838" y="4397791"/>
            <a:ext cx="317019" cy="317019"/>
          </a:xfrm>
          <a:prstGeom prst="rect">
            <a:avLst/>
          </a:prstGeom>
        </p:spPr>
      </p:pic>
      <p:pic>
        <p:nvPicPr>
          <p:cNvPr id="19" name="תמונה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4435684"/>
            <a:ext cx="317019" cy="317019"/>
          </a:xfrm>
          <a:prstGeom prst="rect">
            <a:avLst/>
          </a:prstGeom>
        </p:spPr>
      </p:pic>
      <p:pic>
        <p:nvPicPr>
          <p:cNvPr id="20" name="תמונה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8516" y="4996259"/>
            <a:ext cx="317019" cy="317019"/>
          </a:xfrm>
          <a:prstGeom prst="rect">
            <a:avLst/>
          </a:prstGeom>
        </p:spPr>
      </p:pic>
      <p:pic>
        <p:nvPicPr>
          <p:cNvPr id="21" name="תמונה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64" y="5021273"/>
            <a:ext cx="317019" cy="317019"/>
          </a:xfrm>
          <a:prstGeom prst="rect">
            <a:avLst/>
          </a:prstGeom>
        </p:spPr>
      </p:pic>
      <p:pic>
        <p:nvPicPr>
          <p:cNvPr id="22" name="תמונה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436" y="5485656"/>
            <a:ext cx="317019" cy="31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28773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233</Words>
  <Application>Microsoft Office PowerPoint</Application>
  <PresentationFormat>מסך רחב</PresentationFormat>
  <Paragraphs>23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ערכת נושא Office</vt:lpstr>
      <vt:lpstr>סימני פיסוק</vt:lpstr>
      <vt:lpstr>הכללים: القوانين</vt:lpstr>
      <vt:lpstr>מצגת של PowerPoint‏</vt:lpstr>
      <vt:lpstr>.לפניכם קטע קצר ובו חסרים חלק מסימני הפיסוק. רשמו בכל משבצת את הסימן המתאים: נקודה (.) נקודתיים(:) סימן שאלה(?) סימן קריאה (!) פסיק(,)  מרכאות ("     ")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סימני פיסוק</dc:title>
  <dc:creator>User</dc:creator>
  <cp:lastModifiedBy>User</cp:lastModifiedBy>
  <cp:revision>4</cp:revision>
  <dcterms:created xsi:type="dcterms:W3CDTF">2020-06-15T06:19:51Z</dcterms:created>
  <dcterms:modified xsi:type="dcterms:W3CDTF">2020-06-15T06:39:25Z</dcterms:modified>
</cp:coreProperties>
</file>