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56" r:id="rId3"/>
    <p:sldId id="277" r:id="rId4"/>
    <p:sldId id="258" r:id="rId5"/>
    <p:sldId id="276" r:id="rId6"/>
    <p:sldId id="272" r:id="rId7"/>
    <p:sldId id="275" r:id="rId8"/>
    <p:sldId id="268" r:id="rId9"/>
    <p:sldId id="269" r:id="rId10"/>
    <p:sldId id="274" r:id="rId11"/>
    <p:sldId id="260" r:id="rId12"/>
    <p:sldId id="271" r:id="rId13"/>
    <p:sldId id="265" r:id="rId14"/>
    <p:sldId id="264" r:id="rId15"/>
    <p:sldId id="279" r:id="rId16"/>
    <p:sldId id="280" r:id="rId17"/>
    <p:sldId id="281" r:id="rId18"/>
    <p:sldId id="282" r:id="rId19"/>
    <p:sldId id="283" r:id="rId20"/>
    <p:sldId id="284" r:id="rId21"/>
    <p:sldId id="285" r:id="rId22"/>
    <p:sldId id="286" r:id="rId23"/>
    <p:sldId id="287" r:id="rId24"/>
    <p:sldId id="266" r:id="rId25"/>
    <p:sldId id="273"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7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8F76F4-789B-4C10-9809-7825A81B1FF4}" type="datetimeFigureOut">
              <a:rPr lang="he-IL" smtClean="0"/>
              <a:pPr/>
              <a:t>א'/שבט/תשפ"א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56832DB-245B-4E13-BD72-96E4DFBC925E}" type="slidenum">
              <a:rPr lang="he-IL" smtClean="0"/>
              <a:pPr/>
              <a:t>‹#›</a:t>
            </a:fld>
            <a:endParaRPr lang="he-IL"/>
          </a:p>
        </p:txBody>
      </p:sp>
    </p:spTree>
    <p:extLst>
      <p:ext uri="{BB962C8B-B14F-4D97-AF65-F5344CB8AC3E}">
        <p14:creationId xmlns:p14="http://schemas.microsoft.com/office/powerpoint/2010/main" val="9597019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D69463F9-164C-4D32-AE69-5EF528E66BB7}" type="datetimeFigureOut">
              <a:rPr lang="en-US" smtClean="0"/>
              <a:pPr/>
              <a:t>1/14/2021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D69463F9-164C-4D32-AE69-5EF528E66BB7}" type="datetimeFigureOut">
              <a:rPr lang="en-US" smtClean="0"/>
              <a:pPr/>
              <a:t>1/14/2021</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D69463F9-164C-4D32-AE69-5EF528E66BB7}" type="datetimeFigureOut">
              <a:rPr lang="en-US" smtClean="0"/>
              <a:pPr/>
              <a:t>1/14/2021</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69463F9-164C-4D32-AE69-5EF528E66BB7}" type="datetimeFigureOut">
              <a:rPr lang="en-US" smtClean="0"/>
              <a:pPr/>
              <a:t>1/14/2021</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9463F9-164C-4D32-AE69-5EF528E66BB7}" type="datetimeFigureOut">
              <a:rPr lang="en-US" smtClean="0"/>
              <a:pPr/>
              <a:t>1/14/2021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9463F9-164C-4D32-AE69-5EF528E66BB7}" type="datetimeFigureOut">
              <a:rPr lang="en-US" smtClean="0"/>
              <a:pPr/>
              <a:t>1/14/2021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17C37322-521A-4694-8546-03EF2DA51C99}"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463F9-164C-4D32-AE69-5EF528E66BB7}" type="datetimeFigureOut">
              <a:rPr lang="en-US" smtClean="0"/>
              <a:pPr/>
              <a:t>1/14/2021</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37322-521A-4694-8546-03EF2DA51C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hyperlink" Target="&#1575;&#1604;&#1606;&#1605;&#1604;%20&#1608;&#1585;&#1602;&#1577;%20&#1593;&#1605;&#1604;.doc"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gif"/><Relationship Id="rId2" Type="http://schemas.openxmlformats.org/officeDocument/2006/relationships/hyperlink" Target="http://www.google.co.il/imgres?imgurl=http://www.amrkhaled.net/galleryimages/omaya03.jpg&amp;imgrefurl=http://violietrose.maktoobblog.com/188/%D9%8A%D9%88%D9%85%D9%8A%D8%A7%D8%AA-%D8%A7%D9%84%D9%86%D9%85%D9%84%D8%A9-%D9%85%D9%8A%D9%85%D9%8A-%D8%A7%D9%84%D8%AD%D9%84%D9%82%D8%A9-%D8%A7%D9%84%D8%A7%D9%88%D9%84%D9%89/&amp;usg=__175kzzp8JTuhQtDJfmkjHoRxYoQ=&amp;h=715&amp;w=540&amp;sz=38&amp;hl=iw&amp;start=31&amp;zoom=1&amp;itbs=1&amp;tbnid=fPLQqIhQU312dM:&amp;tbnh=140&amp;tbnw=106&amp;prev=/images?q=%D8%A7%D9%84%D9%86%D9%85%D9%84%D8%A9&amp;start=18&amp;hl=iw&amp;sa=N&amp;as_st=y&amp;ndsp=18&amp;tbs=isch:1" TargetMode="Externa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hyperlink" Target="http://www.muslimvideo.com/tv/watch/c3404552f1c3df84df9e/&#1603;&#1585;&#1578;&#1608;&#1606;:-&#1575;&#1604;&#1606;&#1605;&#1604;&#1577;-&#1575;&#1604;&#1603;&#1585;&#1610;&#1605;&#15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 Id="rId6" Type="http://schemas.openxmlformats.org/officeDocument/2006/relationships/hyperlink" Target="http://www.google.co.il/imgres?imgurl=http://www.hanein.info/vb/imgcache/9/58487_hanein.info.jpg&amp;imgrefurl=http://www.alma7a.net/vb/showthread.php?p=183124&amp;usg=__2U99UrNodGoprNlYOJNNBIE2ilc=&amp;h=359&amp;w=480&amp;sz=28&amp;hl=iw&amp;start=2&amp;zoom=1&amp;itbs=1&amp;tbnid=cnhcuiZGny-WqM:&amp;tbnh=96&amp;tbnw=129&amp;prev=/images?q=%D9%85%D8%A8%D9%86%D9%89+%D8%AC%D8%B3%D9%85+%D8%A7%D9%84%D9%86%D9%85%D9%84%D8%A9&amp;hl=iw&amp;sa=G&amp;as_st=y&amp;tbs=isch:1" TargetMode="External"/><Relationship Id="rId5" Type="http://schemas.openxmlformats.org/officeDocument/2006/relationships/hyperlink" Target="http://www.google.co.il/imgres?imgurl=http://www.up.al7nan.com/get-3-2009-al7nan.comr7h54vpz.jpg&amp;imgrefurl=http://forum.ashefaa.com/showthread.php?t=82946&amp;usg=__60ynfU-Lu7G-hzUkIGYcePxoH6o=&amp;h=364&amp;w=500&amp;sz=159&amp;hl=iw&amp;start=2&amp;zoom=1&amp;itbs=1&amp;tbnid=1veICvPU_nxSVM:&amp;tbnh=95&amp;tbnw=130&amp;prev=/images?q=%D8%AF%D9%85%D8%A7%D8%BA+%D8%A7%D9%84%D9%86%D9%85%D9%84%D8%A9&amp;hl=iw&amp;sa=G&amp;as_st=y&amp;tbs=isch:1" TargetMode="External"/><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הסבר ענן 2"/>
          <p:cNvSpPr/>
          <p:nvPr/>
        </p:nvSpPr>
        <p:spPr>
          <a:xfrm>
            <a:off x="1428728" y="642918"/>
            <a:ext cx="7215238" cy="4214842"/>
          </a:xfrm>
          <a:prstGeom prst="cloudCallout">
            <a:avLst>
              <a:gd name="adj1" fmla="val -63823"/>
              <a:gd name="adj2" fmla="val 76964"/>
            </a:avLst>
          </a:prstGeom>
          <a:solidFill>
            <a:schemeClr val="accent1">
              <a:lumMod val="40000"/>
              <a:lumOff val="60000"/>
            </a:schemeClr>
          </a:solidFill>
          <a:effectLst>
            <a:glow rad="228600">
              <a:schemeClr val="accent1">
                <a:satMod val="175000"/>
                <a:alpha val="40000"/>
              </a:schemeClr>
            </a:glow>
            <a:outerShdw blurRad="50800" dist="38100" dir="8100000" algn="tr" rotWithShape="0">
              <a:prstClr val="black">
                <a:alpha val="40000"/>
              </a:prstClr>
            </a:outerShdw>
            <a:reflection blurRad="6350" stA="50000" endA="300" endPos="90000" dir="5400000" sy="-100000" algn="bl" rotWithShape="0"/>
          </a:effectLst>
          <a:scene3d>
            <a:camera prst="perspective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n>
                <a:solidFill>
                  <a:srgbClr val="0070C0"/>
                </a:solidFill>
              </a:ln>
              <a:solidFill>
                <a:srgbClr val="0070C0"/>
              </a:solidFill>
              <a:effectLst>
                <a:glow rad="228600">
                  <a:schemeClr val="accent5">
                    <a:satMod val="175000"/>
                    <a:alpha val="40000"/>
                  </a:schemeClr>
                </a:glow>
              </a:effectLst>
            </a:endParaRPr>
          </a:p>
        </p:txBody>
      </p:sp>
      <p:sp>
        <p:nvSpPr>
          <p:cNvPr id="4" name="מלבן 3"/>
          <p:cNvSpPr/>
          <p:nvPr/>
        </p:nvSpPr>
        <p:spPr>
          <a:xfrm>
            <a:off x="3214678" y="1857364"/>
            <a:ext cx="37147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prstTxWarp prst="textTriangle">
              <a:avLst/>
            </a:prstTxWarp>
            <a:spAutoFit/>
          </a:bodyPr>
          <a:lstStyle/>
          <a:p>
            <a:pPr algn="ctr"/>
            <a:r>
              <a:rPr lang="ar-AE" sz="7200" dirty="0" smtClean="0">
                <a:ln>
                  <a:solidFill>
                    <a:schemeClr val="accent6">
                      <a:lumMod val="50000"/>
                    </a:schemeClr>
                  </a:solidFill>
                </a:ln>
                <a:solidFill>
                  <a:schemeClr val="accent6">
                    <a:lumMod val="75000"/>
                  </a:schemeClr>
                </a:solidFill>
                <a:effectLst>
                  <a:glow rad="228600">
                    <a:schemeClr val="accent1">
                      <a:satMod val="175000"/>
                      <a:alpha val="40000"/>
                    </a:schemeClr>
                  </a:glow>
                  <a:reflection blurRad="6350" stA="55000" endA="50" endPos="85000" dir="5400000" sy="-100000" algn="bl" rotWithShape="0"/>
                </a:effectLst>
                <a:hlinkClick r:id="rId2" action="ppaction://hlinkfile"/>
              </a:rPr>
              <a:t>نصّ </a:t>
            </a:r>
            <a:r>
              <a:rPr lang="ar-SA" sz="7200" dirty="0" err="1" smtClean="0">
                <a:ln>
                  <a:solidFill>
                    <a:schemeClr val="accent6">
                      <a:lumMod val="50000"/>
                    </a:schemeClr>
                  </a:solidFill>
                </a:ln>
                <a:solidFill>
                  <a:schemeClr val="accent6">
                    <a:lumMod val="75000"/>
                  </a:schemeClr>
                </a:solidFill>
                <a:effectLst>
                  <a:glow rad="228600">
                    <a:schemeClr val="accent1">
                      <a:satMod val="175000"/>
                      <a:alpha val="40000"/>
                    </a:schemeClr>
                  </a:glow>
                  <a:reflection blurRad="6350" stA="55000" endA="50" endPos="85000" dir="5400000" sy="-100000" algn="bl" rotWithShape="0"/>
                </a:effectLst>
                <a:hlinkClick r:id="rId2" action="ppaction://hlinkfile"/>
              </a:rPr>
              <a:t>الن</a:t>
            </a:r>
            <a:r>
              <a:rPr lang="ar-AE" sz="7200" dirty="0" smtClean="0">
                <a:ln>
                  <a:solidFill>
                    <a:schemeClr val="accent6">
                      <a:lumMod val="50000"/>
                    </a:schemeClr>
                  </a:solidFill>
                </a:ln>
                <a:solidFill>
                  <a:schemeClr val="accent6">
                    <a:lumMod val="75000"/>
                  </a:schemeClr>
                </a:solidFill>
                <a:effectLst>
                  <a:glow rad="228600">
                    <a:schemeClr val="accent1">
                      <a:satMod val="175000"/>
                      <a:alpha val="40000"/>
                    </a:schemeClr>
                  </a:glow>
                  <a:reflection blurRad="6350" stA="55000" endA="50" endPos="85000" dir="5400000" sy="-100000" algn="bl" rotWithShape="0"/>
                </a:effectLst>
                <a:hlinkClick r:id="rId2" action="ppaction://hlinkfile"/>
              </a:rPr>
              <a:t>ّ</a:t>
            </a:r>
            <a:r>
              <a:rPr lang="ar-SA" sz="7200" dirty="0" smtClean="0">
                <a:ln>
                  <a:solidFill>
                    <a:schemeClr val="accent6">
                      <a:lumMod val="50000"/>
                    </a:schemeClr>
                  </a:solidFill>
                </a:ln>
                <a:solidFill>
                  <a:schemeClr val="accent6">
                    <a:lumMod val="75000"/>
                  </a:schemeClr>
                </a:solidFill>
                <a:effectLst>
                  <a:glow rad="228600">
                    <a:schemeClr val="accent1">
                      <a:satMod val="175000"/>
                      <a:alpha val="40000"/>
                    </a:schemeClr>
                  </a:glow>
                  <a:reflection blurRad="6350" stA="55000" endA="50" endPos="85000" dir="5400000" sy="-100000" algn="bl" rotWithShape="0"/>
                </a:effectLst>
                <a:hlinkClick r:id="rId2" action="ppaction://hlinkfile"/>
              </a:rPr>
              <a:t>مل</a:t>
            </a:r>
            <a:endParaRPr lang="he-IL" sz="4000" dirty="0">
              <a:ln>
                <a:solidFill>
                  <a:schemeClr val="accent6">
                    <a:lumMod val="50000"/>
                  </a:schemeClr>
                </a:solidFill>
              </a:ln>
              <a:solidFill>
                <a:schemeClr val="accent6">
                  <a:lumMod val="75000"/>
                </a:schemeClr>
              </a:solidFill>
              <a:effectLst>
                <a:glow rad="228600">
                  <a:schemeClr val="accent1">
                    <a:satMod val="175000"/>
                    <a:alpha val="40000"/>
                  </a:schemeClr>
                </a:glow>
                <a:reflection blurRad="6350" stA="55000" endA="50" endPos="85000" dir="5400000" sy="-100000" algn="bl" rotWithShape="0"/>
              </a:effectLst>
            </a:endParaRPr>
          </a:p>
        </p:txBody>
      </p:sp>
      <p:pic>
        <p:nvPicPr>
          <p:cNvPr id="5" name="תמונה 4" descr="http://upload.wikimedia.org/wikipedia/commons/thumb/a/a8/Ant_Receives_Honeydew_from_Aphid.jpg/220px-Ant_Receives_Honeydew_from_Aphid.jpg"/>
          <p:cNvPicPr/>
          <p:nvPr/>
        </p:nvPicPr>
        <p:blipFill>
          <a:blip r:embed="rId3"/>
          <a:srcRect/>
          <a:stretch>
            <a:fillRect/>
          </a:stretch>
        </p:blipFill>
        <p:spPr bwMode="auto">
          <a:xfrm>
            <a:off x="5643570" y="4929198"/>
            <a:ext cx="2786082" cy="1571636"/>
          </a:xfrm>
          <a:prstGeom prst="ellipse">
            <a:avLst/>
          </a:prstGeom>
          <a:ln>
            <a:noFill/>
          </a:ln>
          <a:effectLst>
            <a:glow rad="228600">
              <a:schemeClr val="accent1">
                <a:satMod val="175000"/>
                <a:alpha val="40000"/>
              </a:schemeClr>
            </a:glow>
            <a:reflection blurRad="6350" stA="50000" endA="300" endPos="90000" dir="5400000" sy="-100000" algn="bl" rotWithShape="0"/>
            <a:softEdge rad="112500"/>
          </a:effectLst>
          <a:scene3d>
            <a:camera prst="orthographicFront"/>
            <a:lightRig rig="threePt" dir="t"/>
          </a:scene3d>
          <a:sp3d>
            <a:bevelT w="152400" h="50800" prst="softRound"/>
          </a:sp3d>
        </p:spPr>
      </p:pic>
      <p:pic>
        <p:nvPicPr>
          <p:cNvPr id="7" name="תמונה 6" descr="namel almaay"/>
          <p:cNvPicPr/>
          <p:nvPr/>
        </p:nvPicPr>
        <p:blipFill>
          <a:blip r:embed="rId4"/>
          <a:srcRect/>
          <a:stretch>
            <a:fillRect/>
          </a:stretch>
        </p:blipFill>
        <p:spPr bwMode="auto">
          <a:xfrm>
            <a:off x="1500166" y="4429132"/>
            <a:ext cx="1000132" cy="785818"/>
          </a:xfrm>
          <a:prstGeom prst="ellipse">
            <a:avLst/>
          </a:prstGeom>
          <a:ln>
            <a:noFill/>
          </a:ln>
          <a:effectLst>
            <a:glow rad="228600">
              <a:schemeClr val="accent1">
                <a:satMod val="175000"/>
                <a:alpha val="40000"/>
              </a:schemeClr>
            </a:glow>
            <a:reflection blurRad="6350" stA="50000" endA="300" endPos="90000" dir="5400000" sy="-100000" algn="bl" rotWithShape="0"/>
            <a:softEdge rad="112500"/>
          </a:effectLst>
        </p:spPr>
      </p:pic>
      <p:pic>
        <p:nvPicPr>
          <p:cNvPr id="8" name="תמונה 7" descr="namel almaay"/>
          <p:cNvPicPr/>
          <p:nvPr/>
        </p:nvPicPr>
        <p:blipFill>
          <a:blip r:embed="rId5" cstate="print"/>
          <a:srcRect/>
          <a:stretch>
            <a:fillRect/>
          </a:stretch>
        </p:blipFill>
        <p:spPr bwMode="auto">
          <a:xfrm>
            <a:off x="714348" y="5286388"/>
            <a:ext cx="642942" cy="571504"/>
          </a:xfrm>
          <a:prstGeom prst="ellipse">
            <a:avLst/>
          </a:prstGeom>
          <a:ln>
            <a:noFill/>
          </a:ln>
          <a:effectLst>
            <a:glow rad="228600">
              <a:schemeClr val="accent1">
                <a:satMod val="175000"/>
                <a:alpha val="40000"/>
              </a:schemeClr>
            </a:glow>
            <a:reflection blurRad="6350" stA="50000" endA="300" endPos="90000" dir="5400000" sy="-100000" algn="bl" rotWithShape="0"/>
            <a:softEdge rad="112500"/>
          </a:effectLst>
        </p:spPr>
      </p:pic>
      <p:pic>
        <p:nvPicPr>
          <p:cNvPr id="9" name="תמונה 8" descr="namel almaay"/>
          <p:cNvPicPr/>
          <p:nvPr/>
        </p:nvPicPr>
        <p:blipFill>
          <a:blip r:embed="rId6" cstate="print"/>
          <a:srcRect/>
          <a:stretch>
            <a:fillRect/>
          </a:stretch>
        </p:blipFill>
        <p:spPr bwMode="auto">
          <a:xfrm>
            <a:off x="285720" y="5786454"/>
            <a:ext cx="500066" cy="500066"/>
          </a:xfrm>
          <a:prstGeom prst="ellipse">
            <a:avLst/>
          </a:prstGeom>
          <a:ln>
            <a:noFill/>
          </a:ln>
          <a:effectLst>
            <a:glow rad="228600">
              <a:schemeClr val="accent1">
                <a:satMod val="175000"/>
                <a:alpha val="40000"/>
              </a:schemeClr>
            </a:glow>
            <a:reflection blurRad="6350" stA="50000" endA="300" endPos="90000" dir="5400000" sy="-100000" algn="bl" rotWithShape="0"/>
            <a:softEdge rad="112500"/>
          </a:effectLst>
        </p:spPr>
      </p:pic>
      <p:pic>
        <p:nvPicPr>
          <p:cNvPr id="10" name="תמונה 9" descr="namel almaay"/>
          <p:cNvPicPr/>
          <p:nvPr/>
        </p:nvPicPr>
        <p:blipFill>
          <a:blip r:embed="rId4"/>
          <a:srcRect/>
          <a:stretch>
            <a:fillRect/>
          </a:stretch>
        </p:blipFill>
        <p:spPr bwMode="auto">
          <a:xfrm>
            <a:off x="214282" y="214290"/>
            <a:ext cx="1928826" cy="1285884"/>
          </a:xfrm>
          <a:prstGeom prst="ellipse">
            <a:avLst/>
          </a:prstGeom>
          <a:ln>
            <a:noFill/>
          </a:ln>
          <a:effectLst>
            <a:glow rad="228600">
              <a:schemeClr val="accent1">
                <a:satMod val="175000"/>
                <a:alpha val="40000"/>
              </a:schemeClr>
            </a:glow>
            <a:reflection blurRad="6350" stA="50000" endA="300" endPos="90000" dir="5400000" sy="-100000" algn="bl" rotWithShape="0"/>
            <a:softEdge rad="112500"/>
          </a:effectLst>
        </p:spPr>
      </p:pic>
      <p:pic>
        <p:nvPicPr>
          <p:cNvPr id="11" name="תמונה 10" descr="http://i59.servimg.com/u/f59/12/89/92/12/00110.gif"/>
          <p:cNvPicPr/>
          <p:nvPr/>
        </p:nvPicPr>
        <p:blipFill>
          <a:blip r:embed="rId7"/>
          <a:srcRect/>
          <a:stretch>
            <a:fillRect/>
          </a:stretch>
        </p:blipFill>
        <p:spPr bwMode="auto">
          <a:xfrm>
            <a:off x="1928794" y="5643578"/>
            <a:ext cx="3286148" cy="79057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speedysigns.com/images/decals/jpg/H/344/986.jpg"/>
          <p:cNvPicPr/>
          <p:nvPr/>
        </p:nvPicPr>
        <p:blipFill>
          <a:blip r:embed="rId2"/>
          <a:srcRect/>
          <a:stretch>
            <a:fillRect/>
          </a:stretch>
        </p:blipFill>
        <p:spPr bwMode="auto">
          <a:xfrm>
            <a:off x="571472" y="4857760"/>
            <a:ext cx="3810000" cy="1690682"/>
          </a:xfrm>
          <a:prstGeom prst="rect">
            <a:avLst/>
          </a:prstGeom>
          <a:ln>
            <a:noFill/>
          </a:ln>
          <a:effectLst>
            <a:glow rad="228600">
              <a:schemeClr val="accent6">
                <a:satMod val="175000"/>
                <a:alpha val="40000"/>
              </a:schemeClr>
            </a:glow>
            <a:softEdge rad="112500"/>
          </a:effectLst>
        </p:spPr>
      </p:pic>
      <p:sp>
        <p:nvSpPr>
          <p:cNvPr id="3" name="מלבן 2"/>
          <p:cNvSpPr/>
          <p:nvPr/>
        </p:nvSpPr>
        <p:spPr>
          <a:xfrm>
            <a:off x="1071538" y="571480"/>
            <a:ext cx="7500990" cy="4924425"/>
          </a:xfrm>
          <a:prstGeom prst="rect">
            <a:avLst/>
          </a:prstGeom>
        </p:spPr>
        <p:txBody>
          <a:bodyPr wrap="square">
            <a:spAutoFit/>
          </a:bodyPr>
          <a:lstStyle/>
          <a:p>
            <a:pPr algn="ctr"/>
            <a:r>
              <a:rPr lang="ar-SA" sz="6600" b="1" dirty="0" smtClean="0">
                <a:solidFill>
                  <a:schemeClr val="accent6">
                    <a:lumMod val="50000"/>
                  </a:schemeClr>
                </a:solidFill>
                <a:effectLst>
                  <a:outerShdw blurRad="38100" dist="38100" dir="2700000" algn="tl">
                    <a:srgbClr val="000000">
                      <a:alpha val="43137"/>
                    </a:srgbClr>
                  </a:outerShdw>
                </a:effectLst>
                <a:cs typeface="Traditional Arabic" pitchFamily="2" charset="-78"/>
              </a:rPr>
              <a:t>ا</a:t>
            </a:r>
            <a:r>
              <a:rPr lang="ar-SA" sz="6000" b="1" dirty="0" smtClean="0">
                <a:solidFill>
                  <a:schemeClr val="accent6">
                    <a:lumMod val="50000"/>
                  </a:schemeClr>
                </a:solidFill>
                <a:effectLst>
                  <a:outerShdw blurRad="38100" dist="38100" dir="2700000" algn="tl">
                    <a:srgbClr val="000000">
                      <a:alpha val="43137"/>
                    </a:srgbClr>
                  </a:outerShdw>
                </a:effectLst>
                <a:cs typeface="Traditional Arabic" pitchFamily="2" charset="-78"/>
              </a:rPr>
              <a:t>لتزاوج عند النملة :</a:t>
            </a:r>
            <a:r>
              <a:rPr lang="he-IL" sz="3200" dirty="0" smtClean="0"/>
              <a:t/>
            </a:r>
            <a:br>
              <a:rPr lang="he-IL" sz="3200" dirty="0" smtClean="0"/>
            </a:br>
            <a:r>
              <a:rPr lang="ar-SA" sz="3600" b="1" dirty="0" smtClean="0">
                <a:effectLst>
                  <a:outerShdw blurRad="38100" dist="38100" dir="2700000" algn="tl">
                    <a:srgbClr val="000000">
                      <a:alpha val="43137"/>
                    </a:srgbClr>
                  </a:outerShdw>
                </a:effectLst>
                <a:cs typeface="Traditional Arabic" pitchFamily="2" charset="-78"/>
              </a:rPr>
              <a:t>إن الملكة هي الوحيدة القادرة على التزاوج ولها أجنحة وهي أكبر من بقية النملات، وهذه الملكة تتزاوج مع النمل المذكر ذي الأجنحة أيضاً، حيث تنتج الملكة البيض ومن ثم سيفقس هذا البيض لتكون النمل العامل والملكات الجدد. أما الذكور فلا يقومون بأي دور سوى التزاوج حيث يموتون مباشرة بعد تلقيح الملكة.</a:t>
            </a:r>
            <a:r>
              <a:rPr lang="he-IL" sz="3600" b="1" dirty="0" smtClean="0">
                <a:effectLst>
                  <a:outerShdw blurRad="38100" dist="38100" dir="2700000" algn="tl">
                    <a:srgbClr val="000000">
                      <a:alpha val="43137"/>
                    </a:srgbClr>
                  </a:outerShdw>
                </a:effectLst>
              </a:rPr>
              <a:t/>
            </a:r>
            <a:br>
              <a:rPr lang="he-IL" sz="3600" b="1" dirty="0" smtClean="0">
                <a:effectLst>
                  <a:outerShdw blurRad="38100" dist="38100" dir="2700000" algn="tl">
                    <a:srgbClr val="000000">
                      <a:alpha val="43137"/>
                    </a:srgbClr>
                  </a:outerShdw>
                </a:effectLst>
              </a:rPr>
            </a:br>
            <a:endParaRPr lang="he-IL" sz="32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59609" y="2967335"/>
            <a:ext cx="6224781" cy="923330"/>
          </a:xfrm>
          <a:prstGeom prst="rect">
            <a:avLst/>
          </a:prstGeom>
          <a:noFill/>
        </p:spPr>
        <p:txBody>
          <a:bodyPr wrap="none" lIns="91440" tIns="45720" rIns="91440" bIns="45720">
            <a:spAutoFit/>
          </a:bodyPr>
          <a:lstStyle/>
          <a:p>
            <a:pPr algn="ctr"/>
            <a:r>
              <a:rPr lang="he-IL"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הקלד את הטקסט כאן</a:t>
            </a:r>
          </a:p>
        </p:txBody>
      </p:sp>
      <p:sp>
        <p:nvSpPr>
          <p:cNvPr id="3" name="מלבן 2"/>
          <p:cNvSpPr/>
          <p:nvPr/>
        </p:nvSpPr>
        <p:spPr>
          <a:xfrm>
            <a:off x="1459609" y="2967335"/>
            <a:ext cx="6224781" cy="923330"/>
          </a:xfrm>
          <a:prstGeom prst="rect">
            <a:avLst/>
          </a:prstGeom>
          <a:noFill/>
        </p:spPr>
        <p:txBody>
          <a:bodyPr wrap="none" lIns="91440" tIns="45720" rIns="91440" bIns="45720">
            <a:spAutoFit/>
          </a:bodyPr>
          <a:lstStyle/>
          <a:p>
            <a:pPr algn="ctr"/>
            <a:r>
              <a:rPr lang="he-IL"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הקלד את הטקסט כאן</a:t>
            </a:r>
          </a:p>
        </p:txBody>
      </p:sp>
      <p:sp>
        <p:nvSpPr>
          <p:cNvPr id="5" name="סרט למטה 4"/>
          <p:cNvSpPr/>
          <p:nvPr/>
        </p:nvSpPr>
        <p:spPr>
          <a:xfrm>
            <a:off x="2928926" y="214290"/>
            <a:ext cx="2428892" cy="571504"/>
          </a:xfrm>
          <a:prstGeom prst="ribbon">
            <a:avLst/>
          </a:prstGeom>
          <a:effectLst>
            <a:glow rad="101600">
              <a:schemeClr val="bg1">
                <a:lumMod val="50000"/>
                <a:alpha val="60000"/>
              </a:schemeClr>
            </a:glow>
            <a:outerShdw blurRad="50800" dist="38100" dir="13500000" algn="br" rotWithShape="0">
              <a:prstClr val="black">
                <a:alpha val="40000"/>
              </a:prstClr>
            </a:outerShdw>
            <a:reflection blurRad="6350" stA="50000" endA="300" endPos="90000" dir="5400000" sy="-100000" algn="bl" rotWithShape="0"/>
          </a:effectLst>
          <a:scene3d>
            <a:camera prst="obliqueTopLeft"/>
            <a:lightRig rig="threePt" dir="t"/>
          </a:scene3d>
        </p:spPr>
        <p:style>
          <a:lnRef idx="1">
            <a:schemeClr val="dk1"/>
          </a:lnRef>
          <a:fillRef idx="2">
            <a:schemeClr val="dk1"/>
          </a:fillRef>
          <a:effectRef idx="1">
            <a:schemeClr val="dk1"/>
          </a:effectRef>
          <a:fontRef idx="minor">
            <a:schemeClr val="dk1"/>
          </a:fontRef>
        </p:style>
        <p:txBody>
          <a:bodyPr rtlCol="1" anchor="ctr">
            <a:prstTxWarp prst="textPlain">
              <a:avLst/>
            </a:prstTxWarp>
          </a:bodyPr>
          <a:lstStyle/>
          <a:p>
            <a:pPr algn="ctr"/>
            <a:r>
              <a:rPr lang="ar-AE" sz="3200" b="1" dirty="0" smtClean="0">
                <a:effectLst>
                  <a:outerShdw blurRad="38100" dist="38100" dir="2700000" algn="tl">
                    <a:srgbClr val="000000">
                      <a:alpha val="43137"/>
                    </a:srgbClr>
                  </a:outerShdw>
                </a:effectLst>
                <a:cs typeface="Simplified Arabic" pitchFamily="2" charset="-78"/>
              </a:rPr>
              <a:t>النَّمْلُ</a:t>
            </a:r>
            <a:endParaRPr lang="he-IL" sz="3200" b="1" dirty="0">
              <a:effectLst>
                <a:outerShdw blurRad="38100" dist="38100" dir="2700000" algn="tl">
                  <a:srgbClr val="000000">
                    <a:alpha val="43137"/>
                  </a:srgbClr>
                </a:outerShdw>
              </a:effectLst>
            </a:endParaRPr>
          </a:p>
        </p:txBody>
      </p:sp>
    </p:spTree>
    <p:controls>
      <mc:AlternateContent xmlns:mc="http://schemas.openxmlformats.org/markup-compatibility/2006">
        <mc:Choice xmlns:v="urn:schemas-microsoft-com:vml" Requires="v">
          <p:control spid="17413" name="ShockwaveFlash2" r:id="rId2" imgW="8642520" imgH="5113440"/>
        </mc:Choice>
        <mc:Fallback>
          <p:control name="ShockwaveFlash2" r:id="rId2" imgW="8642520" imgH="5113440">
            <p:pic>
              <p:nvPicPr>
                <p:cNvPr id="4" name="ShockwaveFlash2"/>
                <p:cNvPicPr preferRelativeResize="0">
                  <a:picLocks noChangeArrowheads="1" noChangeShapeType="1"/>
                </p:cNvPicPr>
                <p:nvPr/>
              </p:nvPicPr>
              <p:blipFill>
                <a:blip r:embed="rId4"/>
                <a:srcRect/>
                <a:stretch>
                  <a:fillRect/>
                </a:stretch>
              </p:blipFill>
              <p:spPr bwMode="auto">
                <a:xfrm>
                  <a:off x="250825" y="1484313"/>
                  <a:ext cx="8642350" cy="51133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ענן 1"/>
          <p:cNvSpPr/>
          <p:nvPr/>
        </p:nvSpPr>
        <p:spPr>
          <a:xfrm>
            <a:off x="1857356" y="357166"/>
            <a:ext cx="5572164" cy="1785926"/>
          </a:xfrm>
          <a:prstGeom prst="cloud">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AE" sz="4800" b="1" dirty="0" smtClean="0">
                <a:effectLst>
                  <a:outerShdw blurRad="38100" dist="38100" dir="2700000" algn="tl">
                    <a:srgbClr val="000000">
                      <a:alpha val="43137"/>
                    </a:srgbClr>
                  </a:outerShdw>
                </a:effectLst>
                <a:cs typeface="Traditional Arabic" pitchFamily="2" charset="-78"/>
              </a:rPr>
              <a:t>شاهد واقرأ أروع قصص النّملة</a:t>
            </a:r>
            <a:endParaRPr lang="he-IL" sz="4800" b="1" dirty="0">
              <a:effectLst>
                <a:outerShdw blurRad="38100" dist="38100" dir="2700000" algn="tl">
                  <a:srgbClr val="000000">
                    <a:alpha val="43137"/>
                  </a:srgbClr>
                </a:outerShdw>
              </a:effectLst>
            </a:endParaRPr>
          </a:p>
        </p:txBody>
      </p:sp>
      <p:pic>
        <p:nvPicPr>
          <p:cNvPr id="3" name="תמונה 2" descr="http://t0.gstatic.com/images?q=tbn:fPLQqIhQU312dM:">
            <a:hlinkClick r:id="rId2"/>
          </p:cNvPr>
          <p:cNvPicPr/>
          <p:nvPr/>
        </p:nvPicPr>
        <p:blipFill>
          <a:blip r:embed="rId3"/>
          <a:srcRect/>
          <a:stretch>
            <a:fillRect/>
          </a:stretch>
        </p:blipFill>
        <p:spPr bwMode="auto">
          <a:xfrm>
            <a:off x="5000628" y="2500306"/>
            <a:ext cx="3143272" cy="2214578"/>
          </a:xfrm>
          <a:prstGeom prst="rect">
            <a:avLst/>
          </a:prstGeom>
          <a:ln>
            <a:noFill/>
          </a:ln>
          <a:effectLst>
            <a:softEdge rad="112500"/>
          </a:effectLst>
        </p:spPr>
      </p:pic>
      <p:pic>
        <p:nvPicPr>
          <p:cNvPr id="4" name="תמונה 3" descr="http://www.muslimvideo.com/tv/thumb/1_10661.jpg">
            <a:hlinkClick r:id="rId4"/>
          </p:cNvPr>
          <p:cNvPicPr/>
          <p:nvPr/>
        </p:nvPicPr>
        <p:blipFill>
          <a:blip r:embed="rId5"/>
          <a:srcRect/>
          <a:stretch>
            <a:fillRect/>
          </a:stretch>
        </p:blipFill>
        <p:spPr bwMode="auto">
          <a:xfrm>
            <a:off x="1285852" y="2643182"/>
            <a:ext cx="2928958" cy="2286016"/>
          </a:xfrm>
          <a:prstGeom prst="rect">
            <a:avLst/>
          </a:prstGeom>
          <a:ln>
            <a:noFill/>
          </a:ln>
          <a:effectLst>
            <a:softEdge rad="112500"/>
          </a:effectLst>
        </p:spPr>
      </p:pic>
      <p:pic>
        <p:nvPicPr>
          <p:cNvPr id="5" name="תמונה 4" descr="http://smoking-room.ru/blog/uploads/muravey.gif"/>
          <p:cNvPicPr/>
          <p:nvPr/>
        </p:nvPicPr>
        <p:blipFill>
          <a:blip r:embed="rId6"/>
          <a:srcRect/>
          <a:stretch>
            <a:fillRect/>
          </a:stretch>
        </p:blipFill>
        <p:spPr bwMode="auto">
          <a:xfrm>
            <a:off x="5857884" y="928670"/>
            <a:ext cx="928694" cy="571504"/>
          </a:xfrm>
          <a:prstGeom prst="rect">
            <a:avLst/>
          </a:prstGeom>
          <a:ln>
            <a:noFill/>
          </a:ln>
          <a:effectLst>
            <a:glow rad="63500">
              <a:schemeClr val="accent4">
                <a:satMod val="175000"/>
                <a:alpha val="40000"/>
              </a:schemeClr>
            </a:glow>
            <a:softEdge rad="112500"/>
          </a:effectLst>
        </p:spPr>
      </p:pic>
      <p:pic>
        <p:nvPicPr>
          <p:cNvPr id="8" name="תמונה 7" descr="غرايب وعجايب {... الحيوان ـلكة"/>
          <p:cNvPicPr/>
          <p:nvPr/>
        </p:nvPicPr>
        <p:blipFill>
          <a:blip r:embed="rId7"/>
          <a:srcRect/>
          <a:stretch>
            <a:fillRect/>
          </a:stretch>
        </p:blipFill>
        <p:spPr bwMode="auto">
          <a:xfrm>
            <a:off x="4500562" y="5786454"/>
            <a:ext cx="476250" cy="476250"/>
          </a:xfrm>
          <a:prstGeom prst="rect">
            <a:avLst/>
          </a:prstGeom>
          <a:noFill/>
          <a:ln w="9525">
            <a:noFill/>
            <a:miter lim="800000"/>
            <a:headEnd/>
            <a:tailEnd/>
          </a:ln>
        </p:spPr>
      </p:pic>
      <p:sp>
        <p:nvSpPr>
          <p:cNvPr id="12" name="מלבן מעוגל 11"/>
          <p:cNvSpPr/>
          <p:nvPr/>
        </p:nvSpPr>
        <p:spPr>
          <a:xfrm>
            <a:off x="1500166" y="5072074"/>
            <a:ext cx="257176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4800" b="1" dirty="0" smtClean="0">
                <a:solidFill>
                  <a:schemeClr val="tx1"/>
                </a:solidFill>
                <a:effectLst>
                  <a:outerShdw blurRad="38100" dist="38100" dir="2700000" algn="tl">
                    <a:srgbClr val="000000">
                      <a:alpha val="43137"/>
                    </a:srgbClr>
                  </a:outerShdw>
                </a:effectLst>
                <a:cs typeface="Traditional Arabic" pitchFamily="2" charset="-78"/>
              </a:rPr>
              <a:t>النّملة الكريمة</a:t>
            </a:r>
            <a:endParaRPr lang="he-IL" sz="4800" b="1" dirty="0">
              <a:solidFill>
                <a:schemeClr val="tx1"/>
              </a:solidFill>
              <a:effectLst>
                <a:outerShdw blurRad="38100" dist="38100" dir="2700000" algn="tl">
                  <a:srgbClr val="000000">
                    <a:alpha val="43137"/>
                  </a:srgbClr>
                </a:outerShdw>
              </a:effectLst>
            </a:endParaRPr>
          </a:p>
        </p:txBody>
      </p:sp>
      <p:sp>
        <p:nvSpPr>
          <p:cNvPr id="14" name="מלבן מעוגל 13"/>
          <p:cNvSpPr/>
          <p:nvPr/>
        </p:nvSpPr>
        <p:spPr>
          <a:xfrm>
            <a:off x="5429256" y="5072074"/>
            <a:ext cx="2571768" cy="57150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AE" sz="4800" b="1" dirty="0" smtClean="0">
                <a:solidFill>
                  <a:schemeClr val="tx1"/>
                </a:solidFill>
                <a:effectLst>
                  <a:outerShdw blurRad="38100" dist="38100" dir="2700000" algn="tl">
                    <a:srgbClr val="000000">
                      <a:alpha val="43137"/>
                    </a:srgbClr>
                  </a:outerShdw>
                </a:effectLst>
                <a:cs typeface="Traditional Arabic" pitchFamily="2" charset="-78"/>
              </a:rPr>
              <a:t>النّملة ميمي</a:t>
            </a:r>
            <a:endParaRPr lang="he-IL" sz="4800" b="1" dirty="0">
              <a:solidFill>
                <a:schemeClr val="tx1"/>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גילה אנכית 3"/>
          <p:cNvSpPr/>
          <p:nvPr/>
        </p:nvSpPr>
        <p:spPr>
          <a:xfrm>
            <a:off x="1214414" y="571480"/>
            <a:ext cx="7143800" cy="3857652"/>
          </a:xfrm>
          <a:prstGeom prst="verticalScroll">
            <a:avLst/>
          </a:prstGeom>
          <a:ln>
            <a:solidFill>
              <a:schemeClr val="tx1">
                <a:lumMod val="95000"/>
                <a:lumOff val="5000"/>
              </a:schemeClr>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AE" sz="7200" dirty="0" smtClean="0">
                <a:ln>
                  <a:solidFill>
                    <a:schemeClr val="bg2">
                      <a:lumMod val="10000"/>
                    </a:schemeClr>
                  </a:solidFill>
                </a:ln>
                <a:solidFill>
                  <a:schemeClr val="accent2">
                    <a:lumMod val="75000"/>
                  </a:schemeClr>
                </a:solidFill>
                <a:effectLst>
                  <a:glow rad="228600">
                    <a:schemeClr val="accent2">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هَل النَّمْلُ أّذكى مِنَ الإنْسانِ؟</a:t>
            </a:r>
            <a:endParaRPr lang="he-IL" sz="7200" dirty="0">
              <a:ln>
                <a:solidFill>
                  <a:schemeClr val="bg2">
                    <a:lumMod val="10000"/>
                  </a:schemeClr>
                </a:solidFill>
              </a:ln>
              <a:solidFill>
                <a:schemeClr val="accent2">
                  <a:lumMod val="75000"/>
                </a:schemeClr>
              </a:solidFill>
              <a:effectLst>
                <a:glow rad="228600">
                  <a:schemeClr val="accent2">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 name="ipfB0c301iCcXAYZM:" descr="http://t3.gstatic.com/images?q=tbn:B0c301iCcXAYZM:http://th.interia.pl/30,b238cd7dc3731658/5136092.jpg"/>
          <p:cNvPicPr/>
          <p:nvPr/>
        </p:nvPicPr>
        <p:blipFill>
          <a:blip r:embed="rId2"/>
          <a:srcRect/>
          <a:stretch>
            <a:fillRect/>
          </a:stretch>
        </p:blipFill>
        <p:spPr bwMode="auto">
          <a:xfrm flipH="1">
            <a:off x="928662" y="4786322"/>
            <a:ext cx="3867178" cy="16192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תמונה 5" descr="http://www.hrdiscussion.com/imgcache/2335.imgcache"/>
          <p:cNvPicPr/>
          <p:nvPr/>
        </p:nvPicPr>
        <p:blipFill>
          <a:blip r:embed="rId3"/>
          <a:srcRect/>
          <a:stretch>
            <a:fillRect/>
          </a:stretch>
        </p:blipFill>
        <p:spPr bwMode="auto">
          <a:xfrm>
            <a:off x="6500826" y="6000744"/>
            <a:ext cx="1357322" cy="857256"/>
          </a:xfrm>
          <a:prstGeom prst="rect">
            <a:avLst/>
          </a:prstGeom>
          <a:ln>
            <a:noFill/>
          </a:ln>
          <a:effectLst>
            <a:softEdge rad="112500"/>
          </a:effectLst>
        </p:spPr>
      </p:pic>
      <p:pic>
        <p:nvPicPr>
          <p:cNvPr id="7" name="תמונה 6" descr="غرايب وعجايب {... الحيوان ـلكة"/>
          <p:cNvPicPr/>
          <p:nvPr/>
        </p:nvPicPr>
        <p:blipFill>
          <a:blip r:embed="rId4"/>
          <a:srcRect/>
          <a:stretch>
            <a:fillRect/>
          </a:stretch>
        </p:blipFill>
        <p:spPr bwMode="auto">
          <a:xfrm>
            <a:off x="4500562" y="3857628"/>
            <a:ext cx="476250" cy="476250"/>
          </a:xfrm>
          <a:prstGeom prst="rect">
            <a:avLst/>
          </a:prstGeom>
          <a:noFill/>
          <a:ln w="9525">
            <a:noFill/>
            <a:miter lim="800000"/>
            <a:headEnd/>
            <a:tailEnd/>
          </a:ln>
        </p:spPr>
      </p:pic>
      <p:sp>
        <p:nvSpPr>
          <p:cNvPr id="9" name="הסבר ענן 8"/>
          <p:cNvSpPr/>
          <p:nvPr/>
        </p:nvSpPr>
        <p:spPr>
          <a:xfrm>
            <a:off x="7358050" y="4143380"/>
            <a:ext cx="1785950" cy="1428760"/>
          </a:xfrm>
          <a:prstGeom prst="cloudCallout">
            <a:avLst>
              <a:gd name="adj1" fmla="val -78893"/>
              <a:gd name="adj2" fmla="val 85088"/>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dirty="0"/>
          </a:p>
        </p:txBody>
      </p:sp>
      <p:pic>
        <p:nvPicPr>
          <p:cNvPr id="11" name="תמונה 10" descr="وتقولون العقل نمله"/>
          <p:cNvPicPr/>
          <p:nvPr/>
        </p:nvPicPr>
        <p:blipFill>
          <a:blip r:embed="rId5" cstate="print"/>
          <a:srcRect/>
          <a:stretch>
            <a:fillRect/>
          </a:stretch>
        </p:blipFill>
        <p:spPr bwMode="auto">
          <a:xfrm>
            <a:off x="7643834" y="4572008"/>
            <a:ext cx="1214446" cy="714380"/>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Bottom)">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ענן 3"/>
          <p:cNvSpPr/>
          <p:nvPr/>
        </p:nvSpPr>
        <p:spPr>
          <a:xfrm rot="21065267">
            <a:off x="1285820" y="1214422"/>
            <a:ext cx="7858180" cy="4500594"/>
          </a:xfrm>
          <a:prstGeom prst="cloud">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1" anchor="ctr">
            <a:prstTxWarp prst="textDeflateInflate">
              <a:avLst/>
            </a:prstTxWarp>
          </a:bodyPr>
          <a:lstStyle/>
          <a:p>
            <a:pPr algn="r"/>
            <a:r>
              <a:rPr lang="ar-AE" sz="2000" dirty="0" smtClean="0">
                <a:solidFill>
                  <a:schemeClr val="tx1">
                    <a:lumMod val="95000"/>
                    <a:lumOff val="5000"/>
                  </a:schemeClr>
                </a:solidFill>
                <a:effectLst>
                  <a:glow rad="101600">
                    <a:schemeClr val="accent6">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تستطيعُ النَّمْلَةُ حَمْلَ أَشْياء تَزِن عشرين ضعفًا مِنْ وَزْنِ جسمها،</a:t>
            </a:r>
          </a:p>
          <a:p>
            <a:pPr algn="r"/>
            <a:r>
              <a:rPr lang="ar-AE" sz="2000" dirty="0" smtClean="0">
                <a:solidFill>
                  <a:schemeClr val="tx1">
                    <a:lumMod val="95000"/>
                    <a:lumOff val="5000"/>
                  </a:schemeClr>
                </a:solidFill>
                <a:effectLst>
                  <a:glow rad="101600">
                    <a:schemeClr val="accent6">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وَتَصوّر عزيزي الْقارئ لَو أَنَّ رَجُلاً بِهذهِ القوَّةِ، </a:t>
            </a:r>
          </a:p>
          <a:p>
            <a:pPr algn="r"/>
            <a:r>
              <a:rPr lang="ar-AE" sz="2000" dirty="0" smtClean="0">
                <a:solidFill>
                  <a:schemeClr val="tx1">
                    <a:lumMod val="95000"/>
                    <a:lumOff val="5000"/>
                  </a:schemeClr>
                </a:solidFill>
                <a:effectLst>
                  <a:glow rad="101600">
                    <a:schemeClr val="accent6">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فَإنَّهُ سَيحْمِلُ سيّارةً وَزنها ألف كيلو غرام بسهولة،</a:t>
            </a:r>
          </a:p>
          <a:p>
            <a:pPr algn="r"/>
            <a:r>
              <a:rPr lang="ar-AE" sz="2000" dirty="0" smtClean="0">
                <a:solidFill>
                  <a:schemeClr val="tx1">
                    <a:lumMod val="95000"/>
                    <a:lumOff val="5000"/>
                  </a:schemeClr>
                </a:solidFill>
                <a:effectLst>
                  <a:glow rad="101600">
                    <a:schemeClr val="accent6">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قارن قوّة النَّمْلة مَعَ قوَّتكَ،</a:t>
            </a:r>
          </a:p>
          <a:p>
            <a:pPr algn="r"/>
            <a:r>
              <a:rPr lang="ar-AE" sz="2000" dirty="0" smtClean="0">
                <a:solidFill>
                  <a:schemeClr val="tx1">
                    <a:lumMod val="95000"/>
                    <a:lumOff val="5000"/>
                  </a:schemeClr>
                </a:solidFill>
                <a:effectLst>
                  <a:glow rad="101600">
                    <a:schemeClr val="accent6">
                      <a:satMod val="175000"/>
                      <a:alpha val="4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لِتَجِدَ أَنَّ النَّمْلَةَ أَقْوى مِنْكَ بِعشرينَ ضعْفًا عَلى الأقل</a:t>
            </a:r>
            <a:r>
              <a:rPr lang="ar-AE" dirty="0" smtClean="0">
                <a:effectLst>
                  <a:outerShdw blurRad="38100" dist="38100" dir="2700000" algn="tl">
                    <a:srgbClr val="000000">
                      <a:alpha val="43137"/>
                    </a:srgbClr>
                  </a:outerShdw>
                </a:effectLst>
              </a:rPr>
              <a:t>!!</a:t>
            </a:r>
            <a:endParaRPr lang="he-IL" dirty="0">
              <a:effectLst>
                <a:outerShdw blurRad="38100" dist="38100" dir="2700000" algn="tl">
                  <a:srgbClr val="000000">
                    <a:alpha val="43137"/>
                  </a:srgbClr>
                </a:outerShdw>
              </a:effectLst>
            </a:endParaRPr>
          </a:p>
        </p:txBody>
      </p:sp>
      <p:pic>
        <p:nvPicPr>
          <p:cNvPr id="5" name="ncode_imageresizer_container_3" descr="http://vb.arabseyes.com/imgcache/61715.imgcache"/>
          <p:cNvPicPr/>
          <p:nvPr/>
        </p:nvPicPr>
        <p:blipFill>
          <a:blip r:embed="rId2" cstate="print"/>
          <a:srcRect/>
          <a:stretch>
            <a:fillRect/>
          </a:stretch>
        </p:blipFill>
        <p:spPr bwMode="auto">
          <a:xfrm rot="20534927">
            <a:off x="140441" y="5414146"/>
            <a:ext cx="1785950" cy="1200169"/>
          </a:xfrm>
          <a:prstGeom prst="rect">
            <a:avLst/>
          </a:prstGeom>
          <a:ln>
            <a:noFill/>
          </a:ln>
          <a:effectLst>
            <a:glow rad="228600">
              <a:schemeClr val="accent3">
                <a:satMod val="175000"/>
                <a:alpha val="40000"/>
              </a:schemeClr>
            </a:glow>
            <a:outerShdw blurRad="76200" dist="12700" dir="8100000" sy="-23000" kx="800400" algn="br" rotWithShape="0">
              <a:prstClr val="black">
                <a:alpha val="20000"/>
              </a:prstClr>
            </a:outerShdw>
            <a:reflection blurRad="6350" stA="50000" endA="300" endPos="90000" dir="5400000" sy="-100000" algn="bl" rotWithShape="0"/>
            <a:softEdge rad="112500"/>
          </a:effectLst>
        </p:spPr>
      </p:pic>
      <p:pic>
        <p:nvPicPr>
          <p:cNvPr id="6" name="תמונה 5" descr="http://upload.illaftrain.co.uk/uploads/images/bc89sp.jpg"/>
          <p:cNvPicPr/>
          <p:nvPr/>
        </p:nvPicPr>
        <p:blipFill>
          <a:blip r:embed="rId3"/>
          <a:srcRect/>
          <a:stretch>
            <a:fillRect/>
          </a:stretch>
        </p:blipFill>
        <p:spPr bwMode="auto">
          <a:xfrm rot="20527808">
            <a:off x="6712069" y="5173373"/>
            <a:ext cx="1915375" cy="1281932"/>
          </a:xfrm>
          <a:prstGeom prst="rect">
            <a:avLst/>
          </a:prstGeom>
          <a:ln>
            <a:noFill/>
          </a:ln>
          <a:effectLst>
            <a:glow rad="228600">
              <a:schemeClr val="accent2">
                <a:satMod val="175000"/>
                <a:alpha val="40000"/>
              </a:schemeClr>
            </a:glow>
            <a:outerShdw blurRad="76200" dist="12700" dir="8100000" sy="-23000" kx="800400" algn="br" rotWithShape="0">
              <a:prstClr val="black">
                <a:alpha val="20000"/>
              </a:prstClr>
            </a:outerShdw>
            <a:reflection blurRad="6350" stA="50000" endA="300" endPos="55000" dir="5400000" sy="-100000" algn="bl" rotWithShape="0"/>
            <a:softEdge rad="112500"/>
          </a:effectLst>
        </p:spPr>
      </p:pic>
      <p:pic>
        <p:nvPicPr>
          <p:cNvPr id="7" name="תמונה 6" descr="ראה תמונה בגודל מלא"/>
          <p:cNvPicPr/>
          <p:nvPr/>
        </p:nvPicPr>
        <p:blipFill>
          <a:blip r:embed="rId4"/>
          <a:srcRect/>
          <a:stretch>
            <a:fillRect/>
          </a:stretch>
        </p:blipFill>
        <p:spPr bwMode="auto">
          <a:xfrm rot="19307424">
            <a:off x="510174" y="942776"/>
            <a:ext cx="771525" cy="762000"/>
          </a:xfrm>
          <a:prstGeom prst="ellipse">
            <a:avLst/>
          </a:prstGeom>
          <a:ln w="63500" cap="rnd">
            <a:solidFill>
              <a:srgbClr val="333333"/>
            </a:solidFill>
          </a:ln>
          <a:effectLst>
            <a:glow rad="228600">
              <a:schemeClr val="accent6">
                <a:satMod val="175000"/>
                <a:alpha val="40000"/>
              </a:schemeClr>
            </a:glow>
            <a:outerShdw blurRad="76200" dist="12700" dir="2700000" sy="-23000" kx="-8004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8" name="מלבן 7"/>
          <p:cNvSpPr/>
          <p:nvPr/>
        </p:nvSpPr>
        <p:spPr>
          <a:xfrm rot="20971308">
            <a:off x="1463641" y="375865"/>
            <a:ext cx="4204085" cy="769441"/>
          </a:xfrm>
          <a:prstGeom prst="rect">
            <a:avLst/>
          </a:prstGeom>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ar-AE"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قوّةُ النَّمْلَة</a:t>
            </a:r>
            <a:endParaRPr lang="he-IL"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3" name="מחבר מעוקל 12"/>
          <p:cNvCxnSpPr/>
          <p:nvPr/>
        </p:nvCxnSpPr>
        <p:spPr>
          <a:xfrm rot="16200000" flipH="1">
            <a:off x="357158" y="1928802"/>
            <a:ext cx="1643074" cy="1071570"/>
          </a:xfrm>
          <a:prstGeom prst="curvedConnector3">
            <a:avLst>
              <a:gd name="adj1" fmla="val 50000"/>
            </a:avLst>
          </a:prstGeom>
          <a:ln>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ענן 2"/>
          <p:cNvSpPr/>
          <p:nvPr/>
        </p:nvSpPr>
        <p:spPr>
          <a:xfrm>
            <a:off x="0" y="714356"/>
            <a:ext cx="8858312" cy="5000660"/>
          </a:xfrm>
          <a:prstGeom prst="cloud">
            <a:avLst/>
          </a:prstGeom>
          <a:solidFill>
            <a:schemeClr val="accent6">
              <a:lumMod val="20000"/>
              <a:lumOff val="80000"/>
            </a:schemeClr>
          </a:solidFill>
          <a:effectLst>
            <a:glow rad="228600">
              <a:schemeClr val="accent6">
                <a:satMod val="175000"/>
                <a:alpha val="40000"/>
              </a:schemeClr>
            </a:glow>
            <a:outerShdw blurRad="40000" dist="20000" dir="5400000" rotWithShape="0">
              <a:srgbClr val="000000">
                <a:alpha val="38000"/>
              </a:srgbClr>
            </a:outerShdw>
          </a:effectLst>
          <a:scene3d>
            <a:camera prst="perspectiveAbove"/>
            <a:lightRig rig="threePt" dir="t"/>
          </a:scene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dirty="0"/>
          </a:p>
        </p:txBody>
      </p:sp>
      <p:sp>
        <p:nvSpPr>
          <p:cNvPr id="4" name="מלבן 3"/>
          <p:cNvSpPr/>
          <p:nvPr/>
        </p:nvSpPr>
        <p:spPr>
          <a:xfrm>
            <a:off x="714348" y="928670"/>
            <a:ext cx="7715304" cy="3939540"/>
          </a:xfrm>
          <a:prstGeom prst="rect">
            <a:avLst/>
          </a:prstGeom>
        </p:spPr>
        <p:txBody>
          <a:bodyPr wrap="square">
            <a:spAutoFit/>
          </a:bodyPr>
          <a:lstStyle/>
          <a:p>
            <a:pPr algn="ctr"/>
            <a:r>
              <a:rPr lang="ar-SA" sz="4800" b="1" i="1" u="sng" dirty="0" smtClean="0">
                <a:solidFill>
                  <a:schemeClr val="accent6">
                    <a:lumMod val="50000"/>
                  </a:schemeClr>
                </a:solidFill>
                <a:effectLst>
                  <a:outerShdw blurRad="38100" dist="38100" dir="2700000" algn="tl">
                    <a:srgbClr val="000000">
                      <a:alpha val="43137"/>
                    </a:srgbClr>
                  </a:outerShdw>
                </a:effectLst>
                <a:cs typeface="Traditional Arabic" pitchFamily="2" charset="-78"/>
              </a:rPr>
              <a:t>قوة فك النملة :</a:t>
            </a:r>
            <a:r>
              <a:rPr lang="he-IL" sz="2400" dirty="0" smtClean="0"/>
              <a:t/>
            </a:r>
            <a:br>
              <a:rPr lang="he-IL" sz="2400" dirty="0" smtClean="0"/>
            </a:br>
            <a:endParaRPr lang="en-US" sz="2400" dirty="0" smtClean="0"/>
          </a:p>
          <a:p>
            <a:pPr algn="ctr"/>
            <a:r>
              <a:rPr lang="ar-SA" sz="3200" b="1" dirty="0" smtClean="0">
                <a:effectLst>
                  <a:outerShdw blurRad="38100" dist="38100" dir="2700000" algn="tl">
                    <a:srgbClr val="000000">
                      <a:alpha val="43137"/>
                    </a:srgbClr>
                  </a:outerShdw>
                </a:effectLst>
                <a:cs typeface="Traditional Arabic" pitchFamily="2" charset="-78"/>
              </a:rPr>
              <a:t>تستطيع </a:t>
            </a:r>
            <a:r>
              <a:rPr lang="ar-SA" sz="3200" b="1" dirty="0" err="1" smtClean="0">
                <a:effectLst>
                  <a:outerShdw blurRad="38100" dist="38100" dir="2700000" algn="tl">
                    <a:srgbClr val="000000">
                      <a:alpha val="43137"/>
                    </a:srgbClr>
                  </a:outerShdw>
                </a:effectLst>
                <a:cs typeface="Traditional Arabic" pitchFamily="2" charset="-78"/>
              </a:rPr>
              <a:t>به</a:t>
            </a:r>
            <a:r>
              <a:rPr lang="ar-SA" sz="3200" b="1" dirty="0" smtClean="0">
                <a:effectLst>
                  <a:outerShdw blurRad="38100" dist="38100" dir="2700000" algn="tl">
                    <a:srgbClr val="000000">
                      <a:alpha val="43137"/>
                    </a:srgbClr>
                  </a:outerShdw>
                </a:effectLst>
                <a:cs typeface="Traditional Arabic" pitchFamily="2" charset="-78"/>
              </a:rPr>
              <a:t> حفر الأرض ، وتستطيع القتال والدفاع عن نفسها، كما تستطيع أن تأكل وتمضغ الطعام! وتأمل معي هذا التصميم المعجز لفكي النملة، وإذا ما قارنا حجم فكي النملة بحجم فكي تمساح مثلاً نجد أن فك التمساح أكبر بآلاف المرات من فك النملة، ولكن فك النملة أقوى بكثير من فك التمساح قياساً إلى حجمها!!</a:t>
            </a:r>
            <a:r>
              <a:rPr lang="he-IL" sz="3200" b="1" dirty="0" smtClean="0">
                <a:effectLst>
                  <a:outerShdw blurRad="38100" dist="38100" dir="2700000" algn="tl">
                    <a:srgbClr val="000000">
                      <a:alpha val="43137"/>
                    </a:srgbClr>
                  </a:outerShdw>
                </a:effectLst>
              </a:rPr>
              <a:t/>
            </a:r>
            <a:br>
              <a:rPr lang="he-IL" sz="3200" b="1" dirty="0" smtClean="0">
                <a:effectLst>
                  <a:outerShdw blurRad="38100" dist="38100" dir="2700000" algn="tl">
                    <a:srgbClr val="000000">
                      <a:alpha val="43137"/>
                    </a:srgbClr>
                  </a:outerShdw>
                </a:effectLst>
              </a:rPr>
            </a:br>
            <a:endParaRPr lang="he-IL"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סרט למטה 1"/>
          <p:cNvSpPr/>
          <p:nvPr/>
        </p:nvSpPr>
        <p:spPr>
          <a:xfrm>
            <a:off x="1857356" y="428604"/>
            <a:ext cx="6286544" cy="857256"/>
          </a:xfrm>
          <a:prstGeom prst="ribb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6000" b="1" i="1" dirty="0" smtClean="0">
                <a:effectLst>
                  <a:outerShdw blurRad="38100" dist="38100" dir="2700000" algn="tl">
                    <a:srgbClr val="000000">
                      <a:alpha val="43137"/>
                    </a:srgbClr>
                  </a:outerShdw>
                </a:effectLst>
                <a:cs typeface="Traditional Arabic" pitchFamily="2" charset="-78"/>
              </a:rPr>
              <a:t>صور للنّمل</a:t>
            </a:r>
            <a:endParaRPr lang="he-IL" sz="6000" b="1" i="1" dirty="0">
              <a:effectLst>
                <a:outerShdw blurRad="38100" dist="38100" dir="2700000" algn="tl">
                  <a:srgbClr val="000000">
                    <a:alpha val="43137"/>
                  </a:srgbClr>
                </a:outerShdw>
              </a:effectLst>
            </a:endParaRPr>
          </a:p>
        </p:txBody>
      </p:sp>
      <p:pic>
        <p:nvPicPr>
          <p:cNvPr id="3" name="תמונה 2" descr="http://www.kaheel7.com/userimages/ant_society_01.JPG"/>
          <p:cNvPicPr/>
          <p:nvPr/>
        </p:nvPicPr>
        <p:blipFill>
          <a:blip r:embed="rId2"/>
          <a:srcRect/>
          <a:stretch>
            <a:fillRect/>
          </a:stretch>
        </p:blipFill>
        <p:spPr bwMode="auto">
          <a:xfrm>
            <a:off x="357158" y="1643050"/>
            <a:ext cx="8358246" cy="4857784"/>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kaheel7.com/userimages/ant_society_10.JPG"/>
          <p:cNvPicPr/>
          <p:nvPr/>
        </p:nvPicPr>
        <p:blipFill>
          <a:blip r:embed="rId2"/>
          <a:srcRect/>
          <a:stretch>
            <a:fillRect/>
          </a:stretch>
        </p:blipFill>
        <p:spPr bwMode="auto">
          <a:xfrm>
            <a:off x="357158" y="428604"/>
            <a:ext cx="8429684" cy="5929354"/>
          </a:xfrm>
          <a:prstGeom prst="rect">
            <a:avLst/>
          </a:prstGeom>
          <a:ln>
            <a:noFill/>
          </a:ln>
          <a:effectLst>
            <a:glow rad="63500">
              <a:schemeClr val="accent6">
                <a:satMod val="175000"/>
                <a:alpha val="40000"/>
              </a:schemeClr>
            </a:glow>
            <a:softEdge rad="11250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kaheel7.com/userimages/ant_society_03.JPG"/>
          <p:cNvPicPr/>
          <p:nvPr/>
        </p:nvPicPr>
        <p:blipFill>
          <a:blip r:embed="rId2"/>
          <a:srcRect/>
          <a:stretch>
            <a:fillRect/>
          </a:stretch>
        </p:blipFill>
        <p:spPr bwMode="auto">
          <a:xfrm>
            <a:off x="500034" y="214290"/>
            <a:ext cx="8215369" cy="628654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zin.ru/BioDiv/img/forpra2.jpg"/>
          <p:cNvPicPr/>
          <p:nvPr/>
        </p:nvPicPr>
        <p:blipFill>
          <a:blip r:embed="rId2"/>
          <a:srcRect/>
          <a:stretch>
            <a:fillRect/>
          </a:stretch>
        </p:blipFill>
        <p:spPr bwMode="auto">
          <a:xfrm>
            <a:off x="500034" y="285728"/>
            <a:ext cx="8358246" cy="6286543"/>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161903" y="692696"/>
            <a:ext cx="184730" cy="923330"/>
          </a:xfrm>
          <a:prstGeom prst="rect">
            <a:avLst/>
          </a:prstGeom>
          <a:noFill/>
        </p:spPr>
        <p:txBody>
          <a:bodyPr wrap="none" lIns="91440" tIns="45720" rIns="91440" bIns="45720">
            <a:spAutoFit/>
          </a:bodyPr>
          <a:lstStyle/>
          <a:p>
            <a:pPr algn="ctr"/>
            <a:endParaRPr lang="he-IL"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5" name="TextBox 4"/>
          <p:cNvSpPr txBox="1"/>
          <p:nvPr/>
        </p:nvSpPr>
        <p:spPr>
          <a:xfrm>
            <a:off x="2786050" y="2500306"/>
            <a:ext cx="3744416" cy="707886"/>
          </a:xfrm>
          <a:prstGeom prst="rect">
            <a:avLst/>
          </a:prstGeom>
          <a:noFill/>
        </p:spPr>
        <p:txBody>
          <a:bodyPr wrap="square" rtlCol="0">
            <a:spAutoFit/>
          </a:bodyPr>
          <a:lstStyle/>
          <a:p>
            <a:r>
              <a:rPr lang="ar-SA" sz="4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لتصل</a:t>
            </a:r>
            <a:r>
              <a:rPr lang="ar-SA" sz="4000" dirty="0">
                <a:solidFill>
                  <a:schemeClr val="accent2">
                    <a:lumMod val="60000"/>
                    <a:lumOff val="40000"/>
                  </a:schemeClr>
                </a:solidFill>
              </a:rPr>
              <a:t> </a:t>
            </a:r>
            <a:r>
              <a:rPr lang="ar-SA" sz="4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هناك عدّة طرق</a:t>
            </a:r>
            <a:endParaRPr lang="en-US" sz="4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6" name="מלבן 5"/>
          <p:cNvSpPr/>
          <p:nvPr/>
        </p:nvSpPr>
        <p:spPr>
          <a:xfrm>
            <a:off x="1619673" y="2967335"/>
            <a:ext cx="648072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he-IL" sz="5400" b="1" cap="none" spc="0" dirty="0">
              <a:ln w="50800"/>
              <a:solidFill>
                <a:schemeClr val="bg1">
                  <a:shade val="50000"/>
                </a:schemeClr>
              </a:solidFill>
              <a:effectLst/>
            </a:endParaRPr>
          </a:p>
        </p:txBody>
      </p:sp>
      <p:pic>
        <p:nvPicPr>
          <p:cNvPr id="9" name="תמונה 8" descr="http://imagecache.te3p.com/imgcache/c7ecabf151686f4e6180ce5daff168a7.jpg"/>
          <p:cNvPicPr/>
          <p:nvPr/>
        </p:nvPicPr>
        <p:blipFill>
          <a:blip r:embed="rId2" cstate="print"/>
          <a:srcRect/>
          <a:stretch>
            <a:fillRect/>
          </a:stretch>
        </p:blipFill>
        <p:spPr bwMode="auto">
          <a:xfrm>
            <a:off x="3571868" y="5072074"/>
            <a:ext cx="2232248" cy="936104"/>
          </a:xfrm>
          <a:prstGeom prst="roundRect">
            <a:avLst>
              <a:gd name="adj" fmla="val 16667"/>
            </a:avLst>
          </a:prstGeom>
          <a:ln>
            <a:noFill/>
          </a:ln>
          <a:effectLst>
            <a:glow rad="101600">
              <a:schemeClr val="accent3">
                <a:lumMod val="50000"/>
                <a:alpha val="60000"/>
              </a:schemeClr>
            </a:glow>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מלבן 9"/>
          <p:cNvSpPr/>
          <p:nvPr/>
        </p:nvSpPr>
        <p:spPr>
          <a:xfrm>
            <a:off x="714348" y="3643314"/>
            <a:ext cx="7688323" cy="923330"/>
          </a:xfrm>
          <a:prstGeom prst="rect">
            <a:avLst/>
          </a:prstGeom>
          <a:noFill/>
        </p:spPr>
        <p:txBody>
          <a:bodyPr wrap="none" lIns="91440" tIns="45720" rIns="91440" bIns="45720">
            <a:spAutoFit/>
          </a:bodyPr>
          <a:lstStyle/>
          <a:p>
            <a:pPr algn="ctr"/>
            <a:r>
              <a:rPr lang="ar-AE" sz="5400" b="1" cap="all" spc="0" dirty="0" smtClean="0">
                <a:ln w="9000" cmpd="sng">
                  <a:solidFill>
                    <a:schemeClr val="accent2">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إذا كان يقصد مكانًا وحاولت إيقافه</a:t>
            </a:r>
            <a:endParaRPr lang="en-US" sz="5400" b="1" cap="all" spc="0" dirty="0">
              <a:ln w="9000" cmpd="sng">
                <a:solidFill>
                  <a:schemeClr val="accent2">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pic>
        <p:nvPicPr>
          <p:cNvPr id="11" name="תמונה 10" descr="http://www.schoolarabia.net/images/asasia_im/duroos_3_4/arabi/week_days/m_redbar.gif"/>
          <p:cNvPicPr/>
          <p:nvPr/>
        </p:nvPicPr>
        <p:blipFill>
          <a:blip r:embed="rId3"/>
          <a:srcRect/>
          <a:stretch>
            <a:fillRect/>
          </a:stretch>
        </p:blipFill>
        <p:spPr bwMode="auto">
          <a:xfrm>
            <a:off x="3214678" y="2214554"/>
            <a:ext cx="2857500" cy="190500"/>
          </a:xfrm>
          <a:prstGeom prst="rect">
            <a:avLst/>
          </a:prstGeom>
          <a:noFill/>
          <a:ln w="9525">
            <a:noFill/>
            <a:miter lim="800000"/>
            <a:headEnd/>
            <a:tailEnd/>
          </a:ln>
        </p:spPr>
      </p:pic>
      <p:pic>
        <p:nvPicPr>
          <p:cNvPr id="12" name="תמונה 11" descr="http://www.schoolarabia.net/images/asasia_im/duroos_3_4/arabi/week_days/m_redbar.gif"/>
          <p:cNvPicPr/>
          <p:nvPr/>
        </p:nvPicPr>
        <p:blipFill>
          <a:blip r:embed="rId3"/>
          <a:srcRect/>
          <a:stretch>
            <a:fillRect/>
          </a:stretch>
        </p:blipFill>
        <p:spPr bwMode="auto">
          <a:xfrm>
            <a:off x="0" y="214290"/>
            <a:ext cx="2857500" cy="190500"/>
          </a:xfrm>
          <a:prstGeom prst="rect">
            <a:avLst/>
          </a:prstGeom>
          <a:noFill/>
          <a:ln w="9525">
            <a:noFill/>
            <a:miter lim="800000"/>
            <a:headEnd/>
            <a:tailEnd/>
          </a:ln>
        </p:spPr>
      </p:pic>
      <p:pic>
        <p:nvPicPr>
          <p:cNvPr id="13" name="תמונה 12" descr="http://www.schoolarabia.net/images/asasia_im/duroos_3_4/arabi/week_days/m_redbar.gif"/>
          <p:cNvPicPr/>
          <p:nvPr/>
        </p:nvPicPr>
        <p:blipFill>
          <a:blip r:embed="rId3"/>
          <a:srcRect/>
          <a:stretch>
            <a:fillRect/>
          </a:stretch>
        </p:blipFill>
        <p:spPr bwMode="auto">
          <a:xfrm rot="16200000">
            <a:off x="7381904" y="3190864"/>
            <a:ext cx="2857500" cy="190500"/>
          </a:xfrm>
          <a:prstGeom prst="rect">
            <a:avLst/>
          </a:prstGeom>
          <a:noFill/>
          <a:ln w="9525">
            <a:noFill/>
            <a:miter lim="800000"/>
            <a:headEnd/>
            <a:tailEnd/>
          </a:ln>
        </p:spPr>
      </p:pic>
      <p:pic>
        <p:nvPicPr>
          <p:cNvPr id="14" name="תמונה 13" descr="http://www.schoolarabia.net/images/asasia_im/duroos_3_4/arabi/week_days/m_redbar.gif"/>
          <p:cNvPicPr/>
          <p:nvPr/>
        </p:nvPicPr>
        <p:blipFill>
          <a:blip r:embed="rId3"/>
          <a:srcRect/>
          <a:stretch>
            <a:fillRect/>
          </a:stretch>
        </p:blipFill>
        <p:spPr bwMode="auto">
          <a:xfrm>
            <a:off x="5929322" y="214290"/>
            <a:ext cx="2857500" cy="190500"/>
          </a:xfrm>
          <a:prstGeom prst="rect">
            <a:avLst/>
          </a:prstGeom>
          <a:noFill/>
          <a:ln w="9525">
            <a:noFill/>
            <a:miter lim="800000"/>
            <a:headEnd/>
            <a:tailEnd/>
          </a:ln>
        </p:spPr>
      </p:pic>
      <p:pic>
        <p:nvPicPr>
          <p:cNvPr id="15" name="תמונה 14" descr="http://www.schoolarabia.net/images/asasia_im/duroos_3_4/arabi/week_days/m_redbar.gif"/>
          <p:cNvPicPr/>
          <p:nvPr/>
        </p:nvPicPr>
        <p:blipFill>
          <a:blip r:embed="rId3"/>
          <a:srcRect/>
          <a:stretch>
            <a:fillRect/>
          </a:stretch>
        </p:blipFill>
        <p:spPr bwMode="auto">
          <a:xfrm rot="16200000">
            <a:off x="-977501" y="2979508"/>
            <a:ext cx="2857500" cy="190500"/>
          </a:xfrm>
          <a:prstGeom prst="rect">
            <a:avLst/>
          </a:prstGeom>
          <a:noFill/>
          <a:ln w="9525">
            <a:noFill/>
            <a:miter lim="800000"/>
            <a:headEnd/>
            <a:tailEnd/>
          </a:ln>
        </p:spPr>
      </p:pic>
      <p:pic>
        <p:nvPicPr>
          <p:cNvPr id="18" name="תמונה 17" descr="Ant Animation"/>
          <p:cNvPicPr/>
          <p:nvPr/>
        </p:nvPicPr>
        <p:blipFill>
          <a:blip r:embed="rId4"/>
          <a:srcRect/>
          <a:stretch>
            <a:fillRect/>
          </a:stretch>
        </p:blipFill>
        <p:spPr bwMode="auto">
          <a:xfrm>
            <a:off x="357158" y="5357826"/>
            <a:ext cx="876300" cy="1276350"/>
          </a:xfrm>
          <a:prstGeom prst="rect">
            <a:avLst/>
          </a:prstGeom>
          <a:noFill/>
        </p:spPr>
      </p:pic>
      <p:pic>
        <p:nvPicPr>
          <p:cNvPr id="19" name="תמונה 18" descr="Ant Animation"/>
          <p:cNvPicPr/>
          <p:nvPr/>
        </p:nvPicPr>
        <p:blipFill>
          <a:blip r:embed="rId4"/>
          <a:srcRect/>
          <a:stretch>
            <a:fillRect/>
          </a:stretch>
        </p:blipFill>
        <p:spPr bwMode="auto">
          <a:xfrm>
            <a:off x="7500958" y="642918"/>
            <a:ext cx="876300" cy="1276350"/>
          </a:xfrm>
          <a:prstGeom prst="rect">
            <a:avLst/>
          </a:prstGeom>
          <a:noFill/>
        </p:spPr>
      </p:pic>
      <p:pic>
        <p:nvPicPr>
          <p:cNvPr id="21" name="תמונה 20" descr="Ant Animation"/>
          <p:cNvPicPr/>
          <p:nvPr/>
        </p:nvPicPr>
        <p:blipFill>
          <a:blip r:embed="rId4"/>
          <a:srcRect/>
          <a:stretch>
            <a:fillRect/>
          </a:stretch>
        </p:blipFill>
        <p:spPr bwMode="auto">
          <a:xfrm>
            <a:off x="8267700" y="5143512"/>
            <a:ext cx="876300" cy="1276350"/>
          </a:xfrm>
          <a:prstGeom prst="rect">
            <a:avLst/>
          </a:prstGeom>
          <a:noFill/>
        </p:spPr>
      </p:pic>
      <p:pic>
        <p:nvPicPr>
          <p:cNvPr id="26" name="תמונה 25" descr="Ant Animation"/>
          <p:cNvPicPr/>
          <p:nvPr/>
        </p:nvPicPr>
        <p:blipFill>
          <a:blip r:embed="rId4"/>
          <a:srcRect/>
          <a:stretch>
            <a:fillRect/>
          </a:stretch>
        </p:blipFill>
        <p:spPr bwMode="auto">
          <a:xfrm>
            <a:off x="428596" y="500042"/>
            <a:ext cx="876300" cy="1276350"/>
          </a:xfrm>
          <a:prstGeom prst="rect">
            <a:avLst/>
          </a:prstGeom>
          <a:noFill/>
        </p:spPr>
      </p:pic>
      <p:sp>
        <p:nvSpPr>
          <p:cNvPr id="23" name="מסגרת 22"/>
          <p:cNvSpPr/>
          <p:nvPr/>
        </p:nvSpPr>
        <p:spPr>
          <a:xfrm>
            <a:off x="2786050" y="785794"/>
            <a:ext cx="3500462" cy="1143008"/>
          </a:xfrm>
          <a:prstGeom prst="frame">
            <a:avLst/>
          </a:prstGeom>
          <a:effectLst>
            <a:glow rad="101600">
              <a:schemeClr val="tx1">
                <a:lumMod val="95000"/>
                <a:lumOff val="5000"/>
                <a:alpha val="6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prstTxWarp prst="textFadeUp">
              <a:avLst/>
            </a:prstTxWarp>
          </a:bodyPr>
          <a:lstStyle/>
          <a:p>
            <a:pPr algn="ctr"/>
            <a:r>
              <a:rPr lang="ar-AE" sz="1200" b="1" dirty="0" smtClean="0">
                <a:solidFill>
                  <a:schemeClr val="tx1"/>
                </a:solidFill>
                <a:effectLst>
                  <a:glow rad="101600">
                    <a:schemeClr val="bg1">
                      <a:lumMod val="65000"/>
                      <a:alpha val="60000"/>
                    </a:schemeClr>
                  </a:glow>
                  <a:outerShdw blurRad="38100" dist="38100" dir="2700000" algn="tl">
                    <a:srgbClr val="000000">
                      <a:alpha val="43137"/>
                    </a:srgbClr>
                  </a:outerShdw>
                </a:effectLst>
                <a:cs typeface="Simplified Arabic" pitchFamily="2" charset="-78"/>
              </a:rPr>
              <a:t>النّمْلُ</a:t>
            </a:r>
            <a:endParaRPr lang="he-IL" sz="1100" b="1" dirty="0">
              <a:solidFill>
                <a:schemeClr val="tx1"/>
              </a:solidFill>
              <a:effectLst>
                <a:glow rad="101600">
                  <a:schemeClr val="bg1">
                    <a:lumMod val="65000"/>
                    <a:alpha val="60000"/>
                  </a:schemeClr>
                </a:glow>
                <a:outerShdw blurRad="38100" dist="38100" dir="2700000" algn="tl">
                  <a:srgbClr val="000000">
                    <a:alpha val="43137"/>
                  </a:srgbClr>
                </a:outerShdw>
              </a:effectLst>
            </a:endParaRPr>
          </a:p>
        </p:txBody>
      </p:sp>
      <p:pic>
        <p:nvPicPr>
          <p:cNvPr id="17" name="תמונה 16" descr="http://www.animated-gifs.eu/insects/0093.gif"/>
          <p:cNvPicPr/>
          <p:nvPr/>
        </p:nvPicPr>
        <p:blipFill>
          <a:blip r:embed="rId5"/>
          <a:srcRect/>
          <a:stretch>
            <a:fillRect/>
          </a:stretch>
        </p:blipFill>
        <p:spPr bwMode="auto">
          <a:xfrm>
            <a:off x="1857356" y="4714884"/>
            <a:ext cx="1209675" cy="1085850"/>
          </a:xfrm>
          <a:prstGeom prst="rect">
            <a:avLst/>
          </a:prstGeom>
          <a:noFill/>
          <a:ln w="9525">
            <a:noFill/>
            <a:miter lim="800000"/>
            <a:headEnd/>
            <a:tailEnd/>
          </a:ln>
        </p:spPr>
      </p:pic>
      <p:pic>
        <p:nvPicPr>
          <p:cNvPr id="20" name="תמונה 19" descr="http://www.animated-gifs.eu/insects/0093.gif"/>
          <p:cNvPicPr/>
          <p:nvPr/>
        </p:nvPicPr>
        <p:blipFill>
          <a:blip r:embed="rId5"/>
          <a:srcRect/>
          <a:stretch>
            <a:fillRect/>
          </a:stretch>
        </p:blipFill>
        <p:spPr bwMode="auto">
          <a:xfrm>
            <a:off x="6429388" y="4714884"/>
            <a:ext cx="1209675" cy="10858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animalsmore.files.wordpress.com/2010/08/fire_ant22.jpg?w=600&amp;h=444"/>
          <p:cNvPicPr/>
          <p:nvPr/>
        </p:nvPicPr>
        <p:blipFill>
          <a:blip r:embed="rId2"/>
          <a:srcRect/>
          <a:stretch>
            <a:fillRect/>
          </a:stretch>
        </p:blipFill>
        <p:spPr bwMode="auto">
          <a:xfrm>
            <a:off x="357158" y="357166"/>
            <a:ext cx="8429684" cy="6072229"/>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animalsmore.files.wordpress.com/2010/08/3411671667_37f028745b.jpg?w=500&amp;h=334"/>
          <p:cNvPicPr/>
          <p:nvPr/>
        </p:nvPicPr>
        <p:blipFill>
          <a:blip r:embed="rId2"/>
          <a:srcRect/>
          <a:stretch>
            <a:fillRect/>
          </a:stretch>
        </p:blipFill>
        <p:spPr bwMode="auto">
          <a:xfrm>
            <a:off x="357158" y="357166"/>
            <a:ext cx="8501122" cy="6072230"/>
          </a:xfrm>
          <a:prstGeom prst="rect">
            <a:avLst/>
          </a:prstGeom>
          <a:ln>
            <a:noFill/>
          </a:ln>
          <a:effectLst>
            <a:glow rad="63500">
              <a:schemeClr val="accent6">
                <a:satMod val="175000"/>
                <a:alpha val="40000"/>
              </a:schemeClr>
            </a:glow>
            <a:softEdge rad="112500"/>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pestcontrolcanada.com/carpenter_ant.jpg"/>
          <p:cNvPicPr/>
          <p:nvPr/>
        </p:nvPicPr>
        <p:blipFill>
          <a:blip r:embed="rId2"/>
          <a:srcRect/>
          <a:stretch>
            <a:fillRect/>
          </a:stretch>
        </p:blipFill>
        <p:spPr bwMode="auto">
          <a:xfrm>
            <a:off x="357158" y="357166"/>
            <a:ext cx="8286808" cy="6072230"/>
          </a:xfrm>
          <a:prstGeom prst="rect">
            <a:avLst/>
          </a:prstGeom>
          <a:ln>
            <a:noFill/>
          </a:ln>
          <a:effectLst>
            <a:glow rad="63500">
              <a:schemeClr val="accent3">
                <a:satMod val="175000"/>
                <a:alpha val="40000"/>
              </a:schemeClr>
            </a:glow>
            <a:softEdge rad="112500"/>
          </a:effectLst>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kaheel7.com/userimages/000004412121.JPG"/>
          <p:cNvPicPr/>
          <p:nvPr/>
        </p:nvPicPr>
        <p:blipFill>
          <a:blip r:embed="rId2"/>
          <a:srcRect/>
          <a:stretch>
            <a:fillRect/>
          </a:stretch>
        </p:blipFill>
        <p:spPr bwMode="auto">
          <a:xfrm>
            <a:off x="428596" y="428604"/>
            <a:ext cx="8358245" cy="6000792"/>
          </a:xfrm>
          <a:prstGeom prst="rect">
            <a:avLst/>
          </a:prstGeom>
          <a:ln>
            <a:noFill/>
          </a:ln>
          <a:effectLst>
            <a:glow rad="63500">
              <a:schemeClr val="accent6">
                <a:satMod val="175000"/>
                <a:alpha val="40000"/>
              </a:schemeClr>
            </a:glow>
            <a:softEdge rad="112500"/>
          </a:effectLst>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lenrsh"/>
          <p:cNvPicPr/>
          <p:nvPr/>
        </p:nvPicPr>
        <p:blipFill>
          <a:blip r:embed="rId2"/>
          <a:srcRect/>
          <a:stretch>
            <a:fillRect/>
          </a:stretch>
        </p:blipFill>
        <p:spPr bwMode="auto">
          <a:xfrm>
            <a:off x="857224" y="714356"/>
            <a:ext cx="7572428" cy="5643602"/>
          </a:xfrm>
          <a:prstGeom prst="roundRect">
            <a:avLst>
              <a:gd name="adj" fmla="val 8594"/>
            </a:avLst>
          </a:prstGeom>
          <a:solidFill>
            <a:srgbClr val="FFFFFF">
              <a:shade val="85000"/>
            </a:srgbClr>
          </a:solidFill>
          <a:ln>
            <a:noFill/>
          </a:ln>
          <a:effectLst>
            <a:glow rad="228600">
              <a:schemeClr val="accent6">
                <a:satMod val="175000"/>
                <a:alpha val="40000"/>
              </a:schemeClr>
            </a:glow>
            <a:outerShdw blurRad="76200" dist="12700" dir="2700000" sy="-23000" kx="-800400" algn="bl" rotWithShape="0">
              <a:prstClr val="black">
                <a:alpha val="20000"/>
              </a:prstClr>
            </a:outerShdw>
            <a:reflection blurRad="6350" stA="50000" endA="300" endPos="90000" dir="5400000" sy="-100000" algn="bl" rotWithShape="0"/>
          </a:effectLst>
        </p:spPr>
      </p:pic>
      <p:pic>
        <p:nvPicPr>
          <p:cNvPr id="5" name="תמונה 4" descr="غذاء النمل موز"/>
          <p:cNvPicPr/>
          <p:nvPr/>
        </p:nvPicPr>
        <p:blipFill>
          <a:blip r:embed="rId3"/>
          <a:srcRect/>
          <a:stretch>
            <a:fillRect/>
          </a:stretch>
        </p:blipFill>
        <p:spPr bwMode="auto">
          <a:xfrm>
            <a:off x="8132733" y="0"/>
            <a:ext cx="1011267" cy="857232"/>
          </a:xfrm>
          <a:prstGeom prst="rect">
            <a:avLst/>
          </a:prstGeom>
          <a:ln>
            <a:noFill/>
          </a:ln>
          <a:effectLst>
            <a:glow rad="228600">
              <a:schemeClr val="accent6">
                <a:satMod val="175000"/>
                <a:alpha val="40000"/>
              </a:schemeClr>
            </a:glow>
            <a:softEdge rad="112500"/>
          </a:effectLst>
        </p:spPr>
      </p:pic>
      <p:pic>
        <p:nvPicPr>
          <p:cNvPr id="9" name="תמונה 8" descr="http://upload.wikimedia.org/wikipedia/commons/thumb/8/88/Harpegnathos_saltator_fight.jpg/220px-Harpegnathos_saltator_fight.jpg"/>
          <p:cNvPicPr/>
          <p:nvPr/>
        </p:nvPicPr>
        <p:blipFill>
          <a:blip r:embed="rId4"/>
          <a:srcRect/>
          <a:stretch>
            <a:fillRect/>
          </a:stretch>
        </p:blipFill>
        <p:spPr bwMode="auto">
          <a:xfrm>
            <a:off x="0" y="0"/>
            <a:ext cx="1238244" cy="857256"/>
          </a:xfrm>
          <a:prstGeom prst="rect">
            <a:avLst/>
          </a:prstGeom>
          <a:ln>
            <a:noFill/>
          </a:ln>
          <a:effectLst>
            <a:softEdge rad="112500"/>
          </a:effectLst>
        </p:spPr>
      </p:pic>
      <p:sp>
        <p:nvSpPr>
          <p:cNvPr id="10" name="סוגר מסולסל כפול 9"/>
          <p:cNvSpPr/>
          <p:nvPr/>
        </p:nvSpPr>
        <p:spPr>
          <a:xfrm>
            <a:off x="4143372" y="1857364"/>
            <a:ext cx="4143404" cy="4071966"/>
          </a:xfrm>
          <a:prstGeom prst="bracePair">
            <a:avLst/>
          </a:prstGeom>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1" anchor="ctr"/>
          <a:lstStyle/>
          <a:p>
            <a:pPr algn="ctr"/>
            <a:r>
              <a:rPr lang="ar-AE" sz="4400" dirty="0" smtClean="0">
                <a:solidFill>
                  <a:schemeClr val="accent6">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هيّا يا عَزيزي الطّالب أبحر في الشّبكة </a:t>
            </a:r>
            <a:r>
              <a:rPr lang="ar-AE" sz="4400" dirty="0" err="1" smtClean="0">
                <a:solidFill>
                  <a:schemeClr val="accent6">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العنكبوتية</a:t>
            </a:r>
            <a:r>
              <a:rPr lang="ar-AE" sz="4400" dirty="0" smtClean="0">
                <a:solidFill>
                  <a:schemeClr val="accent6">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لتتعرف على مبنى مُخ النملة</a:t>
            </a:r>
            <a:endParaRPr lang="he-IL" sz="4400" dirty="0">
              <a:solidFill>
                <a:schemeClr val="accent6">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6" name="תמונה 5" descr="http://dl3.glitter-graphics.net/pub/520/520043y1wtrn3vrt.gif"/>
          <p:cNvPicPr/>
          <p:nvPr/>
        </p:nvPicPr>
        <p:blipFill>
          <a:blip r:embed="rId5"/>
          <a:srcRect/>
          <a:stretch>
            <a:fillRect/>
          </a:stretch>
        </p:blipFill>
        <p:spPr bwMode="auto">
          <a:xfrm>
            <a:off x="5357818" y="1000108"/>
            <a:ext cx="1500198" cy="8572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רשים זרימה: סרט מנוקב 1"/>
          <p:cNvSpPr/>
          <p:nvPr/>
        </p:nvSpPr>
        <p:spPr>
          <a:xfrm>
            <a:off x="785786" y="571480"/>
            <a:ext cx="7643866" cy="1000132"/>
          </a:xfrm>
          <a:prstGeom prst="flowChartPunchedTape">
            <a:avLst/>
          </a:prstGeom>
        </p:spPr>
        <p:style>
          <a:lnRef idx="2">
            <a:schemeClr val="accent2"/>
          </a:lnRef>
          <a:fillRef idx="1">
            <a:schemeClr val="lt1"/>
          </a:fillRef>
          <a:effectRef idx="0">
            <a:schemeClr val="accent2"/>
          </a:effectRef>
          <a:fontRef idx="minor">
            <a:schemeClr val="dk1"/>
          </a:fontRef>
        </p:style>
        <p:txBody>
          <a:bodyPr rtlCol="1" anchor="ctr">
            <a:prstTxWarp prst="textCanUp">
              <a:avLst/>
            </a:prstTxWarp>
          </a:bodyPr>
          <a:lstStyle/>
          <a:p>
            <a:pPr algn="ctr"/>
            <a:r>
              <a:rPr lang="en-US" dirty="0" smtClean="0">
                <a:ln>
                  <a:solidFill>
                    <a:schemeClr val="bg2">
                      <a:lumMod val="10000"/>
                    </a:schemeClr>
                  </a:solidFill>
                </a:ln>
                <a:solidFill>
                  <a:schemeClr val="accent6">
                    <a:lumMod val="50000"/>
                  </a:schemeClr>
                </a:solidFill>
                <a:effectLst>
                  <a:glow rad="228600">
                    <a:schemeClr val="accent6">
                      <a:satMod val="175000"/>
                      <a:alpha val="40000"/>
                    </a:schemeClr>
                  </a:glow>
                </a:effectLst>
                <a:cs typeface="Traditional Arabic" pitchFamily="2" charset="-78"/>
              </a:rPr>
              <a:t>:</a:t>
            </a:r>
            <a:r>
              <a:rPr lang="ar-AE" dirty="0" smtClean="0">
                <a:ln>
                  <a:solidFill>
                    <a:schemeClr val="bg2">
                      <a:lumMod val="10000"/>
                    </a:schemeClr>
                  </a:solidFill>
                </a:ln>
                <a:solidFill>
                  <a:schemeClr val="accent6">
                    <a:lumMod val="50000"/>
                  </a:schemeClr>
                </a:solidFill>
                <a:effectLst>
                  <a:glow rad="228600">
                    <a:schemeClr val="accent6">
                      <a:satMod val="175000"/>
                      <a:alpha val="40000"/>
                    </a:schemeClr>
                  </a:glow>
                </a:effectLst>
                <a:cs typeface="Traditional Arabic" pitchFamily="2" charset="-78"/>
              </a:rPr>
              <a:t>بإمكانك الاستعانة بالمواقع التّالية</a:t>
            </a:r>
            <a:endParaRPr lang="he-IL" dirty="0">
              <a:ln>
                <a:solidFill>
                  <a:schemeClr val="bg2">
                    <a:lumMod val="10000"/>
                  </a:schemeClr>
                </a:solidFill>
              </a:ln>
              <a:solidFill>
                <a:schemeClr val="accent6">
                  <a:lumMod val="50000"/>
                </a:schemeClr>
              </a:solidFill>
              <a:effectLst>
                <a:glow rad="228600">
                  <a:schemeClr val="accent6">
                    <a:satMod val="175000"/>
                    <a:alpha val="40000"/>
                  </a:schemeClr>
                </a:glow>
              </a:effectLst>
            </a:endParaRPr>
          </a:p>
        </p:txBody>
      </p:sp>
      <p:pic>
        <p:nvPicPr>
          <p:cNvPr id="4" name="ncode_imageresizer_container_2" descr="غرايب وعجايب {... الحيوان ـلكة"/>
          <p:cNvPicPr/>
          <p:nvPr/>
        </p:nvPicPr>
        <p:blipFill>
          <a:blip r:embed="rId2"/>
          <a:srcRect/>
          <a:stretch>
            <a:fillRect/>
          </a:stretch>
        </p:blipFill>
        <p:spPr bwMode="auto">
          <a:xfrm>
            <a:off x="6715140" y="1785926"/>
            <a:ext cx="1295391" cy="1143008"/>
          </a:xfrm>
          <a:prstGeom prst="rect">
            <a:avLst/>
          </a:prstGeom>
          <a:ln>
            <a:noFill/>
          </a:ln>
          <a:effectLst>
            <a:outerShdw blurRad="292100" dist="139700" dir="2700000" algn="tl" rotWithShape="0">
              <a:srgbClr val="333333">
                <a:alpha val="65000"/>
              </a:srgbClr>
            </a:outerShdw>
          </a:effectLst>
        </p:spPr>
      </p:pic>
      <p:pic>
        <p:nvPicPr>
          <p:cNvPr id="5" name="תמונה 4" descr="http://www.insecta-inspecta.com/ants/army/army_ant.gif"/>
          <p:cNvPicPr/>
          <p:nvPr/>
        </p:nvPicPr>
        <p:blipFill>
          <a:blip r:embed="rId3"/>
          <a:srcRect/>
          <a:stretch>
            <a:fillRect/>
          </a:stretch>
        </p:blipFill>
        <p:spPr bwMode="auto">
          <a:xfrm>
            <a:off x="785786" y="1643050"/>
            <a:ext cx="714348" cy="1357298"/>
          </a:xfrm>
          <a:prstGeom prst="rect">
            <a:avLst/>
          </a:prstGeom>
          <a:ln>
            <a:noFill/>
          </a:ln>
          <a:effectLst>
            <a:outerShdw blurRad="292100" dist="139700" dir="2700000" algn="tl" rotWithShape="0">
              <a:srgbClr val="333333">
                <a:alpha val="65000"/>
              </a:srgbClr>
            </a:outerShdw>
          </a:effectLst>
        </p:spPr>
      </p:pic>
      <p:pic>
        <p:nvPicPr>
          <p:cNvPr id="6" name="תמונה 5" descr="http://www.animated-gifs.eu/insects/0093.gif"/>
          <p:cNvPicPr/>
          <p:nvPr/>
        </p:nvPicPr>
        <p:blipFill>
          <a:blip r:embed="rId4"/>
          <a:srcRect/>
          <a:stretch>
            <a:fillRect/>
          </a:stretch>
        </p:blipFill>
        <p:spPr bwMode="auto">
          <a:xfrm>
            <a:off x="3714744" y="1857364"/>
            <a:ext cx="1209675" cy="1085850"/>
          </a:xfrm>
          <a:prstGeom prst="rect">
            <a:avLst/>
          </a:prstGeom>
          <a:noFill/>
          <a:ln w="9525">
            <a:noFill/>
            <a:miter lim="800000"/>
            <a:headEnd/>
            <a:tailEnd/>
          </a:ln>
        </p:spPr>
      </p:pic>
      <p:sp>
        <p:nvSpPr>
          <p:cNvPr id="56321" name="Rectangle 1"/>
          <p:cNvSpPr>
            <a:spLocks noChangeArrowheads="1"/>
          </p:cNvSpPr>
          <p:nvPr/>
        </p:nvSpPr>
        <p:spPr bwMode="auto">
          <a:xfrm>
            <a:off x="0" y="3143248"/>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hlinkClick r:id="rId5"/>
              </a:rPr>
              <a:t>http://www.google.co.il/imgres?imgurl=http://www.up.al7nan.com/get-3-2009-al7nan.comr7h54vpz.jpg&amp;imgrefurl=http://forum.ashefaa.com/showthread.php%3Ft%3D82946&amp;usg=__60ynfU-Lu7G-hzUkIGYcePxoH6o=&amp;h=364&amp;w=500&amp;sz=159&amp;hl=iw&amp;start=2&amp;zoom=1&amp;itbs=1&amp;tbnid=1veICvPU_nxSVM:&amp;tbnh=95&amp;tbnw=130&amp;prev=/images%3Fq%3D%25D8%25AF%25D9%2585%25D8%25A7%25D8%25BA%2B%25D8%25A7%25D9%2584%25D9</a:t>
            </a:r>
            <a:endParaRPr kumimoji="0" lang="ar-AE" sz="1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hlinkClick r:id="rId5"/>
            </a:endParaRPr>
          </a:p>
          <a:p>
            <a:pPr marL="0" marR="0" lvl="0" indent="0"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hlinkClick r:id="rId5"/>
              </a:rPr>
              <a:t>%2586%25D9%2585%25D9%2584%25D8%25A9%26hl%3Diw%26sa%3DG%26as_st%3Dy%26tbs%3Disch:1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492919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hlinkClick r:id="rId6"/>
              </a:rPr>
              <a:t>http://www.google.co.il/imgres?imgurl=http://www.hanein.info/vb/imgcache/9/58487_hanein.info.jpg&amp;imgrefurl=http://www.alma7a.net/vb/showthread.php%3Fp%3D183124&amp;usg=__2U99UrNodGoprNlYOJNNBIE2ilc=&amp;h=359&amp;w=480&amp;sz=28&amp;hl=iw&amp;start=2&amp;zoom=1&amp;itbs=1&amp;tbnid=cnhcuiZGny-WqM:&amp;tbnh=96&amp;tbnw=129&amp;prev=/images%3Fq%3D%25D9%2585%25D8%25A8%25D9%2586%25D9%2589%2B%25D8%25AC%25D8%25B3%25D9%2585%2B%25D8%25A7%25D9%2584%25D9%2586%25D9%2585%25D9%2584%25D8%25A9%26hl%3Diw%26sa%3DG%26as_st%3Dy%26tbs%3Disch: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6321"/>
                                        </p:tgtEl>
                                        <p:attrNameLst>
                                          <p:attrName>style.visibility</p:attrName>
                                        </p:attrNameLst>
                                      </p:cBhvr>
                                      <p:to>
                                        <p:strVal val="visible"/>
                                      </p:to>
                                    </p:set>
                                    <p:animEffect transition="in" filter="checkerboard(across)">
                                      <p:cBhvr>
                                        <p:cTn id="31" dur="500"/>
                                        <p:tgtEl>
                                          <p:spTgt spid="563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6322"/>
                                        </p:tgtEl>
                                        <p:attrNameLst>
                                          <p:attrName>style.visibility</p:attrName>
                                        </p:attrNameLst>
                                      </p:cBhvr>
                                      <p:to>
                                        <p:strVal val="visible"/>
                                      </p:to>
                                    </p:set>
                                    <p:animEffect transition="in" filter="checkerboard(across)">
                                      <p:cBhvr>
                                        <p:cTn id="36"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1" grpId="0"/>
      <p:bldP spid="563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www.ameisenferdinand.de/mediac/400_0/media/Ferdi1klein.jpg"/>
          <p:cNvPicPr/>
          <p:nvPr/>
        </p:nvPicPr>
        <p:blipFill>
          <a:blip r:embed="rId2"/>
          <a:srcRect/>
          <a:stretch>
            <a:fillRect/>
          </a:stretch>
        </p:blipFill>
        <p:spPr bwMode="auto">
          <a:xfrm>
            <a:off x="3500430" y="500042"/>
            <a:ext cx="2200275" cy="1857388"/>
          </a:xfrm>
          <a:prstGeom prst="rect">
            <a:avLst/>
          </a:prstGeom>
          <a:ln>
            <a:noFill/>
          </a:ln>
          <a:effectLst>
            <a:reflection blurRad="6350" stA="50000" endA="300" endPos="90000" dir="5400000" sy="-100000" algn="bl" rotWithShape="0"/>
            <a:softEdge rad="112500"/>
          </a:effectLst>
        </p:spPr>
      </p:pic>
      <p:pic>
        <p:nvPicPr>
          <p:cNvPr id="5" name="תמונה 4" descr="http://www.sudanforum.net/images/smilies/icon_clap.gif"/>
          <p:cNvPicPr/>
          <p:nvPr/>
        </p:nvPicPr>
        <p:blipFill>
          <a:blip r:embed="rId3"/>
          <a:srcRect/>
          <a:stretch>
            <a:fillRect/>
          </a:stretch>
        </p:blipFill>
        <p:spPr bwMode="auto">
          <a:xfrm>
            <a:off x="5572132" y="2143116"/>
            <a:ext cx="1571636" cy="1000132"/>
          </a:xfrm>
          <a:prstGeom prst="rect">
            <a:avLst/>
          </a:prstGeom>
          <a:noFill/>
          <a:ln w="9525">
            <a:noFill/>
            <a:miter lim="800000"/>
            <a:headEnd/>
            <a:tailEnd/>
          </a:ln>
        </p:spPr>
      </p:pic>
      <p:pic>
        <p:nvPicPr>
          <p:cNvPr id="8" name="תמונה 7" descr="http://img16.imageshack.us/img16/9274/322801217862174.gif"/>
          <p:cNvPicPr/>
          <p:nvPr/>
        </p:nvPicPr>
        <p:blipFill>
          <a:blip r:embed="rId4"/>
          <a:srcRect/>
          <a:stretch>
            <a:fillRect/>
          </a:stretch>
        </p:blipFill>
        <p:spPr bwMode="auto">
          <a:xfrm>
            <a:off x="571472" y="3143248"/>
            <a:ext cx="1152530" cy="1214446"/>
          </a:xfrm>
          <a:prstGeom prst="rect">
            <a:avLst/>
          </a:prstGeom>
          <a:noFill/>
          <a:ln w="9525">
            <a:noFill/>
            <a:miter lim="800000"/>
            <a:headEnd/>
            <a:tailEnd/>
          </a:ln>
        </p:spPr>
      </p:pic>
      <p:pic>
        <p:nvPicPr>
          <p:cNvPr id="16" name="תמונה 15" descr="هيييييييييييييييييييييي"/>
          <p:cNvPicPr/>
          <p:nvPr/>
        </p:nvPicPr>
        <p:blipFill>
          <a:blip r:embed="rId5"/>
          <a:srcRect/>
          <a:stretch>
            <a:fillRect/>
          </a:stretch>
        </p:blipFill>
        <p:spPr bwMode="auto">
          <a:xfrm>
            <a:off x="5357818" y="3429000"/>
            <a:ext cx="1643073" cy="928694"/>
          </a:xfrm>
          <a:prstGeom prst="rect">
            <a:avLst/>
          </a:prstGeom>
          <a:noFill/>
          <a:ln w="9525">
            <a:noFill/>
            <a:miter lim="800000"/>
            <a:headEnd/>
            <a:tailEnd/>
          </a:ln>
        </p:spPr>
      </p:pic>
      <p:pic>
        <p:nvPicPr>
          <p:cNvPr id="17" name="תמונה 16" descr="مع السلامة اشوف وشكم على الف خير"/>
          <p:cNvPicPr/>
          <p:nvPr/>
        </p:nvPicPr>
        <p:blipFill>
          <a:blip r:embed="rId6"/>
          <a:srcRect/>
          <a:stretch>
            <a:fillRect/>
          </a:stretch>
        </p:blipFill>
        <p:spPr bwMode="auto">
          <a:xfrm>
            <a:off x="5857884" y="4643446"/>
            <a:ext cx="1000132" cy="1000132"/>
          </a:xfrm>
          <a:prstGeom prst="rect">
            <a:avLst/>
          </a:prstGeom>
          <a:noFill/>
          <a:ln w="9525">
            <a:noFill/>
            <a:miter lim="800000"/>
            <a:headEnd/>
            <a:tailEnd/>
          </a:ln>
        </p:spPr>
      </p:pic>
      <p:pic>
        <p:nvPicPr>
          <p:cNvPr id="19" name="תמונה 18" descr="http://www.sudanforum.net/images/smilies/icon_clap.gif"/>
          <p:cNvPicPr/>
          <p:nvPr/>
        </p:nvPicPr>
        <p:blipFill>
          <a:blip r:embed="rId3"/>
          <a:srcRect/>
          <a:stretch>
            <a:fillRect/>
          </a:stretch>
        </p:blipFill>
        <p:spPr bwMode="auto">
          <a:xfrm>
            <a:off x="2143108" y="2214554"/>
            <a:ext cx="1571636" cy="1000132"/>
          </a:xfrm>
          <a:prstGeom prst="rect">
            <a:avLst/>
          </a:prstGeom>
          <a:noFill/>
          <a:ln w="9525">
            <a:noFill/>
            <a:miter lim="800000"/>
            <a:headEnd/>
            <a:tailEnd/>
          </a:ln>
        </p:spPr>
      </p:pic>
      <p:pic>
        <p:nvPicPr>
          <p:cNvPr id="20" name="תמונה 19" descr="هيييييييييييييييييييييي"/>
          <p:cNvPicPr/>
          <p:nvPr/>
        </p:nvPicPr>
        <p:blipFill>
          <a:blip r:embed="rId5"/>
          <a:srcRect/>
          <a:stretch>
            <a:fillRect/>
          </a:stretch>
        </p:blipFill>
        <p:spPr bwMode="auto">
          <a:xfrm>
            <a:off x="3643306" y="3429000"/>
            <a:ext cx="1643073" cy="928694"/>
          </a:xfrm>
          <a:prstGeom prst="rect">
            <a:avLst/>
          </a:prstGeom>
          <a:noFill/>
          <a:ln w="9525">
            <a:noFill/>
            <a:miter lim="800000"/>
            <a:headEnd/>
            <a:tailEnd/>
          </a:ln>
        </p:spPr>
      </p:pic>
      <p:pic>
        <p:nvPicPr>
          <p:cNvPr id="21" name="תמונה 20" descr="مع السلامة اشوف وشكم على الف خير"/>
          <p:cNvPicPr/>
          <p:nvPr/>
        </p:nvPicPr>
        <p:blipFill>
          <a:blip r:embed="rId6"/>
          <a:srcRect/>
          <a:stretch>
            <a:fillRect/>
          </a:stretch>
        </p:blipFill>
        <p:spPr bwMode="auto">
          <a:xfrm>
            <a:off x="2643174" y="4643446"/>
            <a:ext cx="1000132" cy="1000132"/>
          </a:xfrm>
          <a:prstGeom prst="rect">
            <a:avLst/>
          </a:prstGeom>
          <a:noFill/>
          <a:ln w="9525">
            <a:noFill/>
            <a:miter lim="800000"/>
            <a:headEnd/>
            <a:tailEnd/>
          </a:ln>
        </p:spPr>
      </p:pic>
      <p:pic>
        <p:nvPicPr>
          <p:cNvPr id="22" name="תמונה 21" descr="http://img16.imageshack.us/img16/9274/322801217862174.gif"/>
          <p:cNvPicPr/>
          <p:nvPr/>
        </p:nvPicPr>
        <p:blipFill>
          <a:blip r:embed="rId4"/>
          <a:srcRect/>
          <a:stretch>
            <a:fillRect/>
          </a:stretch>
        </p:blipFill>
        <p:spPr bwMode="auto">
          <a:xfrm>
            <a:off x="7286644" y="3143248"/>
            <a:ext cx="1152530" cy="1214446"/>
          </a:xfrm>
          <a:prstGeom prst="rect">
            <a:avLst/>
          </a:prstGeom>
          <a:noFill/>
          <a:ln w="9525">
            <a:noFill/>
            <a:miter lim="800000"/>
            <a:headEnd/>
            <a:tailEnd/>
          </a:ln>
        </p:spPr>
      </p:pic>
      <p:pic>
        <p:nvPicPr>
          <p:cNvPr id="23" name="תמונה 22" descr="هيييييييييييييييييييييي"/>
          <p:cNvPicPr/>
          <p:nvPr/>
        </p:nvPicPr>
        <p:blipFill>
          <a:blip r:embed="rId5"/>
          <a:srcRect/>
          <a:stretch>
            <a:fillRect/>
          </a:stretch>
        </p:blipFill>
        <p:spPr bwMode="auto">
          <a:xfrm>
            <a:off x="2071670" y="3429000"/>
            <a:ext cx="1643073" cy="928694"/>
          </a:xfrm>
          <a:prstGeom prst="rect">
            <a:avLst/>
          </a:prstGeom>
          <a:noFill/>
          <a:ln w="9525">
            <a:noFill/>
            <a:miter lim="800000"/>
            <a:headEnd/>
            <a:tailEnd/>
          </a:ln>
        </p:spPr>
      </p:pic>
      <p:sp>
        <p:nvSpPr>
          <p:cNvPr id="24" name="אליפסה 23"/>
          <p:cNvSpPr/>
          <p:nvPr/>
        </p:nvSpPr>
        <p:spPr>
          <a:xfrm>
            <a:off x="3571868" y="4786322"/>
            <a:ext cx="2286016" cy="157163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AE" sz="6000" b="1" dirty="0" smtClean="0">
                <a:effectLst>
                  <a:outerShdw blurRad="38100" dist="38100" dir="2700000" algn="tl">
                    <a:srgbClr val="000000">
                      <a:alpha val="43137"/>
                    </a:srgbClr>
                  </a:outerShdw>
                </a:effectLst>
                <a:cs typeface="Traditional Arabic" pitchFamily="2" charset="-78"/>
              </a:rPr>
              <a:t>إلى اللِّقاء</a:t>
            </a:r>
            <a:endParaRPr lang="he-IL" sz="60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j0123957"/>
          <p:cNvPicPr/>
          <p:nvPr/>
        </p:nvPicPr>
        <p:blipFill>
          <a:blip r:embed="rId2"/>
          <a:srcRect/>
          <a:stretch>
            <a:fillRect/>
          </a:stretch>
        </p:blipFill>
        <p:spPr bwMode="auto">
          <a:xfrm>
            <a:off x="1571604" y="3071810"/>
            <a:ext cx="5929354" cy="1357314"/>
          </a:xfrm>
          <a:prstGeom prst="rect">
            <a:avLst/>
          </a:prstGeom>
          <a:noFill/>
          <a:ln w="9525">
            <a:noFill/>
            <a:miter lim="800000"/>
            <a:headEnd/>
            <a:tailEnd/>
          </a:ln>
          <a:effectLst>
            <a:glow rad="101600">
              <a:schemeClr val="tx1">
                <a:lumMod val="95000"/>
                <a:lumOff val="5000"/>
                <a:alpha val="60000"/>
              </a:schemeClr>
            </a:glow>
          </a:effectLst>
        </p:spPr>
      </p:pic>
      <p:sp>
        <p:nvSpPr>
          <p:cNvPr id="8" name="ענן 7"/>
          <p:cNvSpPr/>
          <p:nvPr/>
        </p:nvSpPr>
        <p:spPr>
          <a:xfrm>
            <a:off x="357158" y="4786322"/>
            <a:ext cx="8786842" cy="1857388"/>
          </a:xfrm>
          <a:prstGeom prst="cloud">
            <a:avLst/>
          </a:prstGeom>
          <a:ln w="57150"/>
        </p:spPr>
        <p:style>
          <a:lnRef idx="1">
            <a:schemeClr val="dk1"/>
          </a:lnRef>
          <a:fillRef idx="2">
            <a:schemeClr val="dk1"/>
          </a:fillRef>
          <a:effectRef idx="1">
            <a:schemeClr val="dk1"/>
          </a:effectRef>
          <a:fontRef idx="minor">
            <a:schemeClr val="dk1"/>
          </a:fontRef>
        </p:style>
        <p:txBody>
          <a:bodyPr rtlCol="1" anchor="ctr"/>
          <a:lstStyle/>
          <a:p>
            <a:pPr algn="ctr"/>
            <a:r>
              <a:rPr lang="ar-AE" sz="4400" b="1" dirty="0" smtClean="0">
                <a:solidFill>
                  <a:srgbClr val="008080"/>
                </a:solidFill>
                <a:effectLst>
                  <a:glow rad="228600">
                    <a:schemeClr val="accent5">
                      <a:lumMod val="60000"/>
                      <a:lumOff val="40000"/>
                      <a:alpha val="40000"/>
                    </a:schemeClr>
                  </a:glow>
                  <a:outerShdw blurRad="38100" dist="38100" dir="2700000" algn="tl">
                    <a:srgbClr val="000000">
                      <a:alpha val="43137"/>
                    </a:srgbClr>
                  </a:outerShdw>
                </a:effectLst>
                <a:cs typeface="Traditional Arabic" pitchFamily="2" charset="-78"/>
              </a:rPr>
              <a:t>لا تترك  البحث عن أَيِّ سبيل يوصلك إلى ما تريد</a:t>
            </a:r>
            <a:endParaRPr lang="he-IL" sz="4400" dirty="0"/>
          </a:p>
        </p:txBody>
      </p:sp>
      <p:sp>
        <p:nvSpPr>
          <p:cNvPr id="9" name="מסגרת משופעת 8"/>
          <p:cNvSpPr/>
          <p:nvPr/>
        </p:nvSpPr>
        <p:spPr>
          <a:xfrm>
            <a:off x="1643042" y="214290"/>
            <a:ext cx="5786478" cy="2500330"/>
          </a:xfrm>
          <a:prstGeom prst="bevel">
            <a:avLst/>
          </a:prstGeom>
          <a:ln w="57150">
            <a:prstDash val="solid"/>
          </a:ln>
          <a:effectLst>
            <a:glow rad="101600">
              <a:srgbClr val="008080">
                <a:alpha val="60000"/>
              </a:srgb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1" anchor="ctr"/>
          <a:lstStyle/>
          <a:p>
            <a:pPr algn="ctr"/>
            <a:r>
              <a:rPr lang="ar-AE" sz="4800" b="1" dirty="0" smtClean="0">
                <a:solidFill>
                  <a:srgbClr val="008080"/>
                </a:solidFill>
                <a:effectLst>
                  <a:glow rad="228600">
                    <a:schemeClr val="accent5">
                      <a:lumMod val="60000"/>
                      <a:lumOff val="40000"/>
                      <a:alpha val="40000"/>
                    </a:schemeClr>
                  </a:glow>
                  <a:outerShdw blurRad="38100" dist="38100" dir="2700000" algn="tl">
                    <a:srgbClr val="000000">
                      <a:alpha val="43137"/>
                    </a:srgbClr>
                  </a:outerShdw>
                </a:effectLst>
                <a:cs typeface="Traditional Arabic" pitchFamily="2" charset="-78"/>
              </a:rPr>
              <a:t>سيصعد أو سينزل أو </a:t>
            </a:r>
            <a:endParaRPr lang="en-US" sz="4000" b="1" dirty="0" smtClean="0">
              <a:solidFill>
                <a:srgbClr val="008080"/>
              </a:solidFill>
              <a:effectLst>
                <a:glow rad="228600">
                  <a:schemeClr val="accent5">
                    <a:lumMod val="60000"/>
                    <a:lumOff val="40000"/>
                    <a:alpha val="40000"/>
                  </a:schemeClr>
                </a:glow>
                <a:outerShdw blurRad="38100" dist="38100" dir="2700000" algn="tl">
                  <a:srgbClr val="000000">
                    <a:alpha val="43137"/>
                  </a:srgbClr>
                </a:outerShdw>
              </a:effectLst>
              <a:cs typeface="Traditional Arabic" pitchFamily="2" charset="-78"/>
            </a:endParaRPr>
          </a:p>
          <a:p>
            <a:pPr algn="ctr"/>
            <a:r>
              <a:rPr lang="ar-AE" sz="4000" b="1" dirty="0" smtClean="0">
                <a:solidFill>
                  <a:srgbClr val="008080"/>
                </a:solidFill>
                <a:effectLst>
                  <a:glow rad="228600">
                    <a:schemeClr val="accent5">
                      <a:lumMod val="60000"/>
                      <a:lumOff val="40000"/>
                      <a:alpha val="40000"/>
                    </a:schemeClr>
                  </a:glow>
                  <a:outerShdw blurRad="38100" dist="38100" dir="2700000" algn="tl">
                    <a:srgbClr val="000000">
                      <a:alpha val="43137"/>
                    </a:srgbClr>
                  </a:outerShdw>
                </a:effectLst>
                <a:cs typeface="Traditional Arabic" pitchFamily="2" charset="-78"/>
              </a:rPr>
              <a:t>سيلتف</a:t>
            </a:r>
          </a:p>
          <a:p>
            <a:pPr algn="ctr"/>
            <a:r>
              <a:rPr lang="ar-AE" sz="4000" b="1" dirty="0" smtClean="0">
                <a:solidFill>
                  <a:srgbClr val="008080"/>
                </a:solidFill>
                <a:effectLst>
                  <a:glow rad="228600">
                    <a:schemeClr val="accent5">
                      <a:lumMod val="60000"/>
                      <a:lumOff val="40000"/>
                      <a:alpha val="40000"/>
                    </a:schemeClr>
                  </a:glow>
                  <a:outerShdw blurRad="38100" dist="38100" dir="2700000" algn="tl">
                    <a:srgbClr val="000000">
                      <a:alpha val="43137"/>
                    </a:srgbClr>
                  </a:outerShdw>
                </a:effectLst>
                <a:cs typeface="Traditional Arabic" pitchFamily="2" charset="-78"/>
              </a:rPr>
              <a:t>سيستمر في البحث عن طريق آخر</a:t>
            </a:r>
            <a:endParaRPr lang="he-IL" sz="4000" b="1" dirty="0">
              <a:solidFill>
                <a:srgbClr val="008080"/>
              </a:solidFill>
              <a:effectLst>
                <a:glow rad="228600">
                  <a:schemeClr val="accent5">
                    <a:lumMod val="60000"/>
                    <a:lumOff val="40000"/>
                    <a:alpha val="40000"/>
                  </a:schemeClr>
                </a:glow>
                <a:outerShdw blurRad="38100" dist="38100" dir="2700000" algn="tl">
                  <a:srgbClr val="000000">
                    <a:alpha val="43137"/>
                  </a:srgbClr>
                </a:outerShdw>
              </a:effectLst>
            </a:endParaRPr>
          </a:p>
        </p:txBody>
      </p:sp>
      <p:sp>
        <p:nvSpPr>
          <p:cNvPr id="10" name="אליפסה 9"/>
          <p:cNvSpPr/>
          <p:nvPr/>
        </p:nvSpPr>
        <p:spPr>
          <a:xfrm>
            <a:off x="3857620" y="3786190"/>
            <a:ext cx="1785950" cy="571504"/>
          </a:xfrm>
          <a:prstGeom prst="ellipse">
            <a:avLst/>
          </a:prstGeom>
          <a:ln w="57150"/>
          <a:effectLst>
            <a:glow rad="101600">
              <a:schemeClr val="bg1">
                <a:lumMod val="50000"/>
                <a:alpha val="6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1" anchor="ctr"/>
          <a:lstStyle/>
          <a:p>
            <a:pPr algn="ctr"/>
            <a:r>
              <a:rPr lang="ar-AE" sz="4000" b="1" dirty="0" smtClean="0">
                <a:solidFill>
                  <a:schemeClr val="tx1"/>
                </a:solidFill>
                <a:effectLst>
                  <a:outerShdw blurRad="38100" dist="38100" dir="2700000" algn="tl">
                    <a:srgbClr val="000000">
                      <a:alpha val="43137"/>
                    </a:srgbClr>
                  </a:outerShdw>
                </a:effectLst>
              </a:rPr>
              <a:t>العبرة</a:t>
            </a:r>
            <a:endParaRPr lang="he-IL" sz="4000" b="1" dirty="0">
              <a:solidFill>
                <a:schemeClr val="tx1"/>
              </a:solidFill>
              <a:effectLst>
                <a:outerShdw blurRad="38100" dist="38100" dir="2700000" algn="tl">
                  <a:srgbClr val="000000">
                    <a:alpha val="43137"/>
                  </a:srgbClr>
                </a:outerShdw>
              </a:effectLst>
            </a:endParaRPr>
          </a:p>
        </p:txBody>
      </p:sp>
      <p:pic>
        <p:nvPicPr>
          <p:cNvPr id="11" name="תמונה 10" descr="http://www.animated-gifs.eu/insects/0093.gif"/>
          <p:cNvPicPr/>
          <p:nvPr/>
        </p:nvPicPr>
        <p:blipFill>
          <a:blip r:embed="rId3"/>
          <a:srcRect/>
          <a:stretch>
            <a:fillRect/>
          </a:stretch>
        </p:blipFill>
        <p:spPr bwMode="auto">
          <a:xfrm>
            <a:off x="1785918" y="5572140"/>
            <a:ext cx="928694" cy="871536"/>
          </a:xfrm>
          <a:prstGeom prst="rect">
            <a:avLst/>
          </a:prstGeom>
          <a:noFill/>
          <a:ln w="9525">
            <a:noFill/>
            <a:miter lim="800000"/>
            <a:headEnd/>
            <a:tailEnd/>
          </a:ln>
        </p:spPr>
      </p:pic>
      <p:pic>
        <p:nvPicPr>
          <p:cNvPr id="12" name="תמונה 11" descr="Ant Animation"/>
          <p:cNvPicPr/>
          <p:nvPr/>
        </p:nvPicPr>
        <p:blipFill>
          <a:blip r:embed="rId4"/>
          <a:srcRect/>
          <a:stretch>
            <a:fillRect/>
          </a:stretch>
        </p:blipFill>
        <p:spPr bwMode="auto">
          <a:xfrm>
            <a:off x="714348" y="2214554"/>
            <a:ext cx="876300" cy="1276350"/>
          </a:xfrm>
          <a:prstGeom prst="rect">
            <a:avLst/>
          </a:prstGeom>
          <a:noFill/>
        </p:spPr>
      </p:pic>
      <p:pic>
        <p:nvPicPr>
          <p:cNvPr id="13" name="תמונה 12" descr="Ant Animation"/>
          <p:cNvPicPr/>
          <p:nvPr/>
        </p:nvPicPr>
        <p:blipFill>
          <a:blip r:embed="rId4"/>
          <a:srcRect/>
          <a:stretch>
            <a:fillRect/>
          </a:stretch>
        </p:blipFill>
        <p:spPr bwMode="auto">
          <a:xfrm>
            <a:off x="428596" y="571480"/>
            <a:ext cx="876300" cy="1276350"/>
          </a:xfrm>
          <a:prstGeom prst="rect">
            <a:avLst/>
          </a:prstGeom>
          <a:noFill/>
        </p:spPr>
      </p:pic>
      <p:pic>
        <p:nvPicPr>
          <p:cNvPr id="14" name="תמונה 13" descr="Ant Animation"/>
          <p:cNvPicPr/>
          <p:nvPr/>
        </p:nvPicPr>
        <p:blipFill>
          <a:blip r:embed="rId4"/>
          <a:srcRect/>
          <a:stretch>
            <a:fillRect/>
          </a:stretch>
        </p:blipFill>
        <p:spPr bwMode="auto">
          <a:xfrm>
            <a:off x="8267700" y="2143116"/>
            <a:ext cx="876300" cy="1276350"/>
          </a:xfrm>
          <a:prstGeom prst="rect">
            <a:avLst/>
          </a:prstGeom>
          <a:noFill/>
        </p:spPr>
      </p:pic>
      <p:pic>
        <p:nvPicPr>
          <p:cNvPr id="15" name="תמונה 14" descr="Ant Animation"/>
          <p:cNvPicPr/>
          <p:nvPr/>
        </p:nvPicPr>
        <p:blipFill>
          <a:blip r:embed="rId4"/>
          <a:srcRect/>
          <a:stretch>
            <a:fillRect/>
          </a:stretch>
        </p:blipFill>
        <p:spPr bwMode="auto">
          <a:xfrm>
            <a:off x="8267700" y="642918"/>
            <a:ext cx="876300" cy="1276350"/>
          </a:xfrm>
          <a:prstGeom prst="rect">
            <a:avLst/>
          </a:prstGeom>
          <a:noFill/>
        </p:spPr>
      </p:pic>
      <p:pic>
        <p:nvPicPr>
          <p:cNvPr id="16" name="תמונה 15" descr="Ant Animation"/>
          <p:cNvPicPr/>
          <p:nvPr/>
        </p:nvPicPr>
        <p:blipFill>
          <a:blip r:embed="rId4"/>
          <a:srcRect/>
          <a:stretch>
            <a:fillRect/>
          </a:stretch>
        </p:blipFill>
        <p:spPr bwMode="auto">
          <a:xfrm>
            <a:off x="1071538" y="3500438"/>
            <a:ext cx="876300" cy="1276350"/>
          </a:xfrm>
          <a:prstGeom prst="rect">
            <a:avLst/>
          </a:prstGeom>
          <a:noFill/>
        </p:spPr>
      </p:pic>
      <p:pic>
        <p:nvPicPr>
          <p:cNvPr id="17" name="תמונה 16" descr="Ant Animation"/>
          <p:cNvPicPr/>
          <p:nvPr/>
        </p:nvPicPr>
        <p:blipFill>
          <a:blip r:embed="rId4"/>
          <a:srcRect/>
          <a:stretch>
            <a:fillRect/>
          </a:stretch>
        </p:blipFill>
        <p:spPr bwMode="auto">
          <a:xfrm>
            <a:off x="7643834" y="3357562"/>
            <a:ext cx="876300" cy="12763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nt Animation"/>
          <p:cNvPicPr/>
          <p:nvPr/>
        </p:nvPicPr>
        <p:blipFill>
          <a:blip r:embed="rId2"/>
          <a:srcRect/>
          <a:stretch>
            <a:fillRect/>
          </a:stretch>
        </p:blipFill>
        <p:spPr bwMode="auto">
          <a:xfrm>
            <a:off x="3214678" y="6219825"/>
            <a:ext cx="876300" cy="1276350"/>
          </a:xfrm>
          <a:prstGeom prst="rect">
            <a:avLst/>
          </a:prstGeom>
          <a:noFill/>
        </p:spPr>
      </p:pic>
      <p:pic>
        <p:nvPicPr>
          <p:cNvPr id="12" name="תמונה 11" descr="ants nmow"/>
          <p:cNvPicPr/>
          <p:nvPr/>
        </p:nvPicPr>
        <p:blipFill>
          <a:blip r:embed="rId3"/>
          <a:srcRect/>
          <a:stretch>
            <a:fillRect/>
          </a:stretch>
        </p:blipFill>
        <p:spPr bwMode="auto">
          <a:xfrm>
            <a:off x="357158" y="1071546"/>
            <a:ext cx="8501122" cy="5572164"/>
          </a:xfrm>
          <a:prstGeom prst="rect">
            <a:avLst/>
          </a:prstGeom>
          <a:noFill/>
          <a:ln w="9525">
            <a:noFill/>
            <a:miter lim="800000"/>
            <a:headEnd/>
            <a:tailEnd/>
          </a:ln>
        </p:spPr>
      </p:pic>
      <p:sp>
        <p:nvSpPr>
          <p:cNvPr id="15" name="מלבן מעוגל 14"/>
          <p:cNvSpPr/>
          <p:nvPr/>
        </p:nvSpPr>
        <p:spPr>
          <a:xfrm>
            <a:off x="1928794" y="214290"/>
            <a:ext cx="5643602" cy="642942"/>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solidFill>
              <a:schemeClr val="accent6">
                <a:lumMod val="50000"/>
              </a:schemeClr>
            </a:solid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AE"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نمو النّملة</a:t>
            </a:r>
            <a:endParaRPr lang="he-IL"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circle(in)">
                                      <p:cBhvr>
                                        <p:cTn id="7" dur="2000"/>
                                        <p:tgtEl>
                                          <p:spTgt spid="15">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circle(in)">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71604" y="571480"/>
            <a:ext cx="6143668" cy="4216539"/>
          </a:xfrm>
          <a:prstGeom prst="rect">
            <a:avLst/>
          </a:prstGeom>
        </p:spPr>
        <p:txBody>
          <a:bodyPr wrap="square">
            <a:spAutoFit/>
          </a:bodyPr>
          <a:lstStyle/>
          <a:p>
            <a:pPr algn="ctr"/>
            <a:r>
              <a:rPr lang="ar-SA" sz="4000" b="1" i="1" u="sng" dirty="0" smtClean="0">
                <a:solidFill>
                  <a:schemeClr val="accent6">
                    <a:lumMod val="50000"/>
                  </a:schemeClr>
                </a:solidFill>
                <a:effectLst>
                  <a:glow rad="63500">
                    <a:schemeClr val="accent6">
                      <a:satMod val="175000"/>
                      <a:alpha val="40000"/>
                    </a:schemeClr>
                  </a:glow>
                  <a:outerShdw blurRad="38100" dist="38100" dir="2700000" algn="tl">
                    <a:srgbClr val="000000">
                      <a:alpha val="43137"/>
                    </a:srgbClr>
                  </a:outerShdw>
                </a:effectLst>
                <a:cs typeface="Traditional Arabic" pitchFamily="2" charset="-78"/>
              </a:rPr>
              <a:t>بيض النملة:</a:t>
            </a:r>
            <a:r>
              <a:rPr lang="he-IL" dirty="0" smtClean="0"/>
              <a:t/>
            </a:r>
            <a:br>
              <a:rPr lang="he-IL" dirty="0" smtClean="0"/>
            </a:br>
            <a:endParaRPr lang="en-US" dirty="0" smtClean="0"/>
          </a:p>
          <a:p>
            <a:pPr algn="ctr"/>
            <a:r>
              <a:rPr lang="ar-SA" sz="3200" b="1" dirty="0" smtClean="0">
                <a:cs typeface="Traditional Arabic" pitchFamily="2" charset="-78"/>
              </a:rPr>
              <a:t>تنتج ملكة النمل عدداً ضخماً من </a:t>
            </a:r>
            <a:r>
              <a:rPr lang="ar-SA" sz="3200" b="1" dirty="0" err="1" smtClean="0">
                <a:cs typeface="Traditional Arabic" pitchFamily="2" charset="-78"/>
              </a:rPr>
              <a:t>البيوض</a:t>
            </a:r>
            <a:r>
              <a:rPr lang="ar-SA" sz="3200" b="1" dirty="0" smtClean="0">
                <a:cs typeface="Traditional Arabic" pitchFamily="2" charset="-78"/>
              </a:rPr>
              <a:t> يقدر بالملايين، ومن رحمة الله بهذه </a:t>
            </a:r>
            <a:r>
              <a:rPr lang="ar-SA" sz="3200" b="1" dirty="0" err="1" smtClean="0">
                <a:cs typeface="Traditional Arabic" pitchFamily="2" charset="-78"/>
              </a:rPr>
              <a:t>البيوض</a:t>
            </a:r>
            <a:r>
              <a:rPr lang="ar-SA" sz="3200" b="1" dirty="0" smtClean="0">
                <a:cs typeface="Traditional Arabic" pitchFamily="2" charset="-78"/>
              </a:rPr>
              <a:t> الضعيفة والصغيرة والتي لا نكاد نشعر بوجودها أنه زوَّد النملة بالقدرة على إفراز مواد مطهرة ومعقمة تخرج من قنوات دقيقة، لتحفظ هذه </a:t>
            </a:r>
            <a:r>
              <a:rPr lang="ar-SA" sz="3200" b="1" dirty="0" err="1" smtClean="0">
                <a:cs typeface="Traditional Arabic" pitchFamily="2" charset="-78"/>
              </a:rPr>
              <a:t>البيوض</a:t>
            </a:r>
            <a:r>
              <a:rPr lang="ar-SA" sz="3200" b="1" dirty="0" smtClean="0">
                <a:cs typeface="Traditional Arabic" pitchFamily="2" charset="-78"/>
              </a:rPr>
              <a:t> سليمة من أي بكتريا أو مكروه قد يصيبها</a:t>
            </a:r>
            <a:r>
              <a:rPr lang="ar-AE" sz="3200" b="1" dirty="0" smtClean="0">
                <a:cs typeface="Traditional Arabic" pitchFamily="2" charset="-78"/>
              </a:rPr>
              <a:t>.</a:t>
            </a:r>
            <a:r>
              <a:rPr lang="he-IL" sz="3200" b="1" dirty="0" smtClean="0"/>
              <a:t> </a:t>
            </a:r>
            <a:br>
              <a:rPr lang="he-IL" sz="3200" b="1" dirty="0" smtClean="0"/>
            </a:br>
            <a:endParaRPr lang="he-IL" b="1" dirty="0"/>
          </a:p>
        </p:txBody>
      </p:sp>
      <p:pic>
        <p:nvPicPr>
          <p:cNvPr id="3" name="תמונה 2" descr="http://carechemical.com/userfiles/image/ant%2014.jpg"/>
          <p:cNvPicPr/>
          <p:nvPr/>
        </p:nvPicPr>
        <p:blipFill>
          <a:blip r:embed="rId2" cstate="print"/>
          <a:srcRect/>
          <a:stretch>
            <a:fillRect/>
          </a:stretch>
        </p:blipFill>
        <p:spPr bwMode="auto">
          <a:xfrm>
            <a:off x="428596" y="4714884"/>
            <a:ext cx="4857784" cy="1857387"/>
          </a:xfrm>
          <a:prstGeom prst="rect">
            <a:avLst/>
          </a:prstGeom>
          <a:ln>
            <a:noFill/>
          </a:ln>
          <a:effectLst>
            <a:glow rad="63500">
              <a:schemeClr val="accent6">
                <a:satMod val="175000"/>
                <a:alpha val="40000"/>
              </a:schemeClr>
            </a:glow>
            <a:softEdge rad="112500"/>
          </a:effectLst>
        </p:spPr>
      </p:pic>
      <p:pic>
        <p:nvPicPr>
          <p:cNvPr id="4" name="תמונה 3" descr="http://animalsmore.files.wordpress.com/2010/08/red-fire-ant-close-up.jpg?w=300&amp;h=295"/>
          <p:cNvPicPr/>
          <p:nvPr/>
        </p:nvPicPr>
        <p:blipFill>
          <a:blip r:embed="rId3"/>
          <a:srcRect/>
          <a:stretch>
            <a:fillRect/>
          </a:stretch>
        </p:blipFill>
        <p:spPr bwMode="auto">
          <a:xfrm>
            <a:off x="5786446" y="4357694"/>
            <a:ext cx="2857500" cy="2238371"/>
          </a:xfrm>
          <a:prstGeom prst="rect">
            <a:avLst/>
          </a:prstGeom>
          <a:ln>
            <a:noFill/>
          </a:ln>
          <a:effectLst>
            <a:glow rad="63500">
              <a:schemeClr val="accent6">
                <a:satMod val="175000"/>
                <a:alpha val="40000"/>
              </a:schemeClr>
            </a:glow>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kaheel7.com/userimages/ant_bridge_01.JPG"/>
          <p:cNvPicPr/>
          <p:nvPr/>
        </p:nvPicPr>
        <p:blipFill>
          <a:blip r:embed="rId2"/>
          <a:srcRect/>
          <a:stretch>
            <a:fillRect/>
          </a:stretch>
        </p:blipFill>
        <p:spPr bwMode="auto">
          <a:xfrm>
            <a:off x="1071538" y="714356"/>
            <a:ext cx="7143799" cy="53578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5720" y="210026"/>
            <a:ext cx="8501122" cy="6647974"/>
          </a:xfrm>
          <a:prstGeom prst="rect">
            <a:avLst/>
          </a:prstGeom>
        </p:spPr>
        <p:txBody>
          <a:bodyPr wrap="square">
            <a:spAutoFit/>
          </a:bodyPr>
          <a:lstStyle/>
          <a:p>
            <a:pPr algn="ctr"/>
            <a:r>
              <a:rPr lang="ar-SA" sz="4800" b="1" i="1" u="sng" dirty="0" smtClean="0">
                <a:solidFill>
                  <a:schemeClr val="accent6">
                    <a:lumMod val="50000"/>
                  </a:schemeClr>
                </a:solidFill>
                <a:effectLst>
                  <a:glow rad="63500">
                    <a:schemeClr val="accent6">
                      <a:satMod val="175000"/>
                      <a:alpha val="40000"/>
                    </a:schemeClr>
                  </a:glow>
                  <a:outerShdw blurRad="38100" dist="38100" dir="2700000" algn="tl">
                    <a:srgbClr val="000000">
                      <a:alpha val="43137"/>
                    </a:srgbClr>
                  </a:outerShdw>
                </a:effectLst>
                <a:cs typeface="Traditional Arabic" pitchFamily="2" charset="-78"/>
              </a:rPr>
              <a:t>رأس النملة:</a:t>
            </a:r>
            <a:r>
              <a:rPr lang="he-IL" dirty="0" smtClean="0"/>
              <a:t/>
            </a:r>
            <a:br>
              <a:rPr lang="he-IL" dirty="0" smtClean="0"/>
            </a:br>
            <a:r>
              <a:rPr lang="ar-SA" sz="3600" b="1" dirty="0" smtClean="0">
                <a:cs typeface="Traditional Arabic" pitchFamily="2" charset="-78"/>
              </a:rPr>
              <a:t>يحوي دماغاً معقداً تستطيع النملة </a:t>
            </a:r>
            <a:r>
              <a:rPr lang="ar-SA" sz="3600" b="1" dirty="0" err="1" smtClean="0">
                <a:cs typeface="Traditional Arabic" pitchFamily="2" charset="-78"/>
              </a:rPr>
              <a:t>به</a:t>
            </a:r>
            <a:r>
              <a:rPr lang="ar-SA" sz="3600" b="1" dirty="0" smtClean="0">
                <a:cs typeface="Traditional Arabic" pitchFamily="2" charset="-78"/>
              </a:rPr>
              <a:t> التفكير وإجراء الحسابات اللازمة، وإطلاق الإنذار لدى التعرض للهجوم! ونلاحظ وجود ستة أرجل وقرني استشعار أو هوائيين.</a:t>
            </a:r>
            <a:r>
              <a:rPr lang="he-IL" sz="3600" b="1" dirty="0" smtClean="0"/>
              <a:t/>
            </a:r>
            <a:br>
              <a:rPr lang="he-IL" sz="3600" b="1" dirty="0" smtClean="0"/>
            </a:br>
            <a:r>
              <a:rPr lang="ar-SA" sz="3600" b="1" dirty="0" smtClean="0">
                <a:cs typeface="Traditional Arabic" pitchFamily="2" charset="-78"/>
              </a:rPr>
              <a:t>كما أن الله تبارك وتعالى قد زود النملة بالقدرة على إفراز مواد كيميائية مطهرة، تستطيع </a:t>
            </a:r>
            <a:r>
              <a:rPr lang="ar-SA" sz="3600" b="1" dirty="0" err="1" smtClean="0">
                <a:cs typeface="Traditional Arabic" pitchFamily="2" charset="-78"/>
              </a:rPr>
              <a:t>بها</a:t>
            </a:r>
            <a:r>
              <a:rPr lang="ar-SA" sz="3600" b="1" dirty="0" smtClean="0">
                <a:cs typeface="Traditional Arabic" pitchFamily="2" charset="-78"/>
              </a:rPr>
              <a:t> تعقيم العش وتطهير اليرقات </a:t>
            </a:r>
            <a:r>
              <a:rPr lang="ar-SA" sz="3600" b="1" dirty="0" err="1" smtClean="0">
                <a:cs typeface="Traditional Arabic" pitchFamily="2" charset="-78"/>
              </a:rPr>
              <a:t>والبيوض</a:t>
            </a:r>
            <a:r>
              <a:rPr lang="ar-SA" sz="3600" b="1" dirty="0" smtClean="0">
                <a:cs typeface="Traditional Arabic" pitchFamily="2" charset="-78"/>
              </a:rPr>
              <a:t> لئلا تهلكها البكتريا والفطور، فهي تقوم بتغليف الشرانق بغلاف من هذه المادة يحميها من شر البكتريا، وتستخدمها أيضاً لتطهير غذائها المختزن لفترات طويلة، ولولا هذه المادة لهلك النمل على الأرض، فسبحان الله! وتستطيع النملة أن تفرز حمض </a:t>
            </a:r>
            <a:r>
              <a:rPr lang="ar-SA" sz="3600" b="1" dirty="0" err="1" smtClean="0">
                <a:cs typeface="Traditional Arabic" pitchFamily="2" charset="-78"/>
              </a:rPr>
              <a:t>النمليك</a:t>
            </a:r>
            <a:r>
              <a:rPr lang="ar-SA" sz="3600" b="1" dirty="0" smtClean="0">
                <a:cs typeface="Traditional Arabic" pitchFamily="2" charset="-78"/>
              </a:rPr>
              <a:t> الذي يعتبر مادة مخدرة للخصم، تستخدمه للدفاع عن نفسها.</a:t>
            </a:r>
            <a:r>
              <a:rPr lang="he-IL" sz="3600" b="1" dirty="0" smtClean="0"/>
              <a:t/>
            </a:r>
            <a:br>
              <a:rPr lang="he-IL" sz="3600" b="1" dirty="0" smtClean="0"/>
            </a:br>
            <a:endParaRPr lang="he-IL"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upload.wikimedia.org/wikipedia/commons/thumb/2/2e/Scheme_ant_worker_anatomy-ar.svg/676px-Scheme_ant_worker_anatomy-ar.svg.png"/>
          <p:cNvPicPr/>
          <p:nvPr/>
        </p:nvPicPr>
        <p:blipFill>
          <a:blip r:embed="rId2"/>
          <a:srcRect/>
          <a:stretch>
            <a:fillRect/>
          </a:stretch>
        </p:blipFill>
        <p:spPr bwMode="auto">
          <a:xfrm>
            <a:off x="571472" y="1428736"/>
            <a:ext cx="8143931"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מסגרת משופעת 2"/>
          <p:cNvSpPr/>
          <p:nvPr/>
        </p:nvSpPr>
        <p:spPr>
          <a:xfrm>
            <a:off x="3071802" y="500042"/>
            <a:ext cx="3286148" cy="714380"/>
          </a:xfrm>
          <a:prstGeom prst="beve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4800" b="1" dirty="0" smtClean="0">
                <a:effectLst>
                  <a:outerShdw blurRad="38100" dist="38100" dir="2700000" algn="tl">
                    <a:srgbClr val="000000">
                      <a:alpha val="43137"/>
                    </a:srgbClr>
                  </a:outerShdw>
                </a:effectLst>
                <a:cs typeface="Traditional Arabic" pitchFamily="2" charset="-78"/>
              </a:rPr>
              <a:t>جسم النّملة</a:t>
            </a:r>
            <a:endParaRPr lang="he-IL" sz="48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142976" y="642918"/>
            <a:ext cx="7026282" cy="3046988"/>
          </a:xfrm>
          <a:prstGeom prst="rect">
            <a:avLst/>
          </a:prstGeom>
          <a:ln>
            <a:headEnd/>
            <a:tailEnd/>
          </a:ln>
          <a:effectLst>
            <a:glow rad="228600">
              <a:schemeClr val="accent6">
                <a:lumMod val="50000"/>
                <a:alpha val="40000"/>
              </a:schemeClr>
            </a:glow>
            <a:outerShdw blurRad="40000" dist="20000" dir="5400000" rotWithShape="0">
              <a:srgbClr val="000000">
                <a:alpha val="38000"/>
              </a:srgbClr>
            </a:outerShdw>
          </a:effectLst>
          <a:scene3d>
            <a:camera prst="perspectiveRight"/>
            <a:lightRig rig="threePt" dir="t"/>
          </a:scene3d>
          <a:sp3d>
            <a:bevelT prst="relaxedInse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1"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جسم النملة</a:t>
            </a:r>
            <a:r>
              <a:rPr kumimoji="0" lang="en-US" sz="3200" b="1" i="1" u="none" strike="noStrike" cap="none" normalizeH="0" baseline="0" dirty="0" smtClean="0">
                <a:ln>
                  <a:noFill/>
                </a:ln>
                <a:solidFill>
                  <a:srgbClr val="0000FF"/>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
            </a:r>
            <a:br>
              <a:rPr kumimoji="0" lang="en-US" sz="3200" b="1" i="1" u="none" strike="noStrike" cap="none" normalizeH="0" baseline="0" dirty="0" smtClean="0">
                <a:ln>
                  <a:noFill/>
                </a:ln>
                <a:solidFill>
                  <a:srgbClr val="0000FF"/>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br>
            <a:r>
              <a:rPr kumimoji="0" lang="ar-SA"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اكتشف العلماء حديثاً </a:t>
            </a:r>
            <a:endParaRPr kumimoji="0" lang="ar-AE"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أن جسم النملة مزود بهيكل عظمي خارجي صلب </a:t>
            </a:r>
            <a:endParaRPr kumimoji="0" lang="ar-AE"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يعمل على حمايتها ودعم جسدها الضعيف ،</a:t>
            </a:r>
            <a:endParaRPr kumimoji="0" lang="ar-AE"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 هذا الغلاف العظمي الصلب يفتقر للمرونة </a:t>
            </a:r>
            <a:endParaRPr kumimoji="0" lang="ar-AE"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ولذلك حين تعرضه للضغط فإنه يتحطم كما يتحطم الزجاج</a:t>
            </a:r>
            <a:r>
              <a:rPr kumimoji="0" lang="en-US"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Traditional Arabic" pitchFamily="2" charset="-78"/>
              </a:rPr>
              <a:t> !</a:t>
            </a:r>
            <a:endPar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Traditional Arabic" pitchFamily="2" charset="-78"/>
            </a:endParaRPr>
          </a:p>
        </p:txBody>
      </p:sp>
      <p:pic>
        <p:nvPicPr>
          <p:cNvPr id="3" name="תמונה 2" descr="http://www.kammerjaeger.at/grosseam.jpg"/>
          <p:cNvPicPr/>
          <p:nvPr/>
        </p:nvPicPr>
        <p:blipFill>
          <a:blip r:embed="rId2"/>
          <a:srcRect/>
          <a:stretch>
            <a:fillRect/>
          </a:stretch>
        </p:blipFill>
        <p:spPr bwMode="auto">
          <a:xfrm>
            <a:off x="3857620" y="4214818"/>
            <a:ext cx="3000375" cy="1914525"/>
          </a:xfrm>
          <a:prstGeom prst="roundRect">
            <a:avLst>
              <a:gd name="adj" fmla="val 16667"/>
            </a:avLst>
          </a:prstGeom>
          <a:ln>
            <a:noFill/>
          </a:ln>
          <a:effectLst>
            <a:glow rad="101600">
              <a:schemeClr val="accent6">
                <a:lumMod val="50000"/>
                <a:alpha val="60000"/>
              </a:schemeClr>
            </a:glow>
            <a:outerShdw blurRad="76200" dist="38100" dir="7800000" algn="tl" rotWithShape="0">
              <a:srgbClr val="000000">
                <a:alpha val="40000"/>
              </a:srgbClr>
            </a:outerShdw>
            <a:reflection blurRad="6350" stA="50000" endA="300" endPos="90000" dir="5400000" sy="-100000" algn="bl" rotWithShape="0"/>
          </a:effectLst>
          <a:scene3d>
            <a:camera prst="perspectiveLeft"/>
            <a:lightRig rig="contrasting" dir="t">
              <a:rot lat="0" lon="0" rev="4200000"/>
            </a:lightRig>
          </a:scene3d>
          <a:sp3d prstMaterial="plastic">
            <a:bevelT w="381000" h="114300" prst="softRound"/>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checkerboard(across)">
                                      <p:cBhvr>
                                        <p:cTn id="7" dur="5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964</TotalTime>
  <Words>182</Words>
  <Application>Microsoft Office PowerPoint</Application>
  <PresentationFormat>‫הצגה על המסך (4:3)</PresentationFormat>
  <Paragraphs>42</Paragraphs>
  <Slides>26</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26</vt:i4>
      </vt:variant>
    </vt:vector>
  </HeadingPairs>
  <TitlesOfParts>
    <vt:vector size="33" baseType="lpstr">
      <vt:lpstr>Arial Unicode MS</vt:lpstr>
      <vt:lpstr>Arial</vt:lpstr>
      <vt:lpstr>Calibri</vt:lpstr>
      <vt:lpstr>Simplified Arabic</vt:lpstr>
      <vt:lpstr>Times New Roman</vt:lpstr>
      <vt:lpstr>Traditional Arabic</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HAPPY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HEBREW</dc:creator>
  <cp:lastModifiedBy>star</cp:lastModifiedBy>
  <cp:revision>100</cp:revision>
  <dcterms:created xsi:type="dcterms:W3CDTF">2010-12-22T07:57:59Z</dcterms:created>
  <dcterms:modified xsi:type="dcterms:W3CDTF">2021-01-14T08:36:52Z</dcterms:modified>
</cp:coreProperties>
</file>