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3" r:id="rId7"/>
    <p:sldId id="261" r:id="rId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00"/>
    <a:srgbClr val="FFCCFF"/>
    <a:srgbClr val="CC66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382" autoAdjust="0"/>
    <p:restoredTop sz="93875" autoAdjust="0"/>
  </p:normalViewPr>
  <p:slideViewPr>
    <p:cSldViewPr snapToGrid="0">
      <p:cViewPr varScale="1">
        <p:scale>
          <a:sx n="68" d="100"/>
          <a:sy n="68" d="100"/>
        </p:scale>
        <p:origin x="75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0287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88863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80125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69982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6820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3323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58469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6909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5194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27043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5761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59EAD-5F44-4131-BFDD-CFBA39155017}" type="datetimeFigureOut">
              <a:rPr lang="he-IL" smtClean="0"/>
              <a:t>ט'/שבט/תשפ"א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BB541-864A-45A3-8547-C15D1F6779D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38840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גל כפול 4"/>
          <p:cNvSpPr/>
          <p:nvPr/>
        </p:nvSpPr>
        <p:spPr>
          <a:xfrm>
            <a:off x="1959024" y="515043"/>
            <a:ext cx="4043484" cy="864903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نَحنُ ثَلاثَةُ أَصدِقاء</a:t>
            </a:r>
            <a:r>
              <a:rPr lang="he-IL" sz="4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</p:txBody>
      </p:sp>
      <p:sp>
        <p:nvSpPr>
          <p:cNvPr id="6" name="הסבר אליפטי 5"/>
          <p:cNvSpPr/>
          <p:nvPr/>
        </p:nvSpPr>
        <p:spPr>
          <a:xfrm>
            <a:off x="6422677" y="5147172"/>
            <a:ext cx="2718668" cy="957981"/>
          </a:xfrm>
          <a:prstGeom prst="wedgeEllipseCallout">
            <a:avLst>
              <a:gd name="adj1" fmla="val 59643"/>
              <a:gd name="adj2" fmla="val -75634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وانا ايضا قِسْم</a:t>
            </a:r>
            <a:endParaRPr lang="he-IL" sz="28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9" name="מלבן 48"/>
          <p:cNvSpPr/>
          <p:nvPr/>
        </p:nvSpPr>
        <p:spPr>
          <a:xfrm>
            <a:off x="8768980" y="2800276"/>
            <a:ext cx="2004767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16600" b="1" cap="none" spc="0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3</a:t>
            </a:r>
            <a:endParaRPr lang="he-IL" sz="41300" b="1" cap="none" spc="0" dirty="0"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0" name="הסבר אליפטי 49"/>
          <p:cNvSpPr/>
          <p:nvPr/>
        </p:nvSpPr>
        <p:spPr>
          <a:xfrm>
            <a:off x="10221077" y="4941615"/>
            <a:ext cx="1819444" cy="1369093"/>
          </a:xfrm>
          <a:prstGeom prst="wedgeEllipseCallout">
            <a:avLst>
              <a:gd name="adj1" fmla="val -47939"/>
              <a:gd name="adj2" fmla="val -58314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انا العدد ثلاثة</a:t>
            </a:r>
            <a:endParaRPr lang="he-IL" sz="28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1" name="הסבר אליפטי 50"/>
          <p:cNvSpPr/>
          <p:nvPr/>
        </p:nvSpPr>
        <p:spPr>
          <a:xfrm>
            <a:off x="10104690" y="261609"/>
            <a:ext cx="2052219" cy="1118338"/>
          </a:xfrm>
          <a:prstGeom prst="wedgeEllipseCallout">
            <a:avLst>
              <a:gd name="adj1" fmla="val -38085"/>
              <a:gd name="adj2" fmla="val 92699"/>
            </a:avLst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انا العدد اربعة</a:t>
            </a:r>
            <a:endParaRPr lang="he-IL" sz="28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3" name="מלבן 52"/>
          <p:cNvSpPr/>
          <p:nvPr/>
        </p:nvSpPr>
        <p:spPr>
          <a:xfrm>
            <a:off x="9230426" y="754143"/>
            <a:ext cx="874264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16600" b="1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54" name="הסבר אליפטי 53"/>
          <p:cNvSpPr/>
          <p:nvPr/>
        </p:nvSpPr>
        <p:spPr>
          <a:xfrm>
            <a:off x="6726477" y="708096"/>
            <a:ext cx="2306005" cy="957981"/>
          </a:xfrm>
          <a:prstGeom prst="wedgeEllipseCallout">
            <a:avLst>
              <a:gd name="adj1" fmla="val 43552"/>
              <a:gd name="adj2" fmla="val 106226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انا قِسْم</a:t>
            </a:r>
            <a:endParaRPr lang="he-IL" sz="28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pSp>
        <p:nvGrpSpPr>
          <p:cNvPr id="2" name="קבוצה 1"/>
          <p:cNvGrpSpPr/>
          <p:nvPr/>
        </p:nvGrpSpPr>
        <p:grpSpPr>
          <a:xfrm>
            <a:off x="459293" y="3636179"/>
            <a:ext cx="7200139" cy="802240"/>
            <a:chOff x="459293" y="3636179"/>
            <a:chExt cx="7200139" cy="802240"/>
          </a:xfrm>
        </p:grpSpPr>
        <p:grpSp>
          <p:nvGrpSpPr>
            <p:cNvPr id="45" name="קבוצה 44"/>
            <p:cNvGrpSpPr/>
            <p:nvPr/>
          </p:nvGrpSpPr>
          <p:grpSpPr>
            <a:xfrm>
              <a:off x="459293" y="3636179"/>
              <a:ext cx="7200139" cy="802240"/>
              <a:chOff x="2255610" y="4561808"/>
              <a:chExt cx="7200139" cy="802240"/>
            </a:xfrm>
          </p:grpSpPr>
          <p:grpSp>
            <p:nvGrpSpPr>
              <p:cNvPr id="23" name="קבוצה 22"/>
              <p:cNvGrpSpPr/>
              <p:nvPr/>
            </p:nvGrpSpPr>
            <p:grpSpPr>
              <a:xfrm>
                <a:off x="2255610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11" name="מלבן מעוגל 10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13" name="מחבר ישר 12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מחבר ישר 17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מחבר ישר 18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מחבר ישר 19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מחבר ישר 20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קבוצה 23"/>
              <p:cNvGrpSpPr/>
              <p:nvPr/>
            </p:nvGrpSpPr>
            <p:grpSpPr>
              <a:xfrm>
                <a:off x="5990542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25" name="מלבן מעוגל 24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26" name="מחבר ישר 25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מחבר ישר 26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מחבר ישר 27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מחבר ישר 28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מחבר ישר 29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8" name="אליפסה 47"/>
            <p:cNvSpPr/>
            <p:nvPr/>
          </p:nvSpPr>
          <p:spPr>
            <a:xfrm>
              <a:off x="1959023" y="3798339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5" name="אליפסה 54"/>
            <p:cNvSpPr/>
            <p:nvPr/>
          </p:nvSpPr>
          <p:spPr>
            <a:xfrm>
              <a:off x="616686" y="3798339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6" name="אליפסה 55"/>
            <p:cNvSpPr/>
            <p:nvPr/>
          </p:nvSpPr>
          <p:spPr>
            <a:xfrm>
              <a:off x="1264796" y="3798339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81" name="קבוצה 80"/>
          <p:cNvGrpSpPr/>
          <p:nvPr/>
        </p:nvGrpSpPr>
        <p:grpSpPr>
          <a:xfrm>
            <a:off x="459293" y="2405640"/>
            <a:ext cx="7200139" cy="802240"/>
            <a:chOff x="459293" y="2405640"/>
            <a:chExt cx="7200139" cy="802240"/>
          </a:xfrm>
        </p:grpSpPr>
        <p:grpSp>
          <p:nvGrpSpPr>
            <p:cNvPr id="58" name="קבוצה 57"/>
            <p:cNvGrpSpPr/>
            <p:nvPr/>
          </p:nvGrpSpPr>
          <p:grpSpPr>
            <a:xfrm>
              <a:off x="459293" y="2405640"/>
              <a:ext cx="7200139" cy="802240"/>
              <a:chOff x="2255610" y="4561808"/>
              <a:chExt cx="7200139" cy="802240"/>
            </a:xfrm>
          </p:grpSpPr>
          <p:grpSp>
            <p:nvGrpSpPr>
              <p:cNvPr id="59" name="קבוצה 58"/>
              <p:cNvGrpSpPr/>
              <p:nvPr/>
            </p:nvGrpSpPr>
            <p:grpSpPr>
              <a:xfrm>
                <a:off x="2255610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67" name="מלבן מעוגל 66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68" name="מחבר ישר 67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מחבר ישר 68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מחבר ישר 69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מחבר ישר 70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מחבר ישר 71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קבוצה 59"/>
              <p:cNvGrpSpPr/>
              <p:nvPr/>
            </p:nvGrpSpPr>
            <p:grpSpPr>
              <a:xfrm>
                <a:off x="5990542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61" name="מלבן מעוגל 60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62" name="מחבר ישר 61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מחבר ישר 62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מחבר ישר 63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מחבר ישר 64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מחבר ישר 65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7" name="אליפסה 46"/>
            <p:cNvSpPr/>
            <p:nvPr/>
          </p:nvSpPr>
          <p:spPr>
            <a:xfrm>
              <a:off x="587746" y="2559645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5" name="אליפסה 74"/>
            <p:cNvSpPr/>
            <p:nvPr/>
          </p:nvSpPr>
          <p:spPr>
            <a:xfrm>
              <a:off x="1273280" y="2567800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7" name="אליפסה 76"/>
            <p:cNvSpPr/>
            <p:nvPr/>
          </p:nvSpPr>
          <p:spPr>
            <a:xfrm>
              <a:off x="1928805" y="2574787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8" name="אליפסה 77"/>
            <p:cNvSpPr/>
            <p:nvPr/>
          </p:nvSpPr>
          <p:spPr>
            <a:xfrm>
              <a:off x="2661059" y="2574787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79" name="גל כפול 78"/>
          <p:cNvSpPr/>
          <p:nvPr/>
        </p:nvSpPr>
        <p:spPr>
          <a:xfrm>
            <a:off x="408966" y="5447154"/>
            <a:ext cx="4471691" cy="783318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dirty="0">
                <a:solidFill>
                  <a:srgbClr val="FF0000"/>
                </a:solidFill>
              </a:rPr>
              <a:t>ولكن أَينَ الصَّديق الثالث ؟؟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85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9" grpId="0"/>
      <p:bldP spid="50" grpId="0" animBg="1"/>
      <p:bldP spid="51" grpId="0" animBg="1"/>
      <p:bldP spid="53" grpId="0"/>
      <p:bldP spid="54" grpId="0" animBg="1"/>
      <p:bldP spid="7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הסבר אליפטי 1"/>
          <p:cNvSpPr/>
          <p:nvPr/>
        </p:nvSpPr>
        <p:spPr>
          <a:xfrm>
            <a:off x="9266445" y="4608141"/>
            <a:ext cx="2158276" cy="882545"/>
          </a:xfrm>
          <a:prstGeom prst="wedgeEllipseCallout">
            <a:avLst>
              <a:gd name="adj1" fmla="val 10637"/>
              <a:gd name="adj2" fmla="val -132881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انا الصَّحيح</a:t>
            </a:r>
            <a:endParaRPr lang="he-IL" sz="28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הסבר אליפטי 2"/>
          <p:cNvSpPr/>
          <p:nvPr/>
        </p:nvSpPr>
        <p:spPr>
          <a:xfrm>
            <a:off x="7455674" y="2780655"/>
            <a:ext cx="2583771" cy="1152871"/>
          </a:xfrm>
          <a:prstGeom prst="wedgeEllipseCallout">
            <a:avLst>
              <a:gd name="adj1" fmla="val 48022"/>
              <a:gd name="adj2" fmla="val -83014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انا </a:t>
            </a:r>
            <a:r>
              <a:rPr lang="ar-SA" sz="4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اكبَر</a:t>
            </a:r>
            <a:r>
              <a:rPr lang="ar-SA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الاعداد</a:t>
            </a:r>
            <a:endParaRPr lang="he-IL" sz="28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10055435" y="1567170"/>
            <a:ext cx="1369286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16600" b="1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7</a:t>
            </a:r>
          </a:p>
        </p:txBody>
      </p:sp>
      <p:sp>
        <p:nvSpPr>
          <p:cNvPr id="5" name="הסבר אליפטי 4"/>
          <p:cNvSpPr/>
          <p:nvPr/>
        </p:nvSpPr>
        <p:spPr>
          <a:xfrm>
            <a:off x="9994914" y="77736"/>
            <a:ext cx="2079810" cy="1489434"/>
          </a:xfrm>
          <a:prstGeom prst="wedgeEllipseCallout">
            <a:avLst>
              <a:gd name="adj1" fmla="val -23227"/>
              <a:gd name="adj2" fmla="val 79191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انا العدد سَبعة</a:t>
            </a:r>
            <a:endParaRPr lang="he-IL" sz="28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גל כפול 5"/>
          <p:cNvSpPr/>
          <p:nvPr/>
        </p:nvSpPr>
        <p:spPr>
          <a:xfrm>
            <a:off x="1371600" y="102149"/>
            <a:ext cx="5690617" cy="970826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اذا نجمع بعضنا نحصل على عدد </a:t>
            </a:r>
            <a:endParaRPr lang="en-US" sz="3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grpSp>
        <p:nvGrpSpPr>
          <p:cNvPr id="8" name="קבוצה 7"/>
          <p:cNvGrpSpPr/>
          <p:nvPr/>
        </p:nvGrpSpPr>
        <p:grpSpPr>
          <a:xfrm>
            <a:off x="420147" y="1298124"/>
            <a:ext cx="7200139" cy="802240"/>
            <a:chOff x="459293" y="2405640"/>
            <a:chExt cx="7200139" cy="802240"/>
          </a:xfrm>
        </p:grpSpPr>
        <p:grpSp>
          <p:nvGrpSpPr>
            <p:cNvPr id="9" name="קבוצה 8"/>
            <p:cNvGrpSpPr/>
            <p:nvPr/>
          </p:nvGrpSpPr>
          <p:grpSpPr>
            <a:xfrm>
              <a:off x="459293" y="2405640"/>
              <a:ext cx="7200139" cy="802240"/>
              <a:chOff x="2255610" y="4561808"/>
              <a:chExt cx="7200139" cy="802240"/>
            </a:xfrm>
          </p:grpSpPr>
          <p:grpSp>
            <p:nvGrpSpPr>
              <p:cNvPr id="14" name="קבוצה 13"/>
              <p:cNvGrpSpPr/>
              <p:nvPr/>
            </p:nvGrpSpPr>
            <p:grpSpPr>
              <a:xfrm>
                <a:off x="2255610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22" name="מלבן מעוגל 21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23" name="מחבר ישר 22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מחבר ישר 23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מחבר ישר 24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מחבר ישר 25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מחבר ישר 26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" name="קבוצה 14"/>
              <p:cNvGrpSpPr/>
              <p:nvPr/>
            </p:nvGrpSpPr>
            <p:grpSpPr>
              <a:xfrm>
                <a:off x="5990542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16" name="מלבן מעוגל 15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17" name="מחבר ישר 16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מחבר ישר 17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מחבר ישר 18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מחבר ישר 19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מחבר ישר 20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" name="אליפסה 9"/>
            <p:cNvSpPr/>
            <p:nvPr/>
          </p:nvSpPr>
          <p:spPr>
            <a:xfrm>
              <a:off x="587746" y="2559645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אליפסה 10"/>
            <p:cNvSpPr/>
            <p:nvPr/>
          </p:nvSpPr>
          <p:spPr>
            <a:xfrm>
              <a:off x="1273280" y="2567800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אליפסה 11"/>
            <p:cNvSpPr/>
            <p:nvPr/>
          </p:nvSpPr>
          <p:spPr>
            <a:xfrm>
              <a:off x="1928805" y="2574787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אליפסה 12"/>
            <p:cNvSpPr/>
            <p:nvPr/>
          </p:nvSpPr>
          <p:spPr>
            <a:xfrm>
              <a:off x="2661059" y="2574787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40" name="קבוצה 39"/>
          <p:cNvGrpSpPr/>
          <p:nvPr/>
        </p:nvGrpSpPr>
        <p:grpSpPr>
          <a:xfrm>
            <a:off x="3280305" y="1443185"/>
            <a:ext cx="2156303" cy="500045"/>
            <a:chOff x="3242449" y="1835431"/>
            <a:chExt cx="2156303" cy="500045"/>
          </a:xfrm>
        </p:grpSpPr>
        <p:sp>
          <p:nvSpPr>
            <p:cNvPr id="29" name="אליפסה 28"/>
            <p:cNvSpPr/>
            <p:nvPr/>
          </p:nvSpPr>
          <p:spPr>
            <a:xfrm>
              <a:off x="3242449" y="1854214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אליפסה 29"/>
            <p:cNvSpPr/>
            <p:nvPr/>
          </p:nvSpPr>
          <p:spPr>
            <a:xfrm>
              <a:off x="4267361" y="1845057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אליפסה 30"/>
            <p:cNvSpPr/>
            <p:nvPr/>
          </p:nvSpPr>
          <p:spPr>
            <a:xfrm>
              <a:off x="4921584" y="1835431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32" name="מלבן 31"/>
          <p:cNvSpPr/>
          <p:nvPr/>
        </p:nvSpPr>
        <p:spPr>
          <a:xfrm>
            <a:off x="3518889" y="2268538"/>
            <a:ext cx="9304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33" name="מלבן 32"/>
          <p:cNvSpPr/>
          <p:nvPr/>
        </p:nvSpPr>
        <p:spPr>
          <a:xfrm>
            <a:off x="1887035" y="2222014"/>
            <a:ext cx="54678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4</a:t>
            </a:r>
            <a:endParaRPr lang="he-IL" sz="11500" b="1" cap="none" spc="0" dirty="0">
              <a:ln w="38100">
                <a:solidFill>
                  <a:srgbClr val="0000FF"/>
                </a:solidFill>
                <a:prstDash val="solid"/>
              </a:ln>
              <a:solidFill>
                <a:srgbClr val="00B0F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5" name="מלבן 34"/>
          <p:cNvSpPr/>
          <p:nvPr/>
        </p:nvSpPr>
        <p:spPr>
          <a:xfrm>
            <a:off x="4502442" y="2222014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=</a:t>
            </a:r>
          </a:p>
        </p:txBody>
      </p:sp>
      <p:sp>
        <p:nvSpPr>
          <p:cNvPr id="36" name="מלבן 35"/>
          <p:cNvSpPr/>
          <p:nvPr/>
        </p:nvSpPr>
        <p:spPr>
          <a:xfrm>
            <a:off x="5435227" y="2237923"/>
            <a:ext cx="86914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7</a:t>
            </a:r>
          </a:p>
        </p:txBody>
      </p:sp>
      <p:sp>
        <p:nvSpPr>
          <p:cNvPr id="37" name="גל כפול 36"/>
          <p:cNvSpPr/>
          <p:nvPr/>
        </p:nvSpPr>
        <p:spPr>
          <a:xfrm>
            <a:off x="1867870" y="3533688"/>
            <a:ext cx="1150963" cy="644946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  </a:t>
            </a:r>
            <a:r>
              <a:rPr lang="ar-SA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ساوي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38" name="מלבן מעוגל 37"/>
          <p:cNvSpPr/>
          <p:nvPr/>
        </p:nvSpPr>
        <p:spPr>
          <a:xfrm>
            <a:off x="923632" y="4409280"/>
            <a:ext cx="4965503" cy="868494"/>
          </a:xfrm>
          <a:prstGeom prst="roundRect">
            <a:avLst/>
          </a:prstGeom>
          <a:solidFill>
            <a:srgbClr val="FFCC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SA" sz="2800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عندما يوجد اشارة +  اذن لدينا هنا : </a:t>
            </a:r>
            <a:endParaRPr lang="he-IL" sz="2800" dirty="0">
              <a:ln>
                <a:solidFill>
                  <a:srgbClr val="7030A0"/>
                </a:solidFill>
              </a:ln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           </a:t>
            </a:r>
            <a:endParaRPr lang="en-US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2841680" y="4323717"/>
            <a:ext cx="435530" cy="26054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גל כפול 40"/>
          <p:cNvSpPr/>
          <p:nvPr/>
        </p:nvSpPr>
        <p:spPr>
          <a:xfrm>
            <a:off x="3145371" y="3576839"/>
            <a:ext cx="1394118" cy="607491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ثلاثة</a:t>
            </a:r>
            <a:r>
              <a:rPr lang="he-IL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42" name="גל כפול 41"/>
          <p:cNvSpPr/>
          <p:nvPr/>
        </p:nvSpPr>
        <p:spPr>
          <a:xfrm>
            <a:off x="4672867" y="3603173"/>
            <a:ext cx="1025910" cy="601041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زائد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43" name="גל כפול 42"/>
          <p:cNvSpPr/>
          <p:nvPr/>
        </p:nvSpPr>
        <p:spPr>
          <a:xfrm>
            <a:off x="467343" y="3516494"/>
            <a:ext cx="1261190" cy="662271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سبعة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44" name="גל כפול 43"/>
          <p:cNvSpPr/>
          <p:nvPr/>
        </p:nvSpPr>
        <p:spPr>
          <a:xfrm>
            <a:off x="5825589" y="3601044"/>
            <a:ext cx="1236628" cy="553306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   </a:t>
            </a:r>
            <a:r>
              <a:rPr lang="ar-SA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اربعة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grpSp>
        <p:nvGrpSpPr>
          <p:cNvPr id="47" name="קבוצה 46"/>
          <p:cNvGrpSpPr/>
          <p:nvPr/>
        </p:nvGrpSpPr>
        <p:grpSpPr>
          <a:xfrm>
            <a:off x="2561846" y="2308037"/>
            <a:ext cx="959722" cy="1569660"/>
            <a:chOff x="8353246" y="4453987"/>
            <a:chExt cx="959722" cy="1569660"/>
          </a:xfrm>
        </p:grpSpPr>
        <p:sp>
          <p:nvSpPr>
            <p:cNvPr id="34" name="מלבן 33"/>
            <p:cNvSpPr/>
            <p:nvPr/>
          </p:nvSpPr>
          <p:spPr>
            <a:xfrm>
              <a:off x="8353246" y="4453987"/>
              <a:ext cx="959722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e-IL" sz="9600" b="1" cap="none" spc="0" dirty="0">
                  <a:ln w="22225">
                    <a:solidFill>
                      <a:schemeClr val="tx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/>
                </a:rPr>
                <a:t>+</a:t>
              </a:r>
            </a:p>
          </p:txBody>
        </p:sp>
        <p:sp>
          <p:nvSpPr>
            <p:cNvPr id="45" name="מלבן 44"/>
            <p:cNvSpPr/>
            <p:nvPr/>
          </p:nvSpPr>
          <p:spPr>
            <a:xfrm>
              <a:off x="8634600" y="5426242"/>
              <a:ext cx="397014" cy="2398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49" name="מלבן מעוגל 48"/>
          <p:cNvSpPr/>
          <p:nvPr/>
        </p:nvSpPr>
        <p:spPr>
          <a:xfrm>
            <a:off x="1858301" y="5478324"/>
            <a:ext cx="3773663" cy="1009226"/>
          </a:xfrm>
          <a:prstGeom prst="roundRect">
            <a:avLst/>
          </a:prstGeom>
          <a:solidFill>
            <a:srgbClr val="FFCC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>
            <a:noAutofit/>
          </a:bodyPr>
          <a:lstStyle/>
          <a:p>
            <a:pPr defTabSz="179388"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           </a:t>
            </a:r>
            <a:r>
              <a:rPr lang="ar-SA" sz="4400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تمرين جمع</a:t>
            </a:r>
            <a:endParaRPr lang="en-US" sz="4400" dirty="0">
              <a:ln>
                <a:solidFill>
                  <a:srgbClr val="7030A0"/>
                </a:solidFill>
              </a:ln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0415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 animBg="1"/>
      <p:bldP spid="6" grpId="0" animBg="1"/>
      <p:bldP spid="32" grpId="0"/>
      <p:bldP spid="32" grpId="1"/>
      <p:bldP spid="33" grpId="0"/>
      <p:bldP spid="33" grpId="1"/>
      <p:bldP spid="35" grpId="0"/>
      <p:bldP spid="35" grpId="1"/>
      <p:bldP spid="36" grpId="0"/>
      <p:bldP spid="36" grpId="1"/>
      <p:bldP spid="37" grpId="0" animBg="1"/>
      <p:bldP spid="38" grpId="0" animBg="1"/>
      <p:bldP spid="41" grpId="0" animBg="1"/>
      <p:bldP spid="42" grpId="0" animBg="1"/>
      <p:bldP spid="43" grpId="0" animBg="1"/>
      <p:bldP spid="44" grpId="0" animBg="1"/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קבוצה 38"/>
          <p:cNvGrpSpPr/>
          <p:nvPr/>
        </p:nvGrpSpPr>
        <p:grpSpPr>
          <a:xfrm>
            <a:off x="245780" y="1522011"/>
            <a:ext cx="7200139" cy="802240"/>
            <a:chOff x="420147" y="1298124"/>
            <a:chExt cx="7200139" cy="802240"/>
          </a:xfrm>
        </p:grpSpPr>
        <p:grpSp>
          <p:nvGrpSpPr>
            <p:cNvPr id="9" name="קבוצה 8"/>
            <p:cNvGrpSpPr/>
            <p:nvPr/>
          </p:nvGrpSpPr>
          <p:grpSpPr>
            <a:xfrm>
              <a:off x="420147" y="1298124"/>
              <a:ext cx="7200139" cy="802240"/>
              <a:chOff x="2255610" y="4561808"/>
              <a:chExt cx="7200139" cy="802240"/>
            </a:xfrm>
          </p:grpSpPr>
          <p:grpSp>
            <p:nvGrpSpPr>
              <p:cNvPr id="14" name="קבוצה 13"/>
              <p:cNvGrpSpPr/>
              <p:nvPr/>
            </p:nvGrpSpPr>
            <p:grpSpPr>
              <a:xfrm>
                <a:off x="2255610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22" name="מלבן מעוגל 21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23" name="מחבר ישר 22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מחבר ישר 23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מחבר ישר 24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מחבר ישר 25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מחבר ישר 26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" name="קבוצה 14"/>
              <p:cNvGrpSpPr/>
              <p:nvPr/>
            </p:nvGrpSpPr>
            <p:grpSpPr>
              <a:xfrm>
                <a:off x="5990542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16" name="מלבן מעוגל 15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17" name="מחבר ישר 16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מחבר ישר 17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מחבר ישר 18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מחבר ישר 19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מחבר ישר 20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9" name="אליפסה 28"/>
            <p:cNvSpPr/>
            <p:nvPr/>
          </p:nvSpPr>
          <p:spPr>
            <a:xfrm>
              <a:off x="1210300" y="1473556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אליפסה 29"/>
            <p:cNvSpPr/>
            <p:nvPr/>
          </p:nvSpPr>
          <p:spPr>
            <a:xfrm>
              <a:off x="1933425" y="1489637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אליפסה 30"/>
            <p:cNvSpPr/>
            <p:nvPr/>
          </p:nvSpPr>
          <p:spPr>
            <a:xfrm>
              <a:off x="535316" y="1460284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32" name="מלבן 31"/>
          <p:cNvSpPr/>
          <p:nvPr/>
        </p:nvSpPr>
        <p:spPr>
          <a:xfrm>
            <a:off x="1798225" y="2891632"/>
            <a:ext cx="9304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33" name="מלבן 32"/>
          <p:cNvSpPr/>
          <p:nvPr/>
        </p:nvSpPr>
        <p:spPr>
          <a:xfrm>
            <a:off x="3712809" y="2844154"/>
            <a:ext cx="54678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4</a:t>
            </a:r>
            <a:endParaRPr lang="he-IL" sz="11500" b="1" cap="none" spc="0" dirty="0">
              <a:ln w="38100">
                <a:solidFill>
                  <a:srgbClr val="0000FF"/>
                </a:solidFill>
                <a:prstDash val="solid"/>
              </a:ln>
              <a:solidFill>
                <a:srgbClr val="00B0F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5" name="מלבן 34"/>
          <p:cNvSpPr/>
          <p:nvPr/>
        </p:nvSpPr>
        <p:spPr>
          <a:xfrm>
            <a:off x="4502442" y="2940163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=</a:t>
            </a:r>
          </a:p>
        </p:txBody>
      </p:sp>
      <p:sp>
        <p:nvSpPr>
          <p:cNvPr id="36" name="מלבן 35"/>
          <p:cNvSpPr/>
          <p:nvPr/>
        </p:nvSpPr>
        <p:spPr>
          <a:xfrm>
            <a:off x="5372828" y="2829746"/>
            <a:ext cx="86914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7</a:t>
            </a:r>
          </a:p>
        </p:txBody>
      </p:sp>
      <p:sp>
        <p:nvSpPr>
          <p:cNvPr id="7" name="מלבן 6"/>
          <p:cNvSpPr/>
          <p:nvPr/>
        </p:nvSpPr>
        <p:spPr>
          <a:xfrm>
            <a:off x="2841680" y="5041866"/>
            <a:ext cx="435530" cy="26054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7" name="קבוצה 46"/>
          <p:cNvGrpSpPr/>
          <p:nvPr/>
        </p:nvGrpSpPr>
        <p:grpSpPr>
          <a:xfrm>
            <a:off x="2561846" y="3026186"/>
            <a:ext cx="959722" cy="1569660"/>
            <a:chOff x="8353246" y="4453987"/>
            <a:chExt cx="959722" cy="1569660"/>
          </a:xfrm>
        </p:grpSpPr>
        <p:sp>
          <p:nvSpPr>
            <p:cNvPr id="34" name="מלבן 33"/>
            <p:cNvSpPr/>
            <p:nvPr/>
          </p:nvSpPr>
          <p:spPr>
            <a:xfrm>
              <a:off x="8353246" y="4453987"/>
              <a:ext cx="959722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e-IL" sz="9600" b="1" cap="none" spc="0" dirty="0">
                  <a:ln w="22225">
                    <a:solidFill>
                      <a:schemeClr val="tx1"/>
                    </a:solidFill>
                    <a:prstDash val="solid"/>
                  </a:ln>
                  <a:solidFill>
                    <a:schemeClr val="bg1">
                      <a:lumMod val="50000"/>
                    </a:schemeClr>
                  </a:solidFill>
                  <a:effectLst/>
                </a:rPr>
                <a:t>+</a:t>
              </a:r>
            </a:p>
          </p:txBody>
        </p:sp>
        <p:sp>
          <p:nvSpPr>
            <p:cNvPr id="45" name="מלבן 44"/>
            <p:cNvSpPr/>
            <p:nvPr/>
          </p:nvSpPr>
          <p:spPr>
            <a:xfrm>
              <a:off x="8634600" y="5426242"/>
              <a:ext cx="397014" cy="2398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49" name="מלבן מעוגל 48"/>
          <p:cNvSpPr/>
          <p:nvPr/>
        </p:nvSpPr>
        <p:spPr>
          <a:xfrm>
            <a:off x="1035933" y="4928934"/>
            <a:ext cx="5132519" cy="1009226"/>
          </a:xfrm>
          <a:prstGeom prst="roundRect">
            <a:avLst/>
          </a:prstGeom>
          <a:solidFill>
            <a:srgbClr val="FFCC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>
            <a:noAutofit/>
          </a:bodyPr>
          <a:lstStyle/>
          <a:p>
            <a:pPr algn="ctr" defTabSz="179388"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            </a:t>
            </a:r>
            <a:r>
              <a:rPr lang="ar-SA" sz="4400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هذا هو قانون التَّبادُل </a:t>
            </a:r>
            <a:endParaRPr lang="en-US" sz="4400" dirty="0">
              <a:ln>
                <a:solidFill>
                  <a:srgbClr val="7030A0"/>
                </a:solidFill>
              </a:ln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grpSp>
        <p:nvGrpSpPr>
          <p:cNvPr id="53" name="קבוצה 52"/>
          <p:cNvGrpSpPr/>
          <p:nvPr/>
        </p:nvGrpSpPr>
        <p:grpSpPr>
          <a:xfrm>
            <a:off x="2500573" y="1688281"/>
            <a:ext cx="2763723" cy="482667"/>
            <a:chOff x="2639083" y="1488232"/>
            <a:chExt cx="2763723" cy="482667"/>
          </a:xfrm>
        </p:grpSpPr>
        <p:sp>
          <p:nvSpPr>
            <p:cNvPr id="48" name="אליפסה 47"/>
            <p:cNvSpPr/>
            <p:nvPr/>
          </p:nvSpPr>
          <p:spPr>
            <a:xfrm>
              <a:off x="2639083" y="1489637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0" name="אליפסה 49"/>
            <p:cNvSpPr/>
            <p:nvPr/>
          </p:nvSpPr>
          <p:spPr>
            <a:xfrm>
              <a:off x="3339813" y="1489637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אליפסה 50"/>
            <p:cNvSpPr/>
            <p:nvPr/>
          </p:nvSpPr>
          <p:spPr>
            <a:xfrm>
              <a:off x="4233241" y="1488232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2" name="אליפסה 51"/>
            <p:cNvSpPr/>
            <p:nvPr/>
          </p:nvSpPr>
          <p:spPr>
            <a:xfrm>
              <a:off x="4925638" y="1489637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54" name="מלבן 53"/>
          <p:cNvSpPr/>
          <p:nvPr/>
        </p:nvSpPr>
        <p:spPr>
          <a:xfrm>
            <a:off x="11356173" y="3699783"/>
            <a:ext cx="70442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7</a:t>
            </a:r>
          </a:p>
        </p:txBody>
      </p:sp>
      <p:sp>
        <p:nvSpPr>
          <p:cNvPr id="55" name="הסבר אליפטי 54"/>
          <p:cNvSpPr/>
          <p:nvPr/>
        </p:nvSpPr>
        <p:spPr>
          <a:xfrm>
            <a:off x="6798938" y="3681020"/>
            <a:ext cx="4008739" cy="1307571"/>
          </a:xfrm>
          <a:prstGeom prst="wedgeEllipseCallout">
            <a:avLst>
              <a:gd name="adj1" fmla="val 61563"/>
              <a:gd name="adj2" fmla="val 3409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chemeClr val="tx1"/>
                </a:solidFill>
              </a:rPr>
              <a:t>هذا غير مُهم لاننا سَنَحصُلَ عَلى نَفس النَّتيجة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6" name="מלבן 55"/>
          <p:cNvSpPr/>
          <p:nvPr/>
        </p:nvSpPr>
        <p:spPr>
          <a:xfrm>
            <a:off x="11125690" y="1604592"/>
            <a:ext cx="10463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28575">
                  <a:solidFill>
                    <a:srgbClr val="0000FF"/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57" name="מלבן 56"/>
          <p:cNvSpPr/>
          <p:nvPr/>
        </p:nvSpPr>
        <p:spPr>
          <a:xfrm>
            <a:off x="11060674" y="-47649"/>
            <a:ext cx="8481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he-IL" sz="19900" b="1" dirty="0"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8" name="הסבר אליפטי 57"/>
          <p:cNvSpPr/>
          <p:nvPr/>
        </p:nvSpPr>
        <p:spPr>
          <a:xfrm>
            <a:off x="3980712" y="96510"/>
            <a:ext cx="6521841" cy="895973"/>
          </a:xfrm>
          <a:prstGeom prst="wedgeEllipseCallout">
            <a:avLst>
              <a:gd name="adj1" fmla="val 59298"/>
              <a:gd name="adj2" fmla="val 17201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ctr"/>
            <a:r>
              <a:rPr lang="ar-SA" sz="2800" dirty="0">
                <a:solidFill>
                  <a:schemeClr val="tx1"/>
                </a:solidFill>
              </a:rPr>
              <a:t>ماذا سَيَحصُلُ اذا كُنتُ انا بالبداية  ؟؟</a:t>
            </a:r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9" name="הסבר אליפטי 58"/>
          <p:cNvSpPr/>
          <p:nvPr/>
        </p:nvSpPr>
        <p:spPr>
          <a:xfrm>
            <a:off x="6186356" y="2393864"/>
            <a:ext cx="5000499" cy="898888"/>
          </a:xfrm>
          <a:prstGeom prst="wedgeEllipseCallout">
            <a:avLst>
              <a:gd name="adj1" fmla="val 53510"/>
              <a:gd name="adj2" fmla="val -59506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chemeClr val="tx1"/>
                </a:solidFill>
              </a:rPr>
              <a:t>يُضيفوا قِسْم آخر وهو </a:t>
            </a:r>
            <a:r>
              <a:rPr lang="ar-SA" sz="3200" dirty="0">
                <a:solidFill>
                  <a:schemeClr val="tx1"/>
                </a:solidFill>
              </a:rPr>
              <a:t>انا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0" name="הסבר אליפטי 59"/>
          <p:cNvSpPr/>
          <p:nvPr/>
        </p:nvSpPr>
        <p:spPr>
          <a:xfrm>
            <a:off x="7068339" y="5376859"/>
            <a:ext cx="4008739" cy="914327"/>
          </a:xfrm>
          <a:prstGeom prst="wedgeEllipseCallout">
            <a:avLst>
              <a:gd name="adj1" fmla="val 56876"/>
              <a:gd name="adj2" fmla="val -1296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chemeClr val="tx1"/>
                </a:solidFill>
              </a:rPr>
              <a:t>وانا سابقى </a:t>
            </a:r>
            <a:r>
              <a:rPr lang="ar-SA" sz="4000" b="1" dirty="0">
                <a:solidFill>
                  <a:schemeClr val="tx1"/>
                </a:solidFill>
              </a:rPr>
              <a:t>الصحيح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78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5" grpId="0"/>
      <p:bldP spid="36" grpId="0"/>
      <p:bldP spid="49" grpId="0" animBg="1"/>
      <p:bldP spid="54" grpId="0"/>
      <p:bldP spid="55" grpId="0" animBg="1"/>
      <p:bldP spid="56" grpId="0"/>
      <p:bldP spid="57" grpId="0"/>
      <p:bldP spid="58" grpId="1" animBg="1"/>
      <p:bldP spid="59" grpId="1" animBg="1"/>
      <p:bldP spid="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קבוצה 51"/>
          <p:cNvGrpSpPr/>
          <p:nvPr/>
        </p:nvGrpSpPr>
        <p:grpSpPr>
          <a:xfrm>
            <a:off x="210381" y="555505"/>
            <a:ext cx="7200139" cy="802240"/>
            <a:chOff x="420147" y="2475570"/>
            <a:chExt cx="7200139" cy="802240"/>
          </a:xfrm>
        </p:grpSpPr>
        <p:grpSp>
          <p:nvGrpSpPr>
            <p:cNvPr id="3" name="קבוצה 2"/>
            <p:cNvGrpSpPr/>
            <p:nvPr/>
          </p:nvGrpSpPr>
          <p:grpSpPr>
            <a:xfrm>
              <a:off x="420147" y="2475570"/>
              <a:ext cx="7200139" cy="802240"/>
              <a:chOff x="2255610" y="4561808"/>
              <a:chExt cx="7200139" cy="802240"/>
            </a:xfrm>
          </p:grpSpPr>
          <p:grpSp>
            <p:nvGrpSpPr>
              <p:cNvPr id="8" name="קבוצה 7"/>
              <p:cNvGrpSpPr/>
              <p:nvPr/>
            </p:nvGrpSpPr>
            <p:grpSpPr>
              <a:xfrm>
                <a:off x="2255610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16" name="מלבן מעוגל 15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17" name="מחבר ישר 16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מחבר ישר 17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מחבר ישר 18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מחבר ישר 19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מחבר ישר 20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קבוצה 8"/>
              <p:cNvGrpSpPr/>
              <p:nvPr/>
            </p:nvGrpSpPr>
            <p:grpSpPr>
              <a:xfrm>
                <a:off x="5990542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10" name="מלבן מעוגל 9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11" name="מחבר ישר 10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מחבר ישר 11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מחבר ישר 12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מחבר ישר 13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מחבר ישר 14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" name="אליפסה 3"/>
            <p:cNvSpPr/>
            <p:nvPr/>
          </p:nvSpPr>
          <p:spPr>
            <a:xfrm>
              <a:off x="495782" y="2637730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אליפסה 4"/>
            <p:cNvSpPr/>
            <p:nvPr/>
          </p:nvSpPr>
          <p:spPr>
            <a:xfrm>
              <a:off x="1208564" y="2629575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אליפסה 5"/>
            <p:cNvSpPr/>
            <p:nvPr/>
          </p:nvSpPr>
          <p:spPr>
            <a:xfrm>
              <a:off x="1933397" y="2637730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אליפסה 21"/>
            <p:cNvSpPr/>
            <p:nvPr/>
          </p:nvSpPr>
          <p:spPr>
            <a:xfrm>
              <a:off x="2621913" y="2629575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53" name="קבוצה 52"/>
          <p:cNvGrpSpPr/>
          <p:nvPr/>
        </p:nvGrpSpPr>
        <p:grpSpPr>
          <a:xfrm>
            <a:off x="3054744" y="749626"/>
            <a:ext cx="2141631" cy="489417"/>
            <a:chOff x="3314988" y="2629575"/>
            <a:chExt cx="2141631" cy="489417"/>
          </a:xfrm>
        </p:grpSpPr>
        <p:sp>
          <p:nvSpPr>
            <p:cNvPr id="50" name="אליפסה 49"/>
            <p:cNvSpPr/>
            <p:nvPr/>
          </p:nvSpPr>
          <p:spPr>
            <a:xfrm>
              <a:off x="4285183" y="2637730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אליפסה 50"/>
            <p:cNvSpPr/>
            <p:nvPr/>
          </p:nvSpPr>
          <p:spPr>
            <a:xfrm>
              <a:off x="4979451" y="2629575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אליפסה 6"/>
            <p:cNvSpPr/>
            <p:nvPr/>
          </p:nvSpPr>
          <p:spPr>
            <a:xfrm>
              <a:off x="3314988" y="2637730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54" name="קבוצה 53"/>
          <p:cNvGrpSpPr/>
          <p:nvPr/>
        </p:nvGrpSpPr>
        <p:grpSpPr>
          <a:xfrm>
            <a:off x="3054744" y="734448"/>
            <a:ext cx="2141631" cy="489417"/>
            <a:chOff x="3314988" y="2629575"/>
            <a:chExt cx="2141631" cy="489417"/>
          </a:xfrm>
          <a:solidFill>
            <a:srgbClr val="0000FF"/>
          </a:solidFill>
        </p:grpSpPr>
        <p:sp>
          <p:nvSpPr>
            <p:cNvPr id="55" name="אליפסה 54"/>
            <p:cNvSpPr/>
            <p:nvPr/>
          </p:nvSpPr>
          <p:spPr>
            <a:xfrm>
              <a:off x="4285183" y="2637730"/>
              <a:ext cx="477168" cy="481262"/>
            </a:xfrm>
            <a:prstGeom prst="ellipse">
              <a:avLst/>
            </a:prstGeom>
            <a:grp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6" name="אליפסה 55"/>
            <p:cNvSpPr/>
            <p:nvPr/>
          </p:nvSpPr>
          <p:spPr>
            <a:xfrm>
              <a:off x="4979451" y="2629575"/>
              <a:ext cx="477168" cy="481262"/>
            </a:xfrm>
            <a:prstGeom prst="ellipse">
              <a:avLst/>
            </a:prstGeom>
            <a:grp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אליפסה 56"/>
            <p:cNvSpPr/>
            <p:nvPr/>
          </p:nvSpPr>
          <p:spPr>
            <a:xfrm>
              <a:off x="3314988" y="2637730"/>
              <a:ext cx="477168" cy="481262"/>
            </a:xfrm>
            <a:prstGeom prst="ellipse">
              <a:avLst/>
            </a:prstGeom>
            <a:grp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62" name="מלבן 61"/>
          <p:cNvSpPr/>
          <p:nvPr/>
        </p:nvSpPr>
        <p:spPr>
          <a:xfrm>
            <a:off x="11343192" y="35892"/>
            <a:ext cx="70442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7</a:t>
            </a:r>
          </a:p>
        </p:txBody>
      </p:sp>
      <p:sp>
        <p:nvSpPr>
          <p:cNvPr id="63" name="הסבר אליפטי 62"/>
          <p:cNvSpPr/>
          <p:nvPr/>
        </p:nvSpPr>
        <p:spPr>
          <a:xfrm>
            <a:off x="7730837" y="216186"/>
            <a:ext cx="3048198" cy="1141559"/>
          </a:xfrm>
          <a:prstGeom prst="wedgeEllipseCallout">
            <a:avLst>
              <a:gd name="adj1" fmla="val 72187"/>
              <a:gd name="adj2" fmla="val 534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هذه المرة أنا سأكونُ في البداية </a:t>
            </a:r>
            <a:endParaRPr lang="he-IL" sz="28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4" name="הסבר אליפטי 63"/>
          <p:cNvSpPr/>
          <p:nvPr/>
        </p:nvSpPr>
        <p:spPr>
          <a:xfrm>
            <a:off x="5954191" y="1605552"/>
            <a:ext cx="4859864" cy="1137648"/>
          </a:xfrm>
          <a:prstGeom prst="wedgeEllipseCallout">
            <a:avLst>
              <a:gd name="adj1" fmla="val 61619"/>
              <a:gd name="adj2" fmla="val -94774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ولكن أين أصدقائي ؟؟؟؟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65" name="מלבן 64"/>
          <p:cNvSpPr/>
          <p:nvPr/>
        </p:nvSpPr>
        <p:spPr>
          <a:xfrm>
            <a:off x="10897045" y="5288340"/>
            <a:ext cx="10463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66" name="מלבן 65"/>
          <p:cNvSpPr/>
          <p:nvPr/>
        </p:nvSpPr>
        <p:spPr>
          <a:xfrm>
            <a:off x="11157991" y="2111965"/>
            <a:ext cx="8481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he-IL" sz="19900" b="1" dirty="0"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7" name="הסבר אליפטי 66"/>
          <p:cNvSpPr/>
          <p:nvPr/>
        </p:nvSpPr>
        <p:spPr>
          <a:xfrm>
            <a:off x="6440747" y="3977492"/>
            <a:ext cx="4979483" cy="957981"/>
          </a:xfrm>
          <a:prstGeom prst="wedgeEllipseCallout">
            <a:avLst>
              <a:gd name="adj1" fmla="val 44801"/>
              <a:gd name="adj2" fmla="val -15931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ar-SA" sz="2800" dirty="0">
                <a:solidFill>
                  <a:schemeClr val="tx1"/>
                </a:solidFill>
              </a:rPr>
              <a:t>اقلب 3 اقراص تجدني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8" name="הסבר אליפטי 67"/>
          <p:cNvSpPr/>
          <p:nvPr/>
        </p:nvSpPr>
        <p:spPr>
          <a:xfrm>
            <a:off x="1807535" y="5146296"/>
            <a:ext cx="7894678" cy="1212980"/>
          </a:xfrm>
          <a:prstGeom prst="wedgeEllipseCallout">
            <a:avLst>
              <a:gd name="adj1" fmla="val 68539"/>
              <a:gd name="adj2" fmla="val 14698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</a:rPr>
              <a:t>اذا عرفت كم قرصا ازرق بقي لديك فلقد وجدتني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715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2"/>
      <p:bldP spid="63" grpId="1" animBg="1"/>
      <p:bldP spid="64" grpId="1" animBg="1"/>
      <p:bldP spid="65" grpId="0"/>
      <p:bldP spid="66" grpId="0"/>
      <p:bldP spid="67" grpId="0" animBg="1"/>
      <p:bldP spid="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1343192" y="35892"/>
            <a:ext cx="70442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7</a:t>
            </a:r>
          </a:p>
        </p:txBody>
      </p:sp>
      <p:sp>
        <p:nvSpPr>
          <p:cNvPr id="3" name="הסבר אליפטי 2"/>
          <p:cNvSpPr/>
          <p:nvPr/>
        </p:nvSpPr>
        <p:spPr>
          <a:xfrm>
            <a:off x="5963817" y="1565394"/>
            <a:ext cx="6098746" cy="983842"/>
          </a:xfrm>
          <a:prstGeom prst="wedgeEllipseCallout">
            <a:avLst>
              <a:gd name="adj1" fmla="val 38310"/>
              <a:gd name="adj2" fmla="val -128855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David" panose="020E0502060401010101" pitchFamily="34" charset="-79"/>
              </a:rPr>
              <a:t>في الطرح الصحيح دائما يكون في البداية 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3145371" y="1407550"/>
            <a:ext cx="9304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5" name="מלבן 4"/>
          <p:cNvSpPr/>
          <p:nvPr/>
        </p:nvSpPr>
        <p:spPr>
          <a:xfrm>
            <a:off x="5122529" y="1366718"/>
            <a:ext cx="54678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4</a:t>
            </a:r>
            <a:endParaRPr lang="he-IL" sz="11500" b="1" cap="none" spc="0" dirty="0">
              <a:ln w="38100">
                <a:solidFill>
                  <a:srgbClr val="0000FF"/>
                </a:solidFill>
                <a:prstDash val="solid"/>
              </a:ln>
              <a:solidFill>
                <a:srgbClr val="00B0F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4108619" y="1416102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=</a:t>
            </a:r>
          </a:p>
        </p:txBody>
      </p:sp>
      <p:sp>
        <p:nvSpPr>
          <p:cNvPr id="7" name="מלבן 6"/>
          <p:cNvSpPr/>
          <p:nvPr/>
        </p:nvSpPr>
        <p:spPr>
          <a:xfrm>
            <a:off x="1768686" y="1437184"/>
            <a:ext cx="8868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7</a:t>
            </a:r>
          </a:p>
        </p:txBody>
      </p:sp>
      <p:sp>
        <p:nvSpPr>
          <p:cNvPr id="8" name="גל כפול 7"/>
          <p:cNvSpPr/>
          <p:nvPr/>
        </p:nvSpPr>
        <p:spPr>
          <a:xfrm>
            <a:off x="1867870" y="3533688"/>
            <a:ext cx="1150963" cy="644946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يساوي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923632" y="4409280"/>
            <a:ext cx="4965503" cy="1069044"/>
          </a:xfrm>
          <a:prstGeom prst="roundRect">
            <a:avLst/>
          </a:prstGeom>
          <a:solidFill>
            <a:srgbClr val="FFCC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2800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عندما يكون لدينا اشارة ناقص اذن التمرين يسمى : </a:t>
            </a:r>
            <a:endParaRPr lang="he-IL" sz="2800" dirty="0">
              <a:ln>
                <a:solidFill>
                  <a:srgbClr val="7030A0"/>
                </a:solidFill>
              </a:ln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           </a:t>
            </a:r>
            <a:endParaRPr lang="en-US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10" name="גל כפול 9"/>
          <p:cNvSpPr/>
          <p:nvPr/>
        </p:nvSpPr>
        <p:spPr>
          <a:xfrm>
            <a:off x="3145371" y="3576839"/>
            <a:ext cx="1394118" cy="607491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    </a:t>
            </a:r>
            <a:r>
              <a:rPr lang="ar-SA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ثلاثة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11" name="גל כפול 10"/>
          <p:cNvSpPr/>
          <p:nvPr/>
        </p:nvSpPr>
        <p:spPr>
          <a:xfrm>
            <a:off x="4701357" y="3606255"/>
            <a:ext cx="1025910" cy="601041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ناقص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12" name="גל כפול 11"/>
          <p:cNvSpPr/>
          <p:nvPr/>
        </p:nvSpPr>
        <p:spPr>
          <a:xfrm>
            <a:off x="5889135" y="3549448"/>
            <a:ext cx="1261190" cy="662271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سبعة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13" name="גל כפול 12"/>
          <p:cNvSpPr/>
          <p:nvPr/>
        </p:nvSpPr>
        <p:spPr>
          <a:xfrm>
            <a:off x="454650" y="3598750"/>
            <a:ext cx="1236628" cy="553306"/>
          </a:xfrm>
          <a:prstGeom prst="doubleWave">
            <a:avLst/>
          </a:prstGeom>
          <a:solidFill>
            <a:srgbClr val="FFFFCC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   </a:t>
            </a:r>
            <a:r>
              <a:rPr lang="ar-SA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أربعة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17" name="מלבן מעוגל 16"/>
          <p:cNvSpPr/>
          <p:nvPr/>
        </p:nvSpPr>
        <p:spPr>
          <a:xfrm>
            <a:off x="1858301" y="5478324"/>
            <a:ext cx="3773663" cy="1009226"/>
          </a:xfrm>
          <a:prstGeom prst="roundRect">
            <a:avLst/>
          </a:prstGeom>
          <a:solidFill>
            <a:srgbClr val="FFCC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>
            <a:noAutofit/>
          </a:bodyPr>
          <a:lstStyle/>
          <a:p>
            <a:pPr defTabSz="179388">
              <a:lnSpc>
                <a:spcPct val="107000"/>
              </a:lnSpc>
              <a:spcAft>
                <a:spcPts val="800"/>
              </a:spcAft>
            </a:pPr>
            <a:r>
              <a:rPr lang="he-IL" sz="28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           </a:t>
            </a:r>
            <a:r>
              <a:rPr lang="ar-SA" sz="4400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تمرين طرح</a:t>
            </a:r>
            <a:endParaRPr lang="en-US" sz="4400" dirty="0">
              <a:ln>
                <a:solidFill>
                  <a:srgbClr val="7030A0"/>
                </a:solidFill>
              </a:ln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42" name="מלבן 41"/>
          <p:cNvSpPr/>
          <p:nvPr/>
        </p:nvSpPr>
        <p:spPr>
          <a:xfrm>
            <a:off x="2510246" y="1384760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-</a:t>
            </a:r>
          </a:p>
        </p:txBody>
      </p:sp>
      <p:grpSp>
        <p:nvGrpSpPr>
          <p:cNvPr id="43" name="קבוצה 42"/>
          <p:cNvGrpSpPr/>
          <p:nvPr/>
        </p:nvGrpSpPr>
        <p:grpSpPr>
          <a:xfrm>
            <a:off x="134746" y="216186"/>
            <a:ext cx="7200139" cy="802240"/>
            <a:chOff x="420147" y="2475570"/>
            <a:chExt cx="7200139" cy="802240"/>
          </a:xfrm>
        </p:grpSpPr>
        <p:grpSp>
          <p:nvGrpSpPr>
            <p:cNvPr id="44" name="קבוצה 43"/>
            <p:cNvGrpSpPr/>
            <p:nvPr/>
          </p:nvGrpSpPr>
          <p:grpSpPr>
            <a:xfrm>
              <a:off x="420147" y="2475570"/>
              <a:ext cx="7200139" cy="802240"/>
              <a:chOff x="2255610" y="4561808"/>
              <a:chExt cx="7200139" cy="802240"/>
            </a:xfrm>
          </p:grpSpPr>
          <p:grpSp>
            <p:nvGrpSpPr>
              <p:cNvPr id="49" name="קבוצה 48"/>
              <p:cNvGrpSpPr/>
              <p:nvPr/>
            </p:nvGrpSpPr>
            <p:grpSpPr>
              <a:xfrm>
                <a:off x="2255610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57" name="מלבן מעוגל 56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58" name="מחבר ישר 57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מחבר ישר 58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מחבר ישר 59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מחבר ישר 60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מחבר ישר 61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קבוצה 49"/>
              <p:cNvGrpSpPr/>
              <p:nvPr/>
            </p:nvGrpSpPr>
            <p:grpSpPr>
              <a:xfrm>
                <a:off x="5990542" y="4561808"/>
                <a:ext cx="3465207" cy="802240"/>
                <a:chOff x="2155947" y="4561808"/>
                <a:chExt cx="3465207" cy="802240"/>
              </a:xfrm>
            </p:grpSpPr>
            <p:sp>
              <p:nvSpPr>
                <p:cNvPr id="51" name="מלבן מעוגל 50"/>
                <p:cNvSpPr/>
                <p:nvPr/>
              </p:nvSpPr>
              <p:spPr>
                <a:xfrm>
                  <a:off x="2155947" y="4574776"/>
                  <a:ext cx="3465207" cy="779647"/>
                </a:xfrm>
                <a:prstGeom prst="round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38100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>
                    <a:ln w="28575">
                      <a:solidFill>
                        <a:schemeClr val="accent2">
                          <a:lumMod val="75000"/>
                        </a:schemeClr>
                      </a:solidFill>
                    </a:ln>
                  </a:endParaRPr>
                </a:p>
              </p:txBody>
            </p:sp>
            <p:cxnSp>
              <p:nvCxnSpPr>
                <p:cNvPr id="52" name="מחבר ישר 51"/>
                <p:cNvCxnSpPr/>
                <p:nvPr/>
              </p:nvCxnSpPr>
              <p:spPr>
                <a:xfrm>
                  <a:off x="2842379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מחבר ישר 52"/>
                <p:cNvCxnSpPr/>
                <p:nvPr/>
              </p:nvCxnSpPr>
              <p:spPr>
                <a:xfrm>
                  <a:off x="353843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מחבר ישר 53"/>
                <p:cNvCxnSpPr/>
                <p:nvPr/>
              </p:nvCxnSpPr>
              <p:spPr>
                <a:xfrm>
                  <a:off x="4240460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מחבר ישר 54"/>
                <p:cNvCxnSpPr/>
                <p:nvPr/>
              </p:nvCxnSpPr>
              <p:spPr>
                <a:xfrm>
                  <a:off x="4932857" y="4574776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מחבר ישר 55"/>
                <p:cNvCxnSpPr/>
                <p:nvPr/>
              </p:nvCxnSpPr>
              <p:spPr>
                <a:xfrm>
                  <a:off x="4932857" y="4561808"/>
                  <a:ext cx="9626" cy="78927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אליפסה 44"/>
            <p:cNvSpPr/>
            <p:nvPr/>
          </p:nvSpPr>
          <p:spPr>
            <a:xfrm>
              <a:off x="495782" y="2637730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6" name="אליפסה 45"/>
            <p:cNvSpPr/>
            <p:nvPr/>
          </p:nvSpPr>
          <p:spPr>
            <a:xfrm>
              <a:off x="1208564" y="2629575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7" name="אליפסה 46"/>
            <p:cNvSpPr/>
            <p:nvPr/>
          </p:nvSpPr>
          <p:spPr>
            <a:xfrm>
              <a:off x="1933397" y="2637730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8" name="אליפסה 47"/>
            <p:cNvSpPr/>
            <p:nvPr/>
          </p:nvSpPr>
          <p:spPr>
            <a:xfrm>
              <a:off x="2621913" y="2629575"/>
              <a:ext cx="477168" cy="481262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63" name="קבוצה 62"/>
          <p:cNvGrpSpPr/>
          <p:nvPr/>
        </p:nvGrpSpPr>
        <p:grpSpPr>
          <a:xfrm>
            <a:off x="3054744" y="362036"/>
            <a:ext cx="2141631" cy="489417"/>
            <a:chOff x="3314988" y="2629575"/>
            <a:chExt cx="2141631" cy="489417"/>
          </a:xfrm>
        </p:grpSpPr>
        <p:sp>
          <p:nvSpPr>
            <p:cNvPr id="64" name="אליפסה 63"/>
            <p:cNvSpPr/>
            <p:nvPr/>
          </p:nvSpPr>
          <p:spPr>
            <a:xfrm>
              <a:off x="4285183" y="2637730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5" name="אליפסה 64"/>
            <p:cNvSpPr/>
            <p:nvPr/>
          </p:nvSpPr>
          <p:spPr>
            <a:xfrm>
              <a:off x="4979451" y="2629575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6" name="אליפסה 65"/>
            <p:cNvSpPr/>
            <p:nvPr/>
          </p:nvSpPr>
          <p:spPr>
            <a:xfrm>
              <a:off x="3314988" y="2637730"/>
              <a:ext cx="477168" cy="481262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67" name="קבוצה 66"/>
          <p:cNvGrpSpPr/>
          <p:nvPr/>
        </p:nvGrpSpPr>
        <p:grpSpPr>
          <a:xfrm>
            <a:off x="3054744" y="365970"/>
            <a:ext cx="2141631" cy="489417"/>
            <a:chOff x="3314988" y="2629575"/>
            <a:chExt cx="2141631" cy="489417"/>
          </a:xfrm>
          <a:solidFill>
            <a:srgbClr val="0000FF"/>
          </a:solidFill>
        </p:grpSpPr>
        <p:sp>
          <p:nvSpPr>
            <p:cNvPr id="68" name="אליפסה 67"/>
            <p:cNvSpPr/>
            <p:nvPr/>
          </p:nvSpPr>
          <p:spPr>
            <a:xfrm>
              <a:off x="4285183" y="2637730"/>
              <a:ext cx="477168" cy="481262"/>
            </a:xfrm>
            <a:prstGeom prst="ellipse">
              <a:avLst/>
            </a:prstGeom>
            <a:grp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9" name="אליפסה 68"/>
            <p:cNvSpPr/>
            <p:nvPr/>
          </p:nvSpPr>
          <p:spPr>
            <a:xfrm>
              <a:off x="4979451" y="2629575"/>
              <a:ext cx="477168" cy="481262"/>
            </a:xfrm>
            <a:prstGeom prst="ellipse">
              <a:avLst/>
            </a:prstGeom>
            <a:grp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אליפסה 69"/>
            <p:cNvSpPr/>
            <p:nvPr/>
          </p:nvSpPr>
          <p:spPr>
            <a:xfrm>
              <a:off x="3314988" y="2637730"/>
              <a:ext cx="477168" cy="481262"/>
            </a:xfrm>
            <a:prstGeom prst="ellipse">
              <a:avLst/>
            </a:prstGeom>
            <a:grp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71" name="מלבן 70"/>
          <p:cNvSpPr/>
          <p:nvPr/>
        </p:nvSpPr>
        <p:spPr>
          <a:xfrm>
            <a:off x="11365456" y="5489482"/>
            <a:ext cx="5591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72" name="מלבן 71"/>
          <p:cNvSpPr/>
          <p:nvPr/>
        </p:nvSpPr>
        <p:spPr>
          <a:xfrm>
            <a:off x="11534096" y="2313107"/>
            <a:ext cx="4532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he-IL" sz="19900" b="1" dirty="0"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3" name="הסבר אליפטי 72"/>
          <p:cNvSpPr/>
          <p:nvPr/>
        </p:nvSpPr>
        <p:spPr>
          <a:xfrm>
            <a:off x="7556063" y="3882767"/>
            <a:ext cx="4015251" cy="526513"/>
          </a:xfrm>
          <a:prstGeom prst="wedgeEllipseCallout">
            <a:avLst>
              <a:gd name="adj1" fmla="val 44801"/>
              <a:gd name="adj2" fmla="val -15931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ar-SA" sz="28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نقلب 3 اقراص ..</a:t>
            </a:r>
            <a:endParaRPr lang="en-US" sz="28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4" name="הסבר אליפטי 73"/>
          <p:cNvSpPr/>
          <p:nvPr/>
        </p:nvSpPr>
        <p:spPr>
          <a:xfrm>
            <a:off x="6248301" y="5661763"/>
            <a:ext cx="5015159" cy="748151"/>
          </a:xfrm>
          <a:prstGeom prst="wedgeEllipseCallout">
            <a:avLst>
              <a:gd name="adj1" fmla="val 48808"/>
              <a:gd name="adj2" fmla="val 41548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dirty="0">
                <a:solidFill>
                  <a:schemeClr val="tx1"/>
                </a:solidFill>
              </a:rPr>
              <a:t>يبقى لدينا 4 اقراص زرقاء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1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xit" presetSubtype="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5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3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3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3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3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4" grpId="2"/>
      <p:bldP spid="5" grpId="0"/>
      <p:bldP spid="5" grpId="2"/>
      <p:bldP spid="6" grpId="0"/>
      <p:bldP spid="6" grpId="2"/>
      <p:bldP spid="7" grpId="1"/>
      <p:bldP spid="7" grpId="3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42" grpId="0"/>
      <p:bldP spid="42" grpId="2"/>
      <p:bldP spid="71" grpId="0"/>
      <p:bldP spid="72" grpId="0"/>
      <p:bldP spid="73" grpId="0" animBg="1"/>
      <p:bldP spid="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הסבר אליפטי 73"/>
          <p:cNvSpPr/>
          <p:nvPr/>
        </p:nvSpPr>
        <p:spPr>
          <a:xfrm>
            <a:off x="6295648" y="4621356"/>
            <a:ext cx="5866985" cy="918770"/>
          </a:xfrm>
          <a:prstGeom prst="wedgeEllipseCallout">
            <a:avLst>
              <a:gd name="adj1" fmla="val 44642"/>
              <a:gd name="adj2" fmla="val -389029"/>
            </a:avLst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تمريني جمع وتمريني طرح</a:t>
            </a:r>
            <a:endParaRPr lang="en-US" sz="36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11376810" y="67752"/>
            <a:ext cx="70442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8</a:t>
            </a:r>
          </a:p>
        </p:txBody>
      </p:sp>
      <p:sp>
        <p:nvSpPr>
          <p:cNvPr id="6" name="מלבן 5"/>
          <p:cNvSpPr/>
          <p:nvPr/>
        </p:nvSpPr>
        <p:spPr>
          <a:xfrm>
            <a:off x="3416169" y="511194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=</a:t>
            </a:r>
          </a:p>
        </p:txBody>
      </p:sp>
      <p:sp>
        <p:nvSpPr>
          <p:cNvPr id="42" name="מלבן 41"/>
          <p:cNvSpPr/>
          <p:nvPr/>
        </p:nvSpPr>
        <p:spPr>
          <a:xfrm>
            <a:off x="1442307" y="4917383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-</a:t>
            </a:r>
          </a:p>
        </p:txBody>
      </p:sp>
      <p:sp>
        <p:nvSpPr>
          <p:cNvPr id="71" name="מלבן 70"/>
          <p:cNvSpPr/>
          <p:nvPr/>
        </p:nvSpPr>
        <p:spPr>
          <a:xfrm>
            <a:off x="10148385" y="35892"/>
            <a:ext cx="5591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72" name="מלבן 71"/>
          <p:cNvSpPr/>
          <p:nvPr/>
        </p:nvSpPr>
        <p:spPr>
          <a:xfrm>
            <a:off x="8469716" y="44906"/>
            <a:ext cx="4532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he-IL" sz="19900" b="1" dirty="0"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3" name="הסבר אליפטי 72"/>
          <p:cNvSpPr/>
          <p:nvPr/>
        </p:nvSpPr>
        <p:spPr>
          <a:xfrm>
            <a:off x="5844997" y="1996715"/>
            <a:ext cx="5654276" cy="1910267"/>
          </a:xfrm>
          <a:prstGeom prst="wedgeEllipseCallout">
            <a:avLst>
              <a:gd name="adj1" fmla="val 28131"/>
              <a:gd name="adj2" fmla="val -11541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نتذكر دائما</a:t>
            </a:r>
          </a:p>
          <a:p>
            <a:pPr algn="ctr"/>
            <a:r>
              <a:rPr lang="ar-SA" sz="36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للارقام الثلاثة يوجد </a:t>
            </a:r>
            <a:r>
              <a:rPr lang="ar-SA" sz="54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4</a:t>
            </a:r>
            <a:r>
              <a:rPr lang="ar-SA" sz="36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تمارين </a:t>
            </a:r>
            <a:endParaRPr lang="en-US" sz="36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3" name="מלבן 82"/>
          <p:cNvSpPr/>
          <p:nvPr/>
        </p:nvSpPr>
        <p:spPr>
          <a:xfrm>
            <a:off x="1442306" y="3634775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-</a:t>
            </a:r>
          </a:p>
        </p:txBody>
      </p:sp>
      <p:sp>
        <p:nvSpPr>
          <p:cNvPr id="84" name="מלבן 83"/>
          <p:cNvSpPr/>
          <p:nvPr/>
        </p:nvSpPr>
        <p:spPr>
          <a:xfrm>
            <a:off x="1442307" y="427055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</a:rPr>
              <a:t>+</a:t>
            </a:r>
            <a:endParaRPr lang="he-IL" sz="96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85" name="מלבן 84"/>
          <p:cNvSpPr/>
          <p:nvPr/>
        </p:nvSpPr>
        <p:spPr>
          <a:xfrm>
            <a:off x="11275801" y="35892"/>
            <a:ext cx="8868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8</a:t>
            </a:r>
          </a:p>
        </p:txBody>
      </p:sp>
      <p:sp>
        <p:nvSpPr>
          <p:cNvPr id="87" name="מלבן 86"/>
          <p:cNvSpPr/>
          <p:nvPr/>
        </p:nvSpPr>
        <p:spPr>
          <a:xfrm>
            <a:off x="8191396" y="31074"/>
            <a:ext cx="9304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88" name="מלבן 87"/>
          <p:cNvSpPr/>
          <p:nvPr/>
        </p:nvSpPr>
        <p:spPr>
          <a:xfrm>
            <a:off x="8210845" y="31074"/>
            <a:ext cx="9304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89" name="מלבן 88"/>
          <p:cNvSpPr/>
          <p:nvPr/>
        </p:nvSpPr>
        <p:spPr>
          <a:xfrm>
            <a:off x="8210844" y="31074"/>
            <a:ext cx="9304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90" name="מלבן 89"/>
          <p:cNvSpPr/>
          <p:nvPr/>
        </p:nvSpPr>
        <p:spPr>
          <a:xfrm>
            <a:off x="1432345" y="2193225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</a:rPr>
              <a:t>+</a:t>
            </a:r>
            <a:endParaRPr lang="he-IL" sz="96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91" name="מלבן 90"/>
          <p:cNvSpPr/>
          <p:nvPr/>
        </p:nvSpPr>
        <p:spPr>
          <a:xfrm>
            <a:off x="10135488" y="44906"/>
            <a:ext cx="54678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</a:t>
            </a:r>
            <a:endParaRPr lang="he-IL" sz="11500" b="1" cap="none" spc="0" dirty="0">
              <a:ln w="38100">
                <a:solidFill>
                  <a:srgbClr val="0000FF"/>
                </a:solidFill>
                <a:prstDash val="solid"/>
              </a:ln>
              <a:solidFill>
                <a:srgbClr val="00B0F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94" name="מלבן 93"/>
          <p:cNvSpPr/>
          <p:nvPr/>
        </p:nvSpPr>
        <p:spPr>
          <a:xfrm>
            <a:off x="11242017" y="53920"/>
            <a:ext cx="8868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8</a:t>
            </a:r>
          </a:p>
        </p:txBody>
      </p:sp>
      <p:sp>
        <p:nvSpPr>
          <p:cNvPr id="96" name="מלבן 95"/>
          <p:cNvSpPr/>
          <p:nvPr/>
        </p:nvSpPr>
        <p:spPr>
          <a:xfrm>
            <a:off x="10157426" y="49841"/>
            <a:ext cx="54678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</a:t>
            </a:r>
            <a:endParaRPr lang="he-IL" sz="11500" b="1" cap="none" spc="0" dirty="0">
              <a:ln w="38100">
                <a:solidFill>
                  <a:srgbClr val="0000FF"/>
                </a:solidFill>
                <a:prstDash val="solid"/>
              </a:ln>
              <a:solidFill>
                <a:srgbClr val="00B0F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97" name="מלבן 96"/>
          <p:cNvSpPr/>
          <p:nvPr/>
        </p:nvSpPr>
        <p:spPr>
          <a:xfrm>
            <a:off x="10145189" y="31074"/>
            <a:ext cx="54678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</a:t>
            </a:r>
            <a:endParaRPr lang="he-IL" sz="11500" b="1" cap="none" spc="0" dirty="0">
              <a:ln w="38100">
                <a:solidFill>
                  <a:srgbClr val="0000FF"/>
                </a:solidFill>
                <a:prstDash val="solid"/>
              </a:ln>
              <a:solidFill>
                <a:srgbClr val="00B0F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98" name="מלבן 97"/>
          <p:cNvSpPr/>
          <p:nvPr/>
        </p:nvSpPr>
        <p:spPr>
          <a:xfrm>
            <a:off x="3464346" y="2188809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=</a:t>
            </a:r>
          </a:p>
        </p:txBody>
      </p:sp>
      <p:sp>
        <p:nvSpPr>
          <p:cNvPr id="99" name="מלבן 98"/>
          <p:cNvSpPr/>
          <p:nvPr/>
        </p:nvSpPr>
        <p:spPr>
          <a:xfrm>
            <a:off x="3474307" y="3634775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=</a:t>
            </a:r>
          </a:p>
        </p:txBody>
      </p:sp>
      <p:sp>
        <p:nvSpPr>
          <p:cNvPr id="100" name="מלבן 99"/>
          <p:cNvSpPr/>
          <p:nvPr/>
        </p:nvSpPr>
        <p:spPr>
          <a:xfrm>
            <a:off x="3484268" y="5080741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=</a:t>
            </a:r>
          </a:p>
        </p:txBody>
      </p:sp>
      <p:sp>
        <p:nvSpPr>
          <p:cNvPr id="101" name="מלבן 100"/>
          <p:cNvSpPr/>
          <p:nvPr/>
        </p:nvSpPr>
        <p:spPr>
          <a:xfrm>
            <a:off x="11269228" y="58738"/>
            <a:ext cx="8868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8</a:t>
            </a:r>
          </a:p>
        </p:txBody>
      </p:sp>
      <p:sp>
        <p:nvSpPr>
          <p:cNvPr id="102" name="מלבן 101"/>
          <p:cNvSpPr/>
          <p:nvPr/>
        </p:nvSpPr>
        <p:spPr>
          <a:xfrm>
            <a:off x="8449487" y="31074"/>
            <a:ext cx="4532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he-IL" sz="19900" b="1" dirty="0"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3" name="מלבן 102"/>
          <p:cNvSpPr/>
          <p:nvPr/>
        </p:nvSpPr>
        <p:spPr>
          <a:xfrm>
            <a:off x="10148385" y="58738"/>
            <a:ext cx="5591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104" name="מלבן 103"/>
          <p:cNvSpPr/>
          <p:nvPr/>
        </p:nvSpPr>
        <p:spPr>
          <a:xfrm>
            <a:off x="11285606" y="44906"/>
            <a:ext cx="8868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14884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48148E-6 L -0.64336 0.0618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174" y="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757 L -0.62696 0.0601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63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3.33333E-6 L -0.56615 0.0543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7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0.01111 L -0.78633 0.320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323" y="16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48148E-6 L -0.48438 0.3162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19" y="1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217 -0.3118 L -0.56093 0.2965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661" y="3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55 -0.00787 L -0.87578 0.5384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323" y="2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4.07407E-6 L -0.62813 0.5488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06" y="2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95 -0.02407 L -0.32162 0.5317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33" y="2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4.07407E-6 L -0.87722 0.7349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867" y="3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2 -1.48148E-6 L -0.49102 0.7303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67" y="36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3.33333E-6 L -0.46381 0.7312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90" y="3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1" grpId="0"/>
      <p:bldP spid="73" grpId="0" animBg="1"/>
      <p:bldP spid="85" grpId="0"/>
      <p:bldP spid="87" grpId="0"/>
      <p:bldP spid="88" grpId="0"/>
      <p:bldP spid="89" grpId="0"/>
      <p:bldP spid="91" grpId="0"/>
      <p:bldP spid="94" grpId="0"/>
      <p:bldP spid="97" grpId="0"/>
      <p:bldP spid="101" grpId="0"/>
      <p:bldP spid="102" grpId="0"/>
      <p:bldP spid="103" grpId="0"/>
      <p:bldP spid="1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הסבר אליפטי 73"/>
          <p:cNvSpPr/>
          <p:nvPr/>
        </p:nvSpPr>
        <p:spPr>
          <a:xfrm>
            <a:off x="4379976" y="4215384"/>
            <a:ext cx="8019288" cy="2435017"/>
          </a:xfrm>
          <a:prstGeom prst="wedgeEllipseCallout">
            <a:avLst>
              <a:gd name="adj1" fmla="val 41525"/>
              <a:gd name="adj2" fmla="val -181404"/>
            </a:avLst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الصحيح يكون زوجي</a:t>
            </a:r>
            <a:endParaRPr lang="en-US" sz="3600" b="1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ar-SA" sz="3600" b="1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ولدينا فقط تمرين واحد جمع </a:t>
            </a:r>
          </a:p>
          <a:p>
            <a:pPr algn="ctr"/>
            <a:r>
              <a:rPr lang="ar-SA" sz="3600" b="1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وتمرين واحد طرح</a:t>
            </a:r>
            <a:endParaRPr lang="en-US" sz="3600" b="1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3416169" y="511194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=</a:t>
            </a:r>
          </a:p>
        </p:txBody>
      </p:sp>
      <p:sp>
        <p:nvSpPr>
          <p:cNvPr id="72" name="מלבן 71"/>
          <p:cNvSpPr/>
          <p:nvPr/>
        </p:nvSpPr>
        <p:spPr>
          <a:xfrm>
            <a:off x="8469716" y="44906"/>
            <a:ext cx="4532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he-IL" sz="19900" b="1" dirty="0"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3" name="הסבר אליפטי 72"/>
          <p:cNvSpPr/>
          <p:nvPr/>
        </p:nvSpPr>
        <p:spPr>
          <a:xfrm>
            <a:off x="6096389" y="1859625"/>
            <a:ext cx="5424231" cy="1622974"/>
          </a:xfrm>
          <a:prstGeom prst="wedgeEllipseCallout">
            <a:avLst>
              <a:gd name="adj1" fmla="val 21015"/>
              <a:gd name="adj2" fmla="val -96602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اذا القسمان متشابهان </a:t>
            </a:r>
            <a:endParaRPr lang="en-US" sz="3600" b="1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3" name="מלבן 82"/>
          <p:cNvSpPr/>
          <p:nvPr/>
        </p:nvSpPr>
        <p:spPr>
          <a:xfrm>
            <a:off x="1442307" y="2697769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-</a:t>
            </a:r>
          </a:p>
        </p:txBody>
      </p:sp>
      <p:sp>
        <p:nvSpPr>
          <p:cNvPr id="84" name="מלבן 83"/>
          <p:cNvSpPr/>
          <p:nvPr/>
        </p:nvSpPr>
        <p:spPr>
          <a:xfrm>
            <a:off x="1442307" y="427055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</a:rPr>
              <a:t>+</a:t>
            </a:r>
            <a:endParaRPr lang="he-IL" sz="96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85" name="מלבן 84"/>
          <p:cNvSpPr/>
          <p:nvPr/>
        </p:nvSpPr>
        <p:spPr>
          <a:xfrm>
            <a:off x="10688227" y="-6782"/>
            <a:ext cx="8868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6</a:t>
            </a:r>
          </a:p>
        </p:txBody>
      </p:sp>
      <p:sp>
        <p:nvSpPr>
          <p:cNvPr id="87" name="מלבן 86"/>
          <p:cNvSpPr/>
          <p:nvPr/>
        </p:nvSpPr>
        <p:spPr>
          <a:xfrm>
            <a:off x="8191396" y="31074"/>
            <a:ext cx="9304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88" name="מלבן 87"/>
          <p:cNvSpPr/>
          <p:nvPr/>
        </p:nvSpPr>
        <p:spPr>
          <a:xfrm>
            <a:off x="8210845" y="31074"/>
            <a:ext cx="9304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89" name="מלבן 88"/>
          <p:cNvSpPr/>
          <p:nvPr/>
        </p:nvSpPr>
        <p:spPr>
          <a:xfrm>
            <a:off x="9595362" y="44906"/>
            <a:ext cx="9304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</a:p>
        </p:txBody>
      </p:sp>
      <p:sp>
        <p:nvSpPr>
          <p:cNvPr id="99" name="מלבן 98"/>
          <p:cNvSpPr/>
          <p:nvPr/>
        </p:nvSpPr>
        <p:spPr>
          <a:xfrm>
            <a:off x="3576791" y="2813639"/>
            <a:ext cx="8031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/>
              </a:rPr>
              <a:t>=</a:t>
            </a:r>
          </a:p>
        </p:txBody>
      </p:sp>
      <p:sp>
        <p:nvSpPr>
          <p:cNvPr id="105" name="מלבן 104"/>
          <p:cNvSpPr/>
          <p:nvPr/>
        </p:nvSpPr>
        <p:spPr>
          <a:xfrm>
            <a:off x="9791607" y="29316"/>
            <a:ext cx="4532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he-IL" sz="19900" b="1" dirty="0"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6" name="מלבן 105"/>
          <p:cNvSpPr/>
          <p:nvPr/>
        </p:nvSpPr>
        <p:spPr>
          <a:xfrm>
            <a:off x="9801395" y="29316"/>
            <a:ext cx="4532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n w="381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he-IL" sz="19900" b="1" dirty="0">
              <a:ln w="381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7" name="מלבן 106"/>
          <p:cNvSpPr/>
          <p:nvPr/>
        </p:nvSpPr>
        <p:spPr>
          <a:xfrm>
            <a:off x="10688227" y="-6782"/>
            <a:ext cx="8868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6</a:t>
            </a:r>
          </a:p>
        </p:txBody>
      </p:sp>
      <p:sp>
        <p:nvSpPr>
          <p:cNvPr id="108" name="מלבן 107"/>
          <p:cNvSpPr/>
          <p:nvPr/>
        </p:nvSpPr>
        <p:spPr>
          <a:xfrm>
            <a:off x="10688227" y="0"/>
            <a:ext cx="8868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57150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63235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48148E-6 L -0.63138 0.0622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76" y="3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3.33333E-6 L -0.60208 0.0592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104" y="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L -0.52305 0.0692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59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L -0.81771 0.4131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885" y="2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2 -1.48148E-6 L -0.48698 0.4009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58" y="20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727 -0.15648 L -0.42487 0.4002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607" y="2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3" grpId="0" animBg="1"/>
      <p:bldP spid="85" grpId="0"/>
      <p:bldP spid="87" grpId="0"/>
      <p:bldP spid="88" grpId="0"/>
      <p:bldP spid="89" grpId="0"/>
      <p:bldP spid="105" grpId="0"/>
      <p:bldP spid="107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233</Words>
  <Application>Microsoft Office PowerPoint</Application>
  <PresentationFormat>شاشة عريضة</PresentationFormat>
  <Paragraphs>109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David</vt:lpstr>
      <vt:lpstr>Times New Roman</vt:lpstr>
      <vt:lpstr>ערכת נושא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טלי שני</dc:creator>
  <cp:lastModifiedBy>sara</cp:lastModifiedBy>
  <cp:revision>57</cp:revision>
  <dcterms:created xsi:type="dcterms:W3CDTF">2015-12-15T08:48:50Z</dcterms:created>
  <dcterms:modified xsi:type="dcterms:W3CDTF">2021-01-22T15:45:25Z</dcterms:modified>
</cp:coreProperties>
</file>