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63" r:id="rId2"/>
    <p:sldId id="260" r:id="rId3"/>
    <p:sldId id="261" r:id="rId4"/>
    <p:sldId id="262" r:id="rId5"/>
    <p:sldId id="256" r:id="rId6"/>
    <p:sldId id="257" r:id="rId7"/>
    <p:sldId id="259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9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7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9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6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118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5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8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3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7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3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5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9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2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A4563D-1E97-4D37-AF4D-46590A6230E0}" type="datetimeFigureOut">
              <a:rPr lang="he-IL" smtClean="0"/>
              <a:t>ז'/חשון/תשפ"א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8FD9D-7658-4F96-9C10-FA75B76BC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3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345" y="569120"/>
            <a:ext cx="6000750" cy="3735388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6600" b="1" dirty="0" smtClean="0">
                <a:solidFill>
                  <a:schemeClr val="accent3"/>
                </a:solidFill>
              </a:rPr>
              <a:t>ضرب الكسور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ar-SA" b="1" dirty="0" smtClean="0">
                <a:cs typeface="Al-Mohanad" pitchFamily="2" charset="-78"/>
              </a:rPr>
              <a:t>ضرب عدد صحيح مع عدد مخلوط(عدد كسري)</a:t>
            </a:r>
            <a:endParaRPr lang="en-US" b="1" dirty="0">
              <a:cs typeface="Al-Mohanad" pitchFamily="2" charset="-78"/>
            </a:endParaRP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>
          <a:xfrm>
            <a:off x="4224339" y="4786314"/>
            <a:ext cx="5229225" cy="82867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ar-SA" b="1" dirty="0" smtClean="0">
                <a:cs typeface="+mn-cs"/>
              </a:rPr>
              <a:t>حنين </a:t>
            </a:r>
            <a:r>
              <a:rPr lang="ar-SA" b="1" dirty="0" err="1" smtClean="0">
                <a:cs typeface="+mn-cs"/>
              </a:rPr>
              <a:t>إغباربه</a:t>
            </a:r>
            <a:endParaRPr lang="en-US" b="1" dirty="0" smtClean="0">
              <a:cs typeface="+mn-cs"/>
            </a:endParaRPr>
          </a:p>
        </p:txBody>
      </p:sp>
      <p:pic>
        <p:nvPicPr>
          <p:cNvPr id="2052" name="Picture 5" descr="ag0029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08501"/>
            <a:ext cx="23272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ImageLib\מתמטיקה\סימנים מתמטיים\maths sign8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5003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ImageLib\מתמטיקה\סימנים מתמטיים\maths sign9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1"/>
            <a:ext cx="2428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828800"/>
          </a:xfrm>
        </p:spPr>
        <p:txBody>
          <a:bodyPr rtlCol="0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4800" dirty="0"/>
              <a:t/>
            </a:r>
            <a:br>
              <a:rPr lang="en-US" sz="4800" dirty="0"/>
            </a:br>
            <a:r>
              <a:rPr lang="ar-AE" sz="4800" dirty="0"/>
              <a:t>عبر عن الأجزاء الملونة </a:t>
            </a:r>
            <a:r>
              <a:rPr lang="ar-AE" sz="4800" dirty="0">
                <a:solidFill>
                  <a:schemeClr val="accent6"/>
                </a:solidFill>
              </a:rPr>
              <a:t>كعدد كسري </a:t>
            </a:r>
            <a:r>
              <a:rPr lang="en-US" sz="4800" dirty="0">
                <a:solidFill>
                  <a:schemeClr val="accent6"/>
                </a:solidFill>
              </a:rPr>
              <a:t>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ar-AE" sz="4800" dirty="0"/>
              <a:t>مرة </a:t>
            </a:r>
            <a:r>
              <a:rPr lang="ar-AE" sz="4800" dirty="0">
                <a:solidFill>
                  <a:schemeClr val="accent6"/>
                </a:solidFill>
              </a:rPr>
              <a:t>وكسر أكبر من واحد </a:t>
            </a:r>
            <a:r>
              <a:rPr lang="ar-AE" sz="4800" dirty="0"/>
              <a:t>مرة أخرى</a:t>
            </a:r>
            <a:endParaRPr lang="en-US" sz="4800" dirty="0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5486400" y="1905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467601" y="4267201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6000"/>
              <a:t>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458201" y="3886200"/>
            <a:ext cx="8515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AE" altLang="he-IL" sz="5400">
                <a:cs typeface="Times New Roman" panose="02020603050405020304" pitchFamily="18" charset="0"/>
              </a:rPr>
              <a:t>11</a:t>
            </a:r>
            <a:endParaRPr lang="en-US" altLang="he-IL" sz="5400">
              <a:cs typeface="Times New Roman" panose="02020603050405020304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8534400" y="4724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610601" y="4648200"/>
            <a:ext cx="5309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AE" altLang="he-IL" sz="5400">
                <a:cs typeface="Times New Roman" panose="02020603050405020304" pitchFamily="18" charset="0"/>
              </a:rPr>
              <a:t>2</a:t>
            </a:r>
            <a:endParaRPr lang="en-US" altLang="he-IL" sz="5400"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he-IL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3733800" y="1905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981200" y="1905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733800" y="4191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981200" y="4191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486400" y="4191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endParaRPr lang="he-IL" altLang="he-IL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 rot="16255492">
            <a:off x="6242845" y="4294982"/>
            <a:ext cx="917575" cy="766763"/>
          </a:xfrm>
          <a:custGeom>
            <a:avLst/>
            <a:gdLst>
              <a:gd name="T0" fmla="*/ 2147483647 w 1344"/>
              <a:gd name="T1" fmla="*/ 0 h 1296"/>
              <a:gd name="T2" fmla="*/ 2147483647 w 1344"/>
              <a:gd name="T3" fmla="*/ 2147483647 h 1296"/>
              <a:gd name="T4" fmla="*/ 0 w 1344"/>
              <a:gd name="T5" fmla="*/ 2147483647 h 1296"/>
              <a:gd name="T6" fmla="*/ 2147483647 w 1344"/>
              <a:gd name="T7" fmla="*/ 2147483647 h 1296"/>
              <a:gd name="T8" fmla="*/ 2147483647 w 1344"/>
              <a:gd name="T9" fmla="*/ 2147483647 h 1296"/>
              <a:gd name="T10" fmla="*/ 2147483647 w 1344"/>
              <a:gd name="T11" fmla="*/ 2147483647 h 1296"/>
              <a:gd name="T12" fmla="*/ 2147483647 w 1344"/>
              <a:gd name="T13" fmla="*/ 2147483647 h 1296"/>
              <a:gd name="T14" fmla="*/ 2147483647 w 1344"/>
              <a:gd name="T15" fmla="*/ 2147483647 h 1296"/>
              <a:gd name="T16" fmla="*/ 2147483647 w 1344"/>
              <a:gd name="T17" fmla="*/ 2147483647 h 1296"/>
              <a:gd name="T18" fmla="*/ 2147483647 w 1344"/>
              <a:gd name="T19" fmla="*/ 2147483647 h 1296"/>
              <a:gd name="T20" fmla="*/ 2147483647 w 1344"/>
              <a:gd name="T21" fmla="*/ 2147483647 h 1296"/>
              <a:gd name="T22" fmla="*/ 2147483647 w 1344"/>
              <a:gd name="T23" fmla="*/ 2147483647 h 1296"/>
              <a:gd name="T24" fmla="*/ 2147483647 w 1344"/>
              <a:gd name="T25" fmla="*/ 2147483647 h 1296"/>
              <a:gd name="T26" fmla="*/ 2147483647 w 1344"/>
              <a:gd name="T27" fmla="*/ 2147483647 h 1296"/>
              <a:gd name="T28" fmla="*/ 2147483647 w 1344"/>
              <a:gd name="T29" fmla="*/ 2147483647 h 1296"/>
              <a:gd name="T30" fmla="*/ 2147483647 w 1344"/>
              <a:gd name="T31" fmla="*/ 2147483647 h 1296"/>
              <a:gd name="T32" fmla="*/ 2147483647 w 1344"/>
              <a:gd name="T33" fmla="*/ 2147483647 h 1296"/>
              <a:gd name="T34" fmla="*/ 2147483647 w 1344"/>
              <a:gd name="T35" fmla="*/ 0 h 1296"/>
              <a:gd name="T36" fmla="*/ 2147483647 w 1344"/>
              <a:gd name="T37" fmla="*/ 0 h 1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4"/>
              <a:gd name="T58" fmla="*/ 0 h 1296"/>
              <a:gd name="T59" fmla="*/ 1344 w 1344"/>
              <a:gd name="T60" fmla="*/ 1296 h 12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4" h="1296">
                <a:moveTo>
                  <a:pt x="41" y="0"/>
                </a:moveTo>
                <a:cubicBezTo>
                  <a:pt x="0" y="123"/>
                  <a:pt x="23" y="18"/>
                  <a:pt x="23" y="175"/>
                </a:cubicBezTo>
                <a:cubicBezTo>
                  <a:pt x="23" y="455"/>
                  <a:pt x="0" y="278"/>
                  <a:pt x="0" y="576"/>
                </a:cubicBezTo>
                <a:cubicBezTo>
                  <a:pt x="0" y="736"/>
                  <a:pt x="23" y="420"/>
                  <a:pt x="23" y="876"/>
                </a:cubicBezTo>
                <a:cubicBezTo>
                  <a:pt x="6" y="1016"/>
                  <a:pt x="14" y="1068"/>
                  <a:pt x="23" y="1138"/>
                </a:cubicBezTo>
                <a:cubicBezTo>
                  <a:pt x="26" y="1162"/>
                  <a:pt x="40" y="1246"/>
                  <a:pt x="58" y="1261"/>
                </a:cubicBezTo>
                <a:cubicBezTo>
                  <a:pt x="81" y="1280"/>
                  <a:pt x="187" y="1273"/>
                  <a:pt x="217" y="1278"/>
                </a:cubicBezTo>
                <a:cubicBezTo>
                  <a:pt x="446" y="1226"/>
                  <a:pt x="252" y="1296"/>
                  <a:pt x="323" y="1243"/>
                </a:cubicBezTo>
                <a:cubicBezTo>
                  <a:pt x="375" y="1243"/>
                  <a:pt x="503" y="1212"/>
                  <a:pt x="534" y="1191"/>
                </a:cubicBezTo>
                <a:cubicBezTo>
                  <a:pt x="569" y="1168"/>
                  <a:pt x="604" y="1161"/>
                  <a:pt x="640" y="1138"/>
                </a:cubicBezTo>
                <a:cubicBezTo>
                  <a:pt x="673" y="1116"/>
                  <a:pt x="712" y="1108"/>
                  <a:pt x="745" y="1086"/>
                </a:cubicBezTo>
                <a:cubicBezTo>
                  <a:pt x="757" y="1068"/>
                  <a:pt x="887" y="976"/>
                  <a:pt x="904" y="963"/>
                </a:cubicBezTo>
                <a:cubicBezTo>
                  <a:pt x="918" y="951"/>
                  <a:pt x="817" y="1025"/>
                  <a:pt x="833" y="1016"/>
                </a:cubicBezTo>
                <a:cubicBezTo>
                  <a:pt x="885" y="990"/>
                  <a:pt x="1084" y="715"/>
                  <a:pt x="1133" y="683"/>
                </a:cubicBezTo>
                <a:cubicBezTo>
                  <a:pt x="1145" y="666"/>
                  <a:pt x="1115" y="753"/>
                  <a:pt x="1045" y="806"/>
                </a:cubicBezTo>
                <a:cubicBezTo>
                  <a:pt x="974" y="876"/>
                  <a:pt x="1200" y="591"/>
                  <a:pt x="1221" y="560"/>
                </a:cubicBezTo>
                <a:cubicBezTo>
                  <a:pt x="1344" y="175"/>
                  <a:pt x="1260" y="441"/>
                  <a:pt x="1309" y="298"/>
                </a:cubicBezTo>
                <a:cubicBezTo>
                  <a:pt x="1309" y="158"/>
                  <a:pt x="1344" y="140"/>
                  <a:pt x="1309" y="0"/>
                </a:cubicBezTo>
                <a:cubicBezTo>
                  <a:pt x="816" y="18"/>
                  <a:pt x="1204" y="36"/>
                  <a:pt x="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6310313" y="5072064"/>
            <a:ext cx="762000" cy="795337"/>
          </a:xfrm>
          <a:custGeom>
            <a:avLst/>
            <a:gdLst>
              <a:gd name="T0" fmla="*/ 2147483647 w 1344"/>
              <a:gd name="T1" fmla="*/ 0 h 1296"/>
              <a:gd name="T2" fmla="*/ 2147483647 w 1344"/>
              <a:gd name="T3" fmla="*/ 2147483647 h 1296"/>
              <a:gd name="T4" fmla="*/ 0 w 1344"/>
              <a:gd name="T5" fmla="*/ 2147483647 h 1296"/>
              <a:gd name="T6" fmla="*/ 2147483647 w 1344"/>
              <a:gd name="T7" fmla="*/ 2147483647 h 1296"/>
              <a:gd name="T8" fmla="*/ 2147483647 w 1344"/>
              <a:gd name="T9" fmla="*/ 2147483647 h 1296"/>
              <a:gd name="T10" fmla="*/ 2147483647 w 1344"/>
              <a:gd name="T11" fmla="*/ 2147483647 h 1296"/>
              <a:gd name="T12" fmla="*/ 2147483647 w 1344"/>
              <a:gd name="T13" fmla="*/ 2147483647 h 1296"/>
              <a:gd name="T14" fmla="*/ 2147483647 w 1344"/>
              <a:gd name="T15" fmla="*/ 2147483647 h 1296"/>
              <a:gd name="T16" fmla="*/ 2147483647 w 1344"/>
              <a:gd name="T17" fmla="*/ 2147483647 h 1296"/>
              <a:gd name="T18" fmla="*/ 2147483647 w 1344"/>
              <a:gd name="T19" fmla="*/ 2147483647 h 1296"/>
              <a:gd name="T20" fmla="*/ 2147483647 w 1344"/>
              <a:gd name="T21" fmla="*/ 2147483647 h 1296"/>
              <a:gd name="T22" fmla="*/ 2147483647 w 1344"/>
              <a:gd name="T23" fmla="*/ 2147483647 h 1296"/>
              <a:gd name="T24" fmla="*/ 2147483647 w 1344"/>
              <a:gd name="T25" fmla="*/ 2147483647 h 1296"/>
              <a:gd name="T26" fmla="*/ 2147483647 w 1344"/>
              <a:gd name="T27" fmla="*/ 2147483647 h 1296"/>
              <a:gd name="T28" fmla="*/ 2147483647 w 1344"/>
              <a:gd name="T29" fmla="*/ 2147483647 h 1296"/>
              <a:gd name="T30" fmla="*/ 2147483647 w 1344"/>
              <a:gd name="T31" fmla="*/ 2147483647 h 1296"/>
              <a:gd name="T32" fmla="*/ 2147483647 w 1344"/>
              <a:gd name="T33" fmla="*/ 2147483647 h 1296"/>
              <a:gd name="T34" fmla="*/ 2147483647 w 1344"/>
              <a:gd name="T35" fmla="*/ 0 h 1296"/>
              <a:gd name="T36" fmla="*/ 2147483647 w 1344"/>
              <a:gd name="T37" fmla="*/ 0 h 1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4"/>
              <a:gd name="T58" fmla="*/ 0 h 1296"/>
              <a:gd name="T59" fmla="*/ 1344 w 1344"/>
              <a:gd name="T60" fmla="*/ 1296 h 12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4" h="1296">
                <a:moveTo>
                  <a:pt x="41" y="0"/>
                </a:moveTo>
                <a:cubicBezTo>
                  <a:pt x="0" y="123"/>
                  <a:pt x="23" y="18"/>
                  <a:pt x="23" y="175"/>
                </a:cubicBezTo>
                <a:cubicBezTo>
                  <a:pt x="23" y="455"/>
                  <a:pt x="0" y="278"/>
                  <a:pt x="0" y="576"/>
                </a:cubicBezTo>
                <a:cubicBezTo>
                  <a:pt x="0" y="736"/>
                  <a:pt x="23" y="420"/>
                  <a:pt x="23" y="876"/>
                </a:cubicBezTo>
                <a:cubicBezTo>
                  <a:pt x="6" y="1016"/>
                  <a:pt x="14" y="1068"/>
                  <a:pt x="23" y="1138"/>
                </a:cubicBezTo>
                <a:cubicBezTo>
                  <a:pt x="26" y="1162"/>
                  <a:pt x="40" y="1246"/>
                  <a:pt x="58" y="1261"/>
                </a:cubicBezTo>
                <a:cubicBezTo>
                  <a:pt x="81" y="1280"/>
                  <a:pt x="187" y="1273"/>
                  <a:pt x="217" y="1278"/>
                </a:cubicBezTo>
                <a:cubicBezTo>
                  <a:pt x="446" y="1226"/>
                  <a:pt x="252" y="1296"/>
                  <a:pt x="323" y="1243"/>
                </a:cubicBezTo>
                <a:cubicBezTo>
                  <a:pt x="375" y="1243"/>
                  <a:pt x="503" y="1212"/>
                  <a:pt x="534" y="1191"/>
                </a:cubicBezTo>
                <a:cubicBezTo>
                  <a:pt x="569" y="1168"/>
                  <a:pt x="604" y="1161"/>
                  <a:pt x="640" y="1138"/>
                </a:cubicBezTo>
                <a:cubicBezTo>
                  <a:pt x="673" y="1116"/>
                  <a:pt x="712" y="1108"/>
                  <a:pt x="745" y="1086"/>
                </a:cubicBezTo>
                <a:cubicBezTo>
                  <a:pt x="757" y="1068"/>
                  <a:pt x="887" y="976"/>
                  <a:pt x="904" y="963"/>
                </a:cubicBezTo>
                <a:cubicBezTo>
                  <a:pt x="918" y="951"/>
                  <a:pt x="817" y="1025"/>
                  <a:pt x="833" y="1016"/>
                </a:cubicBezTo>
                <a:cubicBezTo>
                  <a:pt x="885" y="990"/>
                  <a:pt x="1084" y="715"/>
                  <a:pt x="1133" y="683"/>
                </a:cubicBezTo>
                <a:cubicBezTo>
                  <a:pt x="1145" y="666"/>
                  <a:pt x="1115" y="753"/>
                  <a:pt x="1045" y="806"/>
                </a:cubicBezTo>
                <a:cubicBezTo>
                  <a:pt x="974" y="876"/>
                  <a:pt x="1200" y="591"/>
                  <a:pt x="1221" y="560"/>
                </a:cubicBezTo>
                <a:cubicBezTo>
                  <a:pt x="1344" y="175"/>
                  <a:pt x="1260" y="441"/>
                  <a:pt x="1309" y="298"/>
                </a:cubicBezTo>
                <a:cubicBezTo>
                  <a:pt x="1309" y="158"/>
                  <a:pt x="1344" y="140"/>
                  <a:pt x="1309" y="0"/>
                </a:cubicBezTo>
                <a:cubicBezTo>
                  <a:pt x="816" y="18"/>
                  <a:pt x="1204" y="36"/>
                  <a:pt x="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324600" y="4191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572000" y="1905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324600" y="1905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819400" y="4191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819400" y="1905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4572000" y="4191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467601" y="2667001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sz="6000"/>
              <a:t>=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8915401" y="2286000"/>
            <a:ext cx="544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AE" altLang="he-IL" sz="5400">
                <a:cs typeface="Times New Roman" panose="02020603050405020304" pitchFamily="18" charset="0"/>
              </a:rPr>
              <a:t>1</a:t>
            </a:r>
            <a:endParaRPr lang="en-US" altLang="he-IL" sz="5400">
              <a:cs typeface="Times New Roman" panose="02020603050405020304" pitchFamily="18" charset="0"/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8839200" y="3124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915401" y="3048000"/>
            <a:ext cx="5309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AE" altLang="he-IL" sz="5400">
                <a:cs typeface="Times New Roman" panose="02020603050405020304" pitchFamily="18" charset="0"/>
              </a:rPr>
              <a:t>2</a:t>
            </a:r>
            <a:endParaRPr lang="en-US" altLang="he-IL" sz="5400"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he-IL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8229600" y="2590801"/>
            <a:ext cx="58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ar-AE" altLang="he-IL" sz="6000">
                <a:cs typeface="Times New Roman" panose="02020603050405020304" pitchFamily="18" charset="0"/>
              </a:rPr>
              <a:t>5</a:t>
            </a:r>
            <a:endParaRPr lang="en-US" altLang="he-IL" sz="60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ar-AE" dirty="0" smtClean="0">
                <a:cs typeface="+mj-cs"/>
              </a:rPr>
              <a:t>كيف نحول العدد </a:t>
            </a:r>
            <a:r>
              <a:rPr lang="ar-AE" dirty="0" err="1" smtClean="0">
                <a:cs typeface="+mj-cs"/>
              </a:rPr>
              <a:t>الكسري</a:t>
            </a:r>
            <a:r>
              <a:rPr lang="ar-AE" dirty="0" smtClean="0">
                <a:cs typeface="+mj-cs"/>
              </a:rPr>
              <a:t> إلى</a:t>
            </a:r>
            <a:br>
              <a:rPr lang="ar-AE" dirty="0" smtClean="0">
                <a:cs typeface="+mj-cs"/>
              </a:rPr>
            </a:br>
            <a:r>
              <a:rPr lang="ar-AE" dirty="0" smtClean="0">
                <a:cs typeface="+mj-cs"/>
              </a:rPr>
              <a:t> كسر أكبر من واحد</a:t>
            </a:r>
            <a:r>
              <a:rPr lang="ar-SA" dirty="0" smtClean="0">
                <a:cs typeface="+mj-cs"/>
              </a:rPr>
              <a:t> ؟</a:t>
            </a:r>
            <a:endParaRPr lang="en-US" dirty="0" smtClean="0"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628775"/>
            <a:ext cx="6248400" cy="308610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ar-AE" altLang="he-IL" sz="4000">
                <a:cs typeface="Arial" panose="020B0604020202020204" pitchFamily="34" charset="0"/>
              </a:rPr>
              <a:t>  </a:t>
            </a:r>
            <a:r>
              <a:rPr lang="ar-AE" altLang="he-IL" sz="3600" b="1">
                <a:cs typeface="Arial" panose="020B0604020202020204" pitchFamily="34" charset="0"/>
              </a:rPr>
              <a:t>* اضرب العدد الصحيح في المقام</a:t>
            </a:r>
            <a:r>
              <a:rPr lang="en-US" altLang="he-IL" sz="3600" b="1">
                <a:cs typeface="Arial" panose="020B0604020202020204" pitchFamily="34" charset="0"/>
              </a:rPr>
              <a:t> </a:t>
            </a:r>
            <a:endParaRPr lang="ar-AE" altLang="he-IL" sz="3600" b="1">
              <a:cs typeface="Arial" panose="020B0604020202020204" pitchFamily="34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ar-AE" altLang="he-IL" sz="3600" b="1">
                <a:cs typeface="Arial" panose="020B0604020202020204" pitchFamily="34" charset="0"/>
              </a:rPr>
              <a:t>*أضف الناتج إلى البسط</a:t>
            </a:r>
            <a:endParaRPr lang="en-US" altLang="he-IL" sz="3600" b="1">
              <a:cs typeface="Arial" panose="020B0604020202020204" pitchFamily="34" charset="0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ar-AE" altLang="he-IL" sz="3600" b="1">
                <a:cs typeface="Arial" panose="020B0604020202020204" pitchFamily="34" charset="0"/>
              </a:rPr>
              <a:t>*ضع العدد الجديد على المقام الأصلي للكسر</a:t>
            </a:r>
            <a:r>
              <a:rPr lang="en-US" altLang="he-IL" sz="4000">
                <a:cs typeface="Arial" panose="020B0604020202020204" pitchFamily="34" charset="0"/>
              </a:rPr>
              <a:t> 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63750" y="2492376"/>
            <a:ext cx="565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82889" y="2060576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he-IL" sz="8000">
              <a:latin typeface="Times New Roman" panose="02020603050405020304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782888" y="32131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40014" y="3068639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08213" y="3500439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279651" y="2060576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503613" y="2781301"/>
            <a:ext cx="6143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151314" y="2133601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he-IL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4224338" y="328453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151314" y="3213101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he-IL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60" grpId="0" autoUpdateAnimBg="0"/>
      <p:bldP spid="49161" grpId="0" autoUpdateAnimBg="0"/>
      <p:bldP spid="49162" grpId="0" autoUpdateAnimBg="0"/>
      <p:bldP spid="49164" grpId="0" autoUpdateAnimBg="0"/>
      <p:bldP spid="491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ar-AE" dirty="0" smtClean="0">
                <a:cs typeface="+mj-cs"/>
              </a:rPr>
              <a:t>كيف نحول العدد </a:t>
            </a:r>
            <a:r>
              <a:rPr lang="ar-AE" dirty="0" err="1" smtClean="0">
                <a:cs typeface="+mj-cs"/>
              </a:rPr>
              <a:t>الكسري</a:t>
            </a:r>
            <a:r>
              <a:rPr lang="ar-AE" dirty="0" smtClean="0">
                <a:cs typeface="+mj-cs"/>
              </a:rPr>
              <a:t> إلى</a:t>
            </a:r>
            <a:br>
              <a:rPr lang="ar-AE" dirty="0" smtClean="0">
                <a:cs typeface="+mj-cs"/>
              </a:rPr>
            </a:br>
            <a:r>
              <a:rPr lang="ar-AE" dirty="0" smtClean="0">
                <a:cs typeface="+mj-cs"/>
              </a:rPr>
              <a:t> كسر أكبر من واحد</a:t>
            </a:r>
            <a:endParaRPr lang="en-US" dirty="0" smtClean="0">
              <a:cs typeface="+mj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63750" y="2492376"/>
            <a:ext cx="565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he-IL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82889" y="2060576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he-IL" sz="8000">
              <a:latin typeface="Times New Roman" panose="02020603050405020304" pitchFamily="18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2782888" y="32131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40014" y="3068639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208213" y="3500439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279651" y="2060576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503613" y="2781301"/>
            <a:ext cx="6143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014789" y="2320926"/>
            <a:ext cx="1366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he-IL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V="1">
            <a:off x="4224338" y="328453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4306888" y="3071813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he-IL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4415" y="2513446"/>
            <a:ext cx="565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53554" y="2081646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he-IL" sz="8000" dirty="0">
              <a:latin typeface="Times New Roman" panose="02020603050405020304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7053553" y="323417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10679" y="3089709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78878" y="3521509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550316" y="2081646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774278" y="2802371"/>
            <a:ext cx="6143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8495003" y="330560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421979" y="3234171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he-IL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155648" y="1985171"/>
            <a:ext cx="1366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he-IL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219224" y="4929910"/>
            <a:ext cx="565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938363" y="4498110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he-IL" sz="8000">
              <a:latin typeface="Times New Roman" panose="02020603050405020304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938362" y="565063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795488" y="5506173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he-IL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363687" y="5937973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435125" y="4498110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659087" y="5218835"/>
            <a:ext cx="6143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6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019449" y="4571135"/>
            <a:ext cx="1366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altLang="he-IL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6379812" y="5722072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306788" y="5650635"/>
            <a:ext cx="719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AE" altLang="he-IL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he-IL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utoUpdateAnimBg="0"/>
      <p:bldP spid="61449" grpId="0" autoUpdateAnimBg="0"/>
      <p:bldP spid="61450" grpId="0" autoUpdateAnimBg="0"/>
      <p:bldP spid="61451" grpId="0" autoUpdateAnimBg="0"/>
      <p:bldP spid="61453" grpId="0" autoUpdateAnimBg="0"/>
      <p:bldP spid="18" grpId="0" autoUpdateAnimBg="0"/>
      <p:bldP spid="19" grpId="0" autoUpdateAnimBg="0"/>
      <p:bldP spid="20" grpId="0" autoUpdateAnimBg="0"/>
      <p:bldP spid="22" grpId="0" autoUpdateAnimBg="0"/>
      <p:bldP spid="23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כותרת משנה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2956" y="722360"/>
                <a:ext cx="9480645" cy="2512159"/>
              </a:xfrm>
            </p:spPr>
            <p:txBody>
              <a:bodyPr>
                <a:normAutofit/>
              </a:bodyPr>
              <a:lstStyle/>
              <a:p>
                <a:endParaRPr lang="he-IL" dirty="0" smtClean="0"/>
              </a:p>
              <a:p>
                <a:endParaRPr lang="he-IL" dirty="0"/>
              </a:p>
              <a:p>
                <a:pPr algn="l" rtl="0"/>
                <a14:m>
                  <m:oMath xmlns:m="http://schemas.openxmlformats.org/officeDocument/2006/math">
                    <m:r>
                      <a:rPr lang="he-IL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he-IL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he-IL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=           </m:t>
                    </m:r>
                  </m:oMath>
                </a14:m>
                <a:r>
                  <a:rPr lang="he-IL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he-IL" sz="5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כותרת משנה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2956" y="722360"/>
                <a:ext cx="9480645" cy="25121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 למטה 3"/>
          <p:cNvSpPr/>
          <p:nvPr/>
        </p:nvSpPr>
        <p:spPr>
          <a:xfrm>
            <a:off x="1050878" y="2852382"/>
            <a:ext cx="464023" cy="8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סגרת 4"/>
          <p:cNvSpPr/>
          <p:nvPr/>
        </p:nvSpPr>
        <p:spPr>
          <a:xfrm>
            <a:off x="272956" y="3684896"/>
            <a:ext cx="3452884" cy="2879677"/>
          </a:xfrm>
          <a:prstGeom prst="frame">
            <a:avLst>
              <a:gd name="adj1" fmla="val 1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024" y="3882245"/>
            <a:ext cx="30093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تمرين ضرب عدد صحيح مع عدد مخلوط</a:t>
            </a:r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79344" y="260695"/>
            <a:ext cx="72742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 </a:t>
            </a:r>
            <a:r>
              <a:rPr lang="ar-SA" sz="5400" dirty="0" smtClean="0">
                <a:solidFill>
                  <a:srgbClr val="FF0000"/>
                </a:solidFill>
              </a:rPr>
              <a:t>عدد صحيح ضرب عدد مخلوط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8" name="חץ למטה 7"/>
          <p:cNvSpPr/>
          <p:nvPr/>
        </p:nvSpPr>
        <p:spPr>
          <a:xfrm>
            <a:off x="5443182" y="2627194"/>
            <a:ext cx="464023" cy="8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סגרת 8"/>
          <p:cNvSpPr/>
          <p:nvPr/>
        </p:nvSpPr>
        <p:spPr>
          <a:xfrm>
            <a:off x="4390030" y="3684896"/>
            <a:ext cx="3452884" cy="2879677"/>
          </a:xfrm>
          <a:prstGeom prst="frame">
            <a:avLst>
              <a:gd name="adj1" fmla="val 1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1806" y="4032916"/>
            <a:ext cx="30093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تمرين ضرب عدد صحيح مع كسر</a:t>
            </a:r>
            <a:endParaRPr lang="he-IL" sz="4000" dirty="0"/>
          </a:p>
        </p:txBody>
      </p:sp>
      <p:sp>
        <p:nvSpPr>
          <p:cNvPr id="11" name="חץ למטה 10"/>
          <p:cNvSpPr/>
          <p:nvPr/>
        </p:nvSpPr>
        <p:spPr>
          <a:xfrm rot="16200000">
            <a:off x="8027160" y="4586154"/>
            <a:ext cx="464023" cy="8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סגרת 11"/>
          <p:cNvSpPr/>
          <p:nvPr/>
        </p:nvSpPr>
        <p:spPr>
          <a:xfrm>
            <a:off x="8775509" y="3696184"/>
            <a:ext cx="3082121" cy="2879677"/>
          </a:xfrm>
          <a:prstGeom prst="frame">
            <a:avLst>
              <a:gd name="adj1" fmla="val 1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5429" y="3882245"/>
            <a:ext cx="30093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/>
              <a:t>نقوم بحل التمرين حسب قانونية ضرب عدد صحيح مع كسر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51081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832514" y="136478"/>
            <a:ext cx="9662616" cy="6400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955343" y="313898"/>
            <a:ext cx="9157649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u="sng" dirty="0" smtClean="0">
                <a:solidFill>
                  <a:srgbClr val="FF0000"/>
                </a:solidFill>
              </a:rPr>
              <a:t>القانون:</a:t>
            </a:r>
          </a:p>
          <a:p>
            <a:r>
              <a:rPr lang="ar-SA" sz="4000" dirty="0" smtClean="0"/>
              <a:t>عندما يكون لدينا تمرين ضرب عدد صحيح مع عدد مخلوط فإننا نقوم بِ:</a:t>
            </a:r>
          </a:p>
          <a:p>
            <a:r>
              <a:rPr lang="ar-SA" sz="4000" dirty="0" smtClean="0"/>
              <a:t>1. تحويل العدد المخلوط إلى كسر غير حقيقي.</a:t>
            </a:r>
          </a:p>
          <a:p>
            <a:r>
              <a:rPr lang="ar-SA" sz="4000" dirty="0" smtClean="0"/>
              <a:t>2. ينتج لدينا تمرين ضرب جديد (وهو ضرب عدد صحيح مع كسر).</a:t>
            </a:r>
          </a:p>
          <a:p>
            <a:r>
              <a:rPr lang="ar-SA" sz="4000" dirty="0" smtClean="0"/>
              <a:t>3. نقوم بحل التمرين عن طريق قانونية ضرب عدد صحيح مع كسر(نضرب العدد الصحيح مع البسط، أما المقام فيبقى كما هو .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91157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5" y="1267850"/>
            <a:ext cx="6823596" cy="5158708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952030" y="224135"/>
            <a:ext cx="826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ضرب العدد المخلوط مع عدد صحيح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4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175</Words>
  <Application>Microsoft Office PowerPoint</Application>
  <PresentationFormat>מסך רחב</PresentationFormat>
  <Paragraphs>60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Al-Mohanad</vt:lpstr>
      <vt:lpstr>Arial</vt:lpstr>
      <vt:lpstr>Cambria Math</vt:lpstr>
      <vt:lpstr>Garamond</vt:lpstr>
      <vt:lpstr>Times New Roman</vt:lpstr>
      <vt:lpstr>Wingdings</vt:lpstr>
      <vt:lpstr>אורגני</vt:lpstr>
      <vt:lpstr>ضرب الكسور ضرب عدد صحيح مع عدد مخلوط(عدد كسري)</vt:lpstr>
      <vt:lpstr> عبر عن الأجزاء الملونة كعدد كسري   مرة وكسر أكبر من واحد مرة أخرى</vt:lpstr>
      <vt:lpstr>كيف نحول العدد الكسري إلى  كسر أكبر من واحد ؟</vt:lpstr>
      <vt:lpstr>كيف نحول العدد الكسري إلى  كسر أكبر من واحد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bs</dc:creator>
  <cp:lastModifiedBy>USER1</cp:lastModifiedBy>
  <cp:revision>7</cp:revision>
  <dcterms:created xsi:type="dcterms:W3CDTF">2020-10-19T06:16:43Z</dcterms:created>
  <dcterms:modified xsi:type="dcterms:W3CDTF">2020-10-25T09:24:52Z</dcterms:modified>
</cp:coreProperties>
</file>